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309"/>
  </p:notesMasterIdLst>
  <p:handoutMasterIdLst>
    <p:handoutMasterId r:id="rId310"/>
  </p:handoutMasterIdLst>
  <p:sldIdLst>
    <p:sldId id="256" r:id="rId2"/>
    <p:sldId id="356" r:id="rId3"/>
    <p:sldId id="357" r:id="rId4"/>
    <p:sldId id="358" r:id="rId5"/>
    <p:sldId id="359" r:id="rId6"/>
    <p:sldId id="360" r:id="rId7"/>
    <p:sldId id="361" r:id="rId8"/>
    <p:sldId id="362" r:id="rId9"/>
    <p:sldId id="363" r:id="rId10"/>
    <p:sldId id="364" r:id="rId11"/>
    <p:sldId id="365" r:id="rId12"/>
    <p:sldId id="366" r:id="rId13"/>
    <p:sldId id="563" r:id="rId14"/>
    <p:sldId id="384" r:id="rId15"/>
    <p:sldId id="386" r:id="rId16"/>
    <p:sldId id="385" r:id="rId17"/>
    <p:sldId id="387" r:id="rId18"/>
    <p:sldId id="388" r:id="rId19"/>
    <p:sldId id="389" r:id="rId20"/>
    <p:sldId id="390" r:id="rId21"/>
    <p:sldId id="391" r:id="rId22"/>
    <p:sldId id="392" r:id="rId23"/>
    <p:sldId id="393" r:id="rId24"/>
    <p:sldId id="394" r:id="rId25"/>
    <p:sldId id="395" r:id="rId26"/>
    <p:sldId id="562" r:id="rId27"/>
    <p:sldId id="396" r:id="rId28"/>
    <p:sldId id="397" r:id="rId29"/>
    <p:sldId id="398" r:id="rId30"/>
    <p:sldId id="399" r:id="rId31"/>
    <p:sldId id="400" r:id="rId32"/>
    <p:sldId id="564" r:id="rId33"/>
    <p:sldId id="401" r:id="rId34"/>
    <p:sldId id="402" r:id="rId35"/>
    <p:sldId id="403" r:id="rId36"/>
    <p:sldId id="404" r:id="rId37"/>
    <p:sldId id="345" r:id="rId38"/>
    <p:sldId id="405" r:id="rId39"/>
    <p:sldId id="406" r:id="rId40"/>
    <p:sldId id="407" r:id="rId41"/>
    <p:sldId id="408" r:id="rId42"/>
    <p:sldId id="409" r:id="rId43"/>
    <p:sldId id="258" r:id="rId44"/>
    <p:sldId id="410" r:id="rId45"/>
    <p:sldId id="411" r:id="rId46"/>
    <p:sldId id="412" r:id="rId47"/>
    <p:sldId id="413" r:id="rId48"/>
    <p:sldId id="259" r:id="rId49"/>
    <p:sldId id="418" r:id="rId50"/>
    <p:sldId id="419" r:id="rId51"/>
    <p:sldId id="420" r:id="rId52"/>
    <p:sldId id="421" r:id="rId53"/>
    <p:sldId id="422" r:id="rId54"/>
    <p:sldId id="423" r:id="rId55"/>
    <p:sldId id="424" r:id="rId56"/>
    <p:sldId id="425" r:id="rId57"/>
    <p:sldId id="426" r:id="rId58"/>
    <p:sldId id="427" r:id="rId59"/>
    <p:sldId id="428" r:id="rId60"/>
    <p:sldId id="429" r:id="rId61"/>
    <p:sldId id="430" r:id="rId62"/>
    <p:sldId id="431" r:id="rId63"/>
    <p:sldId id="432" r:id="rId64"/>
    <p:sldId id="433" r:id="rId65"/>
    <p:sldId id="434" r:id="rId66"/>
    <p:sldId id="435" r:id="rId67"/>
    <p:sldId id="263" r:id="rId68"/>
    <p:sldId id="260" r:id="rId69"/>
    <p:sldId id="264" r:id="rId70"/>
    <p:sldId id="265" r:id="rId71"/>
    <p:sldId id="266" r:id="rId72"/>
    <p:sldId id="267" r:id="rId73"/>
    <p:sldId id="268" r:id="rId74"/>
    <p:sldId id="270" r:id="rId75"/>
    <p:sldId id="271" r:id="rId76"/>
    <p:sldId id="272" r:id="rId77"/>
    <p:sldId id="273" r:id="rId78"/>
    <p:sldId id="274" r:id="rId79"/>
    <p:sldId id="275" r:id="rId80"/>
    <p:sldId id="436" r:id="rId81"/>
    <p:sldId id="437" r:id="rId82"/>
    <p:sldId id="438" r:id="rId83"/>
    <p:sldId id="439" r:id="rId84"/>
    <p:sldId id="440" r:id="rId85"/>
    <p:sldId id="441" r:id="rId86"/>
    <p:sldId id="442" r:id="rId87"/>
    <p:sldId id="276" r:id="rId88"/>
    <p:sldId id="277" r:id="rId89"/>
    <p:sldId id="278" r:id="rId90"/>
    <p:sldId id="444" r:id="rId91"/>
    <p:sldId id="445" r:id="rId92"/>
    <p:sldId id="446" r:id="rId93"/>
    <p:sldId id="447" r:id="rId94"/>
    <p:sldId id="448" r:id="rId95"/>
    <p:sldId id="449" r:id="rId96"/>
    <p:sldId id="450" r:id="rId97"/>
    <p:sldId id="451" r:id="rId98"/>
    <p:sldId id="452" r:id="rId99"/>
    <p:sldId id="453" r:id="rId100"/>
    <p:sldId id="454" r:id="rId101"/>
    <p:sldId id="455" r:id="rId102"/>
    <p:sldId id="456" r:id="rId103"/>
    <p:sldId id="457" r:id="rId104"/>
    <p:sldId id="458" r:id="rId105"/>
    <p:sldId id="459" r:id="rId106"/>
    <p:sldId id="460" r:id="rId107"/>
    <p:sldId id="461" r:id="rId108"/>
    <p:sldId id="462" r:id="rId109"/>
    <p:sldId id="463" r:id="rId110"/>
    <p:sldId id="464" r:id="rId111"/>
    <p:sldId id="465" r:id="rId112"/>
    <p:sldId id="466" r:id="rId113"/>
    <p:sldId id="467" r:id="rId114"/>
    <p:sldId id="468" r:id="rId115"/>
    <p:sldId id="469" r:id="rId116"/>
    <p:sldId id="470" r:id="rId117"/>
    <p:sldId id="471" r:id="rId118"/>
    <p:sldId id="472" r:id="rId119"/>
    <p:sldId id="473" r:id="rId120"/>
    <p:sldId id="474" r:id="rId121"/>
    <p:sldId id="475" r:id="rId122"/>
    <p:sldId id="476" r:id="rId123"/>
    <p:sldId id="477" r:id="rId124"/>
    <p:sldId id="478" r:id="rId125"/>
    <p:sldId id="479" r:id="rId126"/>
    <p:sldId id="480" r:id="rId127"/>
    <p:sldId id="481" r:id="rId128"/>
    <p:sldId id="482" r:id="rId129"/>
    <p:sldId id="483" r:id="rId130"/>
    <p:sldId id="484" r:id="rId131"/>
    <p:sldId id="485" r:id="rId132"/>
    <p:sldId id="486" r:id="rId133"/>
    <p:sldId id="487" r:id="rId134"/>
    <p:sldId id="488" r:id="rId135"/>
    <p:sldId id="489" r:id="rId136"/>
    <p:sldId id="490" r:id="rId137"/>
    <p:sldId id="491" r:id="rId138"/>
    <p:sldId id="492" r:id="rId139"/>
    <p:sldId id="493" r:id="rId140"/>
    <p:sldId id="494" r:id="rId141"/>
    <p:sldId id="495" r:id="rId142"/>
    <p:sldId id="496" r:id="rId143"/>
    <p:sldId id="497" r:id="rId144"/>
    <p:sldId id="498" r:id="rId145"/>
    <p:sldId id="499" r:id="rId146"/>
    <p:sldId id="500" r:id="rId147"/>
    <p:sldId id="501" r:id="rId148"/>
    <p:sldId id="502" r:id="rId149"/>
    <p:sldId id="503" r:id="rId150"/>
    <p:sldId id="504" r:id="rId151"/>
    <p:sldId id="505" r:id="rId152"/>
    <p:sldId id="506" r:id="rId153"/>
    <p:sldId id="507" r:id="rId154"/>
    <p:sldId id="508" r:id="rId155"/>
    <p:sldId id="509" r:id="rId156"/>
    <p:sldId id="510" r:id="rId157"/>
    <p:sldId id="511" r:id="rId158"/>
    <p:sldId id="512" r:id="rId159"/>
    <p:sldId id="513" r:id="rId160"/>
    <p:sldId id="514" r:id="rId161"/>
    <p:sldId id="515" r:id="rId162"/>
    <p:sldId id="516" r:id="rId163"/>
    <p:sldId id="517" r:id="rId164"/>
    <p:sldId id="518" r:id="rId165"/>
    <p:sldId id="519" r:id="rId166"/>
    <p:sldId id="520" r:id="rId167"/>
    <p:sldId id="521" r:id="rId168"/>
    <p:sldId id="522" r:id="rId169"/>
    <p:sldId id="523" r:id="rId170"/>
    <p:sldId id="524" r:id="rId171"/>
    <p:sldId id="287" r:id="rId172"/>
    <p:sldId id="569" r:id="rId173"/>
    <p:sldId id="570" r:id="rId174"/>
    <p:sldId id="288" r:id="rId175"/>
    <p:sldId id="565" r:id="rId176"/>
    <p:sldId id="566" r:id="rId177"/>
    <p:sldId id="567" r:id="rId178"/>
    <p:sldId id="568" r:id="rId179"/>
    <p:sldId id="289" r:id="rId180"/>
    <p:sldId id="572" r:id="rId181"/>
    <p:sldId id="290" r:id="rId182"/>
    <p:sldId id="291" r:id="rId183"/>
    <p:sldId id="292" r:id="rId184"/>
    <p:sldId id="293" r:id="rId185"/>
    <p:sldId id="294" r:id="rId186"/>
    <p:sldId id="295" r:id="rId187"/>
    <p:sldId id="296" r:id="rId188"/>
    <p:sldId id="297" r:id="rId189"/>
    <p:sldId id="298" r:id="rId190"/>
    <p:sldId id="299" r:id="rId191"/>
    <p:sldId id="300" r:id="rId192"/>
    <p:sldId id="301" r:id="rId193"/>
    <p:sldId id="303" r:id="rId194"/>
    <p:sldId id="304" r:id="rId195"/>
    <p:sldId id="305" r:id="rId196"/>
    <p:sldId id="306" r:id="rId197"/>
    <p:sldId id="302" r:id="rId198"/>
    <p:sldId id="307" r:id="rId199"/>
    <p:sldId id="308" r:id="rId200"/>
    <p:sldId id="549" r:id="rId201"/>
    <p:sldId id="550" r:id="rId202"/>
    <p:sldId id="551" r:id="rId203"/>
    <p:sldId id="552" r:id="rId204"/>
    <p:sldId id="553" r:id="rId205"/>
    <p:sldId id="554" r:id="rId206"/>
    <p:sldId id="555" r:id="rId207"/>
    <p:sldId id="556" r:id="rId208"/>
    <p:sldId id="557" r:id="rId209"/>
    <p:sldId id="313" r:id="rId210"/>
    <p:sldId id="319" r:id="rId211"/>
    <p:sldId id="320" r:id="rId212"/>
    <p:sldId id="321" r:id="rId213"/>
    <p:sldId id="315" r:id="rId214"/>
    <p:sldId id="574" r:id="rId215"/>
    <p:sldId id="575" r:id="rId216"/>
    <p:sldId id="576" r:id="rId217"/>
    <p:sldId id="577" r:id="rId218"/>
    <p:sldId id="322" r:id="rId219"/>
    <p:sldId id="579" r:id="rId220"/>
    <p:sldId id="580" r:id="rId221"/>
    <p:sldId id="581" r:id="rId222"/>
    <p:sldId id="582" r:id="rId223"/>
    <p:sldId id="583" r:id="rId224"/>
    <p:sldId id="596" r:id="rId225"/>
    <p:sldId id="595" r:id="rId226"/>
    <p:sldId id="597" r:id="rId227"/>
    <p:sldId id="584" r:id="rId228"/>
    <p:sldId id="598" r:id="rId229"/>
    <p:sldId id="616" r:id="rId230"/>
    <p:sldId id="599" r:id="rId231"/>
    <p:sldId id="585" r:id="rId232"/>
    <p:sldId id="573" r:id="rId233"/>
    <p:sldId id="352" r:id="rId234"/>
    <p:sldId id="586" r:id="rId235"/>
    <p:sldId id="614" r:id="rId236"/>
    <p:sldId id="615" r:id="rId237"/>
    <p:sldId id="613" r:id="rId238"/>
    <p:sldId id="600" r:id="rId239"/>
    <p:sldId id="587" r:id="rId240"/>
    <p:sldId id="601" r:id="rId241"/>
    <p:sldId id="602" r:id="rId242"/>
    <p:sldId id="603" r:id="rId243"/>
    <p:sldId id="605" r:id="rId244"/>
    <p:sldId id="604" r:id="rId245"/>
    <p:sldId id="588" r:id="rId246"/>
    <p:sldId id="606" r:id="rId247"/>
    <p:sldId id="607" r:id="rId248"/>
    <p:sldId id="608" r:id="rId249"/>
    <p:sldId id="609" r:id="rId250"/>
    <p:sldId id="589" r:id="rId251"/>
    <p:sldId id="590" r:id="rId252"/>
    <p:sldId id="610" r:id="rId253"/>
    <p:sldId id="611" r:id="rId254"/>
    <p:sldId id="612" r:id="rId255"/>
    <p:sldId id="341" r:id="rId256"/>
    <p:sldId id="591" r:id="rId257"/>
    <p:sldId id="592" r:id="rId258"/>
    <p:sldId id="593" r:id="rId259"/>
    <p:sldId id="594" r:id="rId260"/>
    <p:sldId id="338" r:id="rId261"/>
    <p:sldId id="353" r:id="rId262"/>
    <p:sldId id="350" r:id="rId263"/>
    <p:sldId id="558" r:id="rId264"/>
    <p:sldId id="559" r:id="rId265"/>
    <p:sldId id="560" r:id="rId266"/>
    <p:sldId id="561" r:id="rId267"/>
    <p:sldId id="530" r:id="rId268"/>
    <p:sldId id="368" r:id="rId269"/>
    <p:sldId id="369" r:id="rId270"/>
    <p:sldId id="370" r:id="rId271"/>
    <p:sldId id="371" r:id="rId272"/>
    <p:sldId id="372" r:id="rId273"/>
    <p:sldId id="373" r:id="rId274"/>
    <p:sldId id="374" r:id="rId275"/>
    <p:sldId id="375" r:id="rId276"/>
    <p:sldId id="376" r:id="rId277"/>
    <p:sldId id="377" r:id="rId278"/>
    <p:sldId id="378" r:id="rId279"/>
    <p:sldId id="382" r:id="rId280"/>
    <p:sldId id="383"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414" r:id="rId299"/>
    <p:sldId id="415" r:id="rId300"/>
    <p:sldId id="416" r:id="rId301"/>
    <p:sldId id="417" r:id="rId302"/>
    <p:sldId id="548" r:id="rId303"/>
    <p:sldId id="525" r:id="rId304"/>
    <p:sldId id="526" r:id="rId305"/>
    <p:sldId id="527" r:id="rId306"/>
    <p:sldId id="528" r:id="rId307"/>
    <p:sldId id="529" r:id="rId308"/>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74" autoAdjust="0"/>
    <p:restoredTop sz="94895" autoAdjust="0"/>
  </p:normalViewPr>
  <p:slideViewPr>
    <p:cSldViewPr>
      <p:cViewPr>
        <p:scale>
          <a:sx n="75" d="100"/>
          <a:sy n="75" d="100"/>
        </p:scale>
        <p:origin x="91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246"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handoutMaster" Target="handoutMasters/handout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601E3EA-2FB2-4B4C-B715-16C8B4FABB07}"/>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defRPr sz="1300"/>
            </a:lvl1pPr>
          </a:lstStyle>
          <a:p>
            <a:pPr>
              <a:defRPr/>
            </a:pPr>
            <a:endParaRPr lang="zh-CN" altLang="en-US"/>
          </a:p>
        </p:txBody>
      </p:sp>
      <p:sp>
        <p:nvSpPr>
          <p:cNvPr id="40963" name="Rectangle 3">
            <a:extLst>
              <a:ext uri="{FF2B5EF4-FFF2-40B4-BE49-F238E27FC236}">
                <a16:creationId xmlns:a16="http://schemas.microsoft.com/office/drawing/2014/main" id="{72B266B2-3741-448A-9DD1-668459C1523E}"/>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defRPr sz="1300"/>
            </a:lvl1pPr>
          </a:lstStyle>
          <a:p>
            <a:pPr>
              <a:defRPr/>
            </a:pPr>
            <a:endParaRPr lang="en-US" altLang="zh-CN"/>
          </a:p>
        </p:txBody>
      </p:sp>
      <p:sp>
        <p:nvSpPr>
          <p:cNvPr id="40964" name="Rectangle 4">
            <a:extLst>
              <a:ext uri="{FF2B5EF4-FFF2-40B4-BE49-F238E27FC236}">
                <a16:creationId xmlns:a16="http://schemas.microsoft.com/office/drawing/2014/main" id="{7BFA3316-E3A5-4F60-B486-D1377EC0FE92}"/>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defRPr sz="1300"/>
            </a:lvl1pPr>
          </a:lstStyle>
          <a:p>
            <a:pPr>
              <a:defRPr/>
            </a:pPr>
            <a:endParaRPr lang="en-US" altLang="zh-CN"/>
          </a:p>
        </p:txBody>
      </p:sp>
      <p:sp>
        <p:nvSpPr>
          <p:cNvPr id="40965" name="Rectangle 5">
            <a:extLst>
              <a:ext uri="{FF2B5EF4-FFF2-40B4-BE49-F238E27FC236}">
                <a16:creationId xmlns:a16="http://schemas.microsoft.com/office/drawing/2014/main" id="{50490F9C-8281-4861-9D91-00A660BD087B}"/>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8A1393B6-BA0E-4633-A02A-8E86384CA028}"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8C64BE9-5BE6-4CC9-87E1-BFF93F080824}"/>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defRPr sz="1300"/>
            </a:lvl1pPr>
          </a:lstStyle>
          <a:p>
            <a:pPr>
              <a:defRPr/>
            </a:pPr>
            <a:endParaRPr lang="zh-CN" altLang="en-US"/>
          </a:p>
        </p:txBody>
      </p:sp>
      <p:sp>
        <p:nvSpPr>
          <p:cNvPr id="9219" name="Rectangle 3">
            <a:extLst>
              <a:ext uri="{FF2B5EF4-FFF2-40B4-BE49-F238E27FC236}">
                <a16:creationId xmlns:a16="http://schemas.microsoft.com/office/drawing/2014/main" id="{F5DC16B7-5AD9-4A28-A6E5-E0F224BCDF7B}"/>
              </a:ext>
            </a:extLst>
          </p:cNvPr>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defRPr sz="1300"/>
            </a:lvl1pPr>
          </a:lstStyle>
          <a:p>
            <a:pPr>
              <a:defRPr/>
            </a:pPr>
            <a:endParaRPr lang="en-US" altLang="zh-CN"/>
          </a:p>
        </p:txBody>
      </p:sp>
      <p:sp>
        <p:nvSpPr>
          <p:cNvPr id="3076" name="Rectangle 4">
            <a:extLst>
              <a:ext uri="{FF2B5EF4-FFF2-40B4-BE49-F238E27FC236}">
                <a16:creationId xmlns:a16="http://schemas.microsoft.com/office/drawing/2014/main" id="{D04C0D30-BCA8-42F1-9E0E-2CBC830EB5A3}"/>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21" name="Rectangle 5">
            <a:extLst>
              <a:ext uri="{FF2B5EF4-FFF2-40B4-BE49-F238E27FC236}">
                <a16:creationId xmlns:a16="http://schemas.microsoft.com/office/drawing/2014/main" id="{6FD0F5D7-608C-42E0-995C-CE87509D0C30}"/>
              </a:ext>
            </a:extLst>
          </p:cNvPr>
          <p:cNvSpPr>
            <a:spLocks noGrp="1" noChangeArrowheads="1"/>
          </p:cNvSpPr>
          <p:nvPr>
            <p:ph type="body" sz="quarter" idx="3"/>
          </p:nvPr>
        </p:nvSpPr>
        <p:spPr bwMode="auto">
          <a:xfrm>
            <a:off x="946150" y="4860925"/>
            <a:ext cx="520700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9222" name="Rectangle 6">
            <a:extLst>
              <a:ext uri="{FF2B5EF4-FFF2-40B4-BE49-F238E27FC236}">
                <a16:creationId xmlns:a16="http://schemas.microsoft.com/office/drawing/2014/main" id="{43EED9E3-DE06-4711-AD3F-9FB27AACEB84}"/>
              </a:ext>
            </a:extLst>
          </p:cNvPr>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defRPr sz="1300"/>
            </a:lvl1pPr>
          </a:lstStyle>
          <a:p>
            <a:pPr>
              <a:defRPr/>
            </a:pPr>
            <a:endParaRPr lang="en-US" altLang="zh-CN"/>
          </a:p>
        </p:txBody>
      </p:sp>
      <p:sp>
        <p:nvSpPr>
          <p:cNvPr id="9223" name="Rectangle 7">
            <a:extLst>
              <a:ext uri="{FF2B5EF4-FFF2-40B4-BE49-F238E27FC236}">
                <a16:creationId xmlns:a16="http://schemas.microsoft.com/office/drawing/2014/main" id="{91F241E4-26F0-4604-ACF0-C5D0C7E27FBB}"/>
              </a:ext>
            </a:extLst>
          </p:cNvPr>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B2403056-0475-4A05-B23B-3B99B4276CB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zh.wikipedia.org/wiki/%E5%8E%9F%E5%A7%8B%E9%80%92%E5%BD%92%E5%87%BD%E6%95%B0"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zh.wikipedia.org/wiki/%E8%87%AA%E7%84%B6%E6%95%B8"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aike.baidu.com/item/%E6%AD%A3%E6%95%B4%E6%95%B0/8461335"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aike.baidu.com/item/%E6%AD%A3%E6%95%B4%E6%95%B0/846133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baike.baidu.com/item/%E6%8E%92%E5%BA%8F"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baike.baidu.com/item/%E5%88%86%E6%B2%BB%E6%B3%95/2407337"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218.22.18.86/info/Data_Structures_and_Algorithms/problems/problem_set/bignumber_mul/problem.htm" TargetMode="External"/><Relationship Id="rId2" Type="http://schemas.openxmlformats.org/officeDocument/2006/relationships/slide" Target="../slides/slide205.xml"/><Relationship Id="rId1" Type="http://schemas.openxmlformats.org/officeDocument/2006/relationships/notesMaster" Target="../notesMasters/notesMaster1.xml"/><Relationship Id="rId6" Type="http://schemas.openxmlformats.org/officeDocument/2006/relationships/hyperlink" Target="http://218.22.18.86/info/Data_Structures_and_Algorithms/algorithm/complexity/chapter6.htm" TargetMode="External"/><Relationship Id="rId5" Type="http://schemas.openxmlformats.org/officeDocument/2006/relationships/hyperlink" Target="http://218.22.18.86/info/Data_Structures_and_Algorithms/algorithm/technique/recursion/index.htm" TargetMode="External"/><Relationship Id="rId4" Type="http://schemas.openxmlformats.org/officeDocument/2006/relationships/hyperlink" Target="http://218.22.18.86/info/Data_Structures_and_Algorithms/algorithm/technique/divide_and_conquer/index.htm" TargetMode="Externa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218.22.18.86/info/Data_Structures_and_Algorithms/algorithm/complexity/chapter6.htm" TargetMode="External"/><Relationship Id="rId2" Type="http://schemas.openxmlformats.org/officeDocument/2006/relationships/slide" Target="../slides/slide206.xml"/><Relationship Id="rId1" Type="http://schemas.openxmlformats.org/officeDocument/2006/relationships/notesMaster" Target="../notesMasters/notesMaster1.xml"/><Relationship Id="rId4" Type="http://schemas.openxmlformats.org/officeDocument/2006/relationships/hyperlink" Target="http://218.22.18.86/info/Data_Structures_and_Algorithms/algorithm/complexity/chapter6_3.ht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a:t>
            </a:fld>
            <a:endParaRPr lang="en-US" altLang="zh-CN"/>
          </a:p>
        </p:txBody>
      </p:sp>
    </p:spTree>
    <p:extLst>
      <p:ext uri="{BB962C8B-B14F-4D97-AF65-F5344CB8AC3E}">
        <p14:creationId xmlns:p14="http://schemas.microsoft.com/office/powerpoint/2010/main" val="991568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把这两个合起来，我们就可以得到它的完整的递推方程。</a:t>
            </a:r>
            <a:endParaRPr lang="en-US" altLang="zh-CN" dirty="0"/>
          </a:p>
          <a:p>
            <a:endParaRPr lang="en-US" altLang="zh-CN" dirty="0"/>
          </a:p>
          <a:p>
            <a:r>
              <a:rPr lang="zh-CN" altLang="en-US" dirty="0"/>
              <a:t>它的边界条件是，当</a:t>
            </a:r>
            <a:r>
              <a:rPr lang="en-US" altLang="zh-CN" dirty="0"/>
              <a:t>N</a:t>
            </a:r>
            <a:r>
              <a:rPr lang="zh-CN" altLang="en-US" dirty="0"/>
              <a:t>等于零和一的时候，他的答案是，等于一。</a:t>
            </a:r>
            <a:endParaRPr lang="en-US" altLang="zh-CN" dirty="0"/>
          </a:p>
          <a:p>
            <a:endParaRPr lang="en-US" altLang="zh-CN" dirty="0"/>
          </a:p>
          <a:p>
            <a:r>
              <a:rPr lang="zh-CN" altLang="en-US" dirty="0"/>
              <a:t>当</a:t>
            </a:r>
            <a:r>
              <a:rPr lang="en-US" altLang="zh-CN" dirty="0"/>
              <a:t>N</a:t>
            </a:r>
            <a:r>
              <a:rPr lang="zh-CN" altLang="en-US" dirty="0"/>
              <a:t>大于一的时候，</a:t>
            </a:r>
            <a:r>
              <a:rPr lang="en-US" altLang="zh-CN" dirty="0"/>
              <a:t>FN</a:t>
            </a:r>
            <a:r>
              <a:rPr lang="zh-CN" altLang="en-US" dirty="0"/>
              <a:t>是等于</a:t>
            </a:r>
            <a:r>
              <a:rPr lang="en-US" altLang="zh-CN" dirty="0"/>
              <a:t>FN</a:t>
            </a:r>
            <a:r>
              <a:rPr lang="zh-CN" altLang="en-US" dirty="0"/>
              <a:t>减一加上</a:t>
            </a:r>
            <a:r>
              <a:rPr lang="en-US" altLang="zh-CN" dirty="0"/>
              <a:t>FN-2</a:t>
            </a:r>
            <a:r>
              <a:rPr lang="zh-CN" altLang="en-US" dirty="0"/>
              <a:t>，我们可以把这一个递推方程，然后映射成递归的算法，在这个递归算法里面，边界条件是</a:t>
            </a:r>
            <a:r>
              <a:rPr lang="en-US" altLang="zh-CN" dirty="0"/>
              <a:t>N</a:t>
            </a:r>
            <a:r>
              <a:rPr lang="zh-CN" altLang="en-US" dirty="0"/>
              <a:t>小于等于一，然后是递归调用。</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11</a:t>
            </a:fld>
            <a:endParaRPr lang="en-US" altLang="zh-CN"/>
          </a:p>
        </p:txBody>
      </p:sp>
    </p:spTree>
    <p:extLst>
      <p:ext uri="{BB962C8B-B14F-4D97-AF65-F5344CB8AC3E}">
        <p14:creationId xmlns:p14="http://schemas.microsoft.com/office/powerpoint/2010/main" val="3859384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PingFang SC"/>
              </a:rPr>
              <a:t>所以在这里面我们考虑</a:t>
            </a:r>
            <a:r>
              <a:rPr lang="en-US" altLang="zh-CN" b="0" i="0" dirty="0">
                <a:solidFill>
                  <a:srgbClr val="333333"/>
                </a:solidFill>
                <a:effectLst/>
                <a:latin typeface="PingFang SC"/>
              </a:rPr>
              <a:t>1000</a:t>
            </a:r>
            <a:r>
              <a:rPr lang="zh-CN" altLang="en-US" b="0" i="0" dirty="0">
                <a:solidFill>
                  <a:srgbClr val="333333"/>
                </a:solidFill>
                <a:effectLst/>
                <a:latin typeface="PingFang SC"/>
              </a:rPr>
              <a:t>以内的数。也就相当于说一到一千这个区间。</a:t>
            </a:r>
            <a:endParaRPr lang="en-US" altLang="zh-CN" b="0" i="0" dirty="0">
              <a:solidFill>
                <a:srgbClr val="333333"/>
              </a:solidFill>
              <a:effectLst/>
              <a:latin typeface="PingFang SC"/>
            </a:endParaRPr>
          </a:p>
          <a:p>
            <a:pPr algn="l"/>
            <a:endParaRPr lang="en-US" altLang="zh-CN" b="0" i="0" dirty="0">
              <a:solidFill>
                <a:srgbClr val="333333"/>
              </a:solidFill>
              <a:effectLst/>
              <a:latin typeface="PingFang SC"/>
            </a:endParaRPr>
          </a:p>
          <a:p>
            <a:pPr algn="l"/>
            <a:r>
              <a:rPr lang="zh-CN" altLang="en-US" b="0" i="0" dirty="0">
                <a:solidFill>
                  <a:srgbClr val="333333"/>
                </a:solidFill>
                <a:effectLst/>
                <a:latin typeface="PingFang SC"/>
              </a:rPr>
              <a:t>那在这个区间里边儿，这些数是有序的。实际上，它就是一个有序数组。我们在有序数组当中，我们要查找一个数。他的变成了折半查找问题。那他的搜索过程。类似于首先和</a:t>
            </a:r>
            <a:r>
              <a:rPr lang="en-US" altLang="zh-CN" b="0" i="0" dirty="0">
                <a:solidFill>
                  <a:srgbClr val="333333"/>
                </a:solidFill>
                <a:effectLst/>
                <a:latin typeface="PingFang SC"/>
              </a:rPr>
              <a:t>500</a:t>
            </a:r>
            <a:r>
              <a:rPr lang="zh-CN" altLang="en-US" b="0" i="0" dirty="0">
                <a:solidFill>
                  <a:srgbClr val="333333"/>
                </a:solidFill>
                <a:effectLst/>
                <a:latin typeface="PingFang SC"/>
              </a:rPr>
              <a:t>进行比较，比他小，我们搜索</a:t>
            </a:r>
            <a:r>
              <a:rPr lang="en-US" altLang="zh-CN" b="0" i="0" dirty="0">
                <a:solidFill>
                  <a:srgbClr val="333333"/>
                </a:solidFill>
                <a:effectLst/>
                <a:latin typeface="PingFang SC"/>
              </a:rPr>
              <a:t> 250</a:t>
            </a:r>
            <a:r>
              <a:rPr lang="zh-CN" altLang="en-US" b="0" i="0" dirty="0">
                <a:solidFill>
                  <a:srgbClr val="333333"/>
                </a:solidFill>
                <a:effectLst/>
                <a:latin typeface="PingFang SC"/>
              </a:rPr>
              <a:t>，比</a:t>
            </a:r>
            <a:r>
              <a:rPr lang="en-US" altLang="zh-CN" b="0" i="0" dirty="0">
                <a:solidFill>
                  <a:srgbClr val="333333"/>
                </a:solidFill>
                <a:effectLst/>
                <a:latin typeface="PingFang SC"/>
              </a:rPr>
              <a:t>250</a:t>
            </a:r>
            <a:r>
              <a:rPr lang="zh-CN" altLang="en-US" b="0" i="0" dirty="0">
                <a:solidFill>
                  <a:srgbClr val="333333"/>
                </a:solidFill>
                <a:effectLst/>
                <a:latin typeface="PingFang SC"/>
              </a:rPr>
              <a:t>大，我们搜索</a:t>
            </a:r>
            <a:r>
              <a:rPr lang="en-US" altLang="zh-CN" b="0" i="0" dirty="0">
                <a:solidFill>
                  <a:srgbClr val="333333"/>
                </a:solidFill>
                <a:effectLst/>
                <a:latin typeface="PingFang SC"/>
              </a:rPr>
              <a:t>375</a:t>
            </a:r>
            <a:r>
              <a:rPr lang="zh-CN" altLang="en-US" b="0" i="0" dirty="0">
                <a:solidFill>
                  <a:srgbClr val="333333"/>
                </a:solidFill>
                <a:effectLst/>
                <a:latin typeface="PingFang SC"/>
              </a:rPr>
              <a:t>。所以他的搜索的次数就等于树的高度。</a:t>
            </a:r>
            <a:endParaRPr lang="en-US" altLang="zh-CN" b="0" i="0" dirty="0">
              <a:solidFill>
                <a:srgbClr val="333333"/>
              </a:solidFill>
              <a:effectLst/>
              <a:latin typeface="PingFang SC"/>
            </a:endParaRPr>
          </a:p>
          <a:p>
            <a:pPr algn="l"/>
            <a:endParaRPr lang="en-US" altLang="zh-CN" b="0" i="0" dirty="0">
              <a:solidFill>
                <a:srgbClr val="333333"/>
              </a:solidFill>
              <a:effectLst/>
              <a:latin typeface="PingFang SC"/>
            </a:endParaRPr>
          </a:p>
          <a:p>
            <a:pPr algn="l"/>
            <a:r>
              <a:rPr lang="zh-CN" altLang="en-US" b="0" i="0" dirty="0">
                <a:solidFill>
                  <a:srgbClr val="333333"/>
                </a:solidFill>
                <a:effectLst/>
                <a:latin typeface="PingFang SC"/>
              </a:rPr>
              <a:t>所以说，那树的高度是</a:t>
            </a:r>
            <a:r>
              <a:rPr lang="en-US" altLang="zh-CN" b="0" i="0" dirty="0">
                <a:solidFill>
                  <a:srgbClr val="333333"/>
                </a:solidFill>
                <a:effectLst/>
                <a:latin typeface="PingFang SC"/>
              </a:rPr>
              <a:t>LOG2N</a:t>
            </a:r>
            <a:r>
              <a:rPr lang="zh-CN" altLang="en-US" b="0" i="0" dirty="0">
                <a:solidFill>
                  <a:srgbClr val="333333"/>
                </a:solidFill>
                <a:effectLst/>
                <a:latin typeface="PingFang SC"/>
              </a:rPr>
              <a:t>加一。</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264</a:t>
            </a:fld>
            <a:endParaRPr lang="en-US" altLang="zh-CN"/>
          </a:p>
        </p:txBody>
      </p:sp>
    </p:spTree>
    <p:extLst>
      <p:ext uri="{BB962C8B-B14F-4D97-AF65-F5344CB8AC3E}">
        <p14:creationId xmlns:p14="http://schemas.microsoft.com/office/powerpoint/2010/main" val="31911001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PingFang SC"/>
              </a:rPr>
              <a:t>二分搜索算法上运用分治策略的典型例子。</a:t>
            </a:r>
          </a:p>
          <a:p>
            <a:pPr algn="l"/>
            <a:r>
              <a:rPr lang="zh-CN" altLang="en-US" b="0" i="0" dirty="0">
                <a:solidFill>
                  <a:srgbClr val="333333"/>
                </a:solidFill>
                <a:effectLst/>
                <a:latin typeface="PingFang SC"/>
              </a:rPr>
              <a:t>给定已排好序的</a:t>
            </a:r>
            <a:r>
              <a:rPr lang="en-US" altLang="zh-CN" b="0" i="0" dirty="0">
                <a:solidFill>
                  <a:srgbClr val="333333"/>
                </a:solidFill>
                <a:effectLst/>
                <a:latin typeface="PingFang SC"/>
              </a:rPr>
              <a:t>n</a:t>
            </a:r>
            <a:r>
              <a:rPr lang="zh-CN" altLang="en-US" b="0" i="0" dirty="0">
                <a:solidFill>
                  <a:srgbClr val="333333"/>
                </a:solidFill>
                <a:effectLst/>
                <a:latin typeface="PingFang SC"/>
              </a:rPr>
              <a:t>个元素</a:t>
            </a:r>
            <a:r>
              <a:rPr lang="en-US" altLang="zh-CN" b="0" i="0" dirty="0">
                <a:solidFill>
                  <a:srgbClr val="333333"/>
                </a:solidFill>
                <a:effectLst/>
                <a:latin typeface="PingFang SC"/>
              </a:rPr>
              <a:t>a[0...n-1]</a:t>
            </a:r>
            <a:r>
              <a:rPr lang="zh-CN" altLang="en-US" b="0" i="0" dirty="0">
                <a:solidFill>
                  <a:srgbClr val="333333"/>
                </a:solidFill>
                <a:effectLst/>
                <a:latin typeface="PingFang SC"/>
              </a:rPr>
              <a:t>，现在要在这</a:t>
            </a:r>
            <a:r>
              <a:rPr lang="en-US" altLang="zh-CN" b="0" i="0" dirty="0">
                <a:solidFill>
                  <a:srgbClr val="333333"/>
                </a:solidFill>
                <a:effectLst/>
                <a:latin typeface="PingFang SC"/>
              </a:rPr>
              <a:t>n</a:t>
            </a:r>
            <a:r>
              <a:rPr lang="zh-CN" altLang="en-US" b="0" i="0" dirty="0">
                <a:solidFill>
                  <a:srgbClr val="333333"/>
                </a:solidFill>
                <a:effectLst/>
                <a:latin typeface="PingFang SC"/>
              </a:rPr>
              <a:t>个元素中找出一特定元素</a:t>
            </a:r>
            <a:r>
              <a:rPr lang="en-US" altLang="zh-CN" b="0" i="0" dirty="0">
                <a:solidFill>
                  <a:srgbClr val="333333"/>
                </a:solidFill>
                <a:effectLst/>
                <a:latin typeface="PingFang SC"/>
              </a:rPr>
              <a:t>x</a:t>
            </a:r>
            <a:r>
              <a:rPr lang="zh-CN" altLang="en-US" b="0" i="0" dirty="0">
                <a:solidFill>
                  <a:srgbClr val="333333"/>
                </a:solidFill>
                <a:effectLst/>
                <a:latin typeface="PingFang SC"/>
              </a:rPr>
              <a:t>。</a:t>
            </a:r>
          </a:p>
          <a:p>
            <a:pPr algn="l"/>
            <a:r>
              <a:rPr lang="zh-CN" altLang="en-US" b="0" i="0" dirty="0">
                <a:solidFill>
                  <a:srgbClr val="333333"/>
                </a:solidFill>
                <a:effectLst/>
                <a:latin typeface="PingFang SC"/>
              </a:rPr>
              <a:t>首先想到的是用顺序搜索方法，逐个比较</a:t>
            </a:r>
            <a:r>
              <a:rPr lang="en-US" altLang="zh-CN" b="0" i="0" dirty="0">
                <a:solidFill>
                  <a:srgbClr val="333333"/>
                </a:solidFill>
                <a:effectLst/>
                <a:latin typeface="PingFang SC"/>
              </a:rPr>
              <a:t>a[0...n-1]</a:t>
            </a:r>
            <a:r>
              <a:rPr lang="zh-CN" altLang="en-US" b="0" i="0" dirty="0">
                <a:solidFill>
                  <a:srgbClr val="333333"/>
                </a:solidFill>
                <a:effectLst/>
                <a:latin typeface="PingFang SC"/>
              </a:rPr>
              <a:t>中元素，直至找出元素</a:t>
            </a:r>
            <a:r>
              <a:rPr lang="en-US" altLang="zh-CN" b="0" i="0" dirty="0">
                <a:solidFill>
                  <a:srgbClr val="333333"/>
                </a:solidFill>
                <a:effectLst/>
                <a:latin typeface="PingFang SC"/>
              </a:rPr>
              <a:t>x</a:t>
            </a:r>
            <a:r>
              <a:rPr lang="zh-CN" altLang="en-US" b="0" i="0" dirty="0">
                <a:solidFill>
                  <a:srgbClr val="333333"/>
                </a:solidFill>
                <a:effectLst/>
                <a:latin typeface="PingFang SC"/>
              </a:rPr>
              <a:t>或搜索整个数组后确定</a:t>
            </a:r>
            <a:r>
              <a:rPr lang="en-US" altLang="zh-CN" b="0" i="0" dirty="0">
                <a:solidFill>
                  <a:srgbClr val="333333"/>
                </a:solidFill>
                <a:effectLst/>
                <a:latin typeface="PingFang SC"/>
              </a:rPr>
              <a:t>x</a:t>
            </a:r>
            <a:r>
              <a:rPr lang="zh-CN" altLang="en-US" b="0" i="0" dirty="0">
                <a:solidFill>
                  <a:srgbClr val="333333"/>
                </a:solidFill>
                <a:effectLst/>
                <a:latin typeface="PingFang SC"/>
              </a:rPr>
              <a:t>不在其中。这个算法没有很好利用</a:t>
            </a:r>
            <a:r>
              <a:rPr lang="en-US" altLang="zh-CN" b="0" i="0" dirty="0">
                <a:solidFill>
                  <a:srgbClr val="333333"/>
                </a:solidFill>
                <a:effectLst/>
                <a:latin typeface="PingFang SC"/>
              </a:rPr>
              <a:t>n</a:t>
            </a:r>
            <a:r>
              <a:rPr lang="zh-CN" altLang="en-US" b="0" i="0" dirty="0">
                <a:solidFill>
                  <a:srgbClr val="333333"/>
                </a:solidFill>
                <a:effectLst/>
                <a:latin typeface="PingFang SC"/>
              </a:rPr>
              <a:t>个元素已排好序这个条件，因此在最坏情况下，顺序搜索方法需要</a:t>
            </a:r>
            <a:r>
              <a:rPr lang="en-US" altLang="zh-CN" b="0" i="0" dirty="0">
                <a:solidFill>
                  <a:srgbClr val="333333"/>
                </a:solidFill>
                <a:effectLst/>
                <a:latin typeface="PingFang SC"/>
              </a:rPr>
              <a:t>O(n)</a:t>
            </a:r>
            <a:r>
              <a:rPr lang="zh-CN" altLang="en-US" b="0" i="0" dirty="0">
                <a:solidFill>
                  <a:srgbClr val="333333"/>
                </a:solidFill>
                <a:effectLst/>
                <a:latin typeface="PingFang SC"/>
              </a:rPr>
              <a:t>次比较。</a:t>
            </a:r>
          </a:p>
          <a:p>
            <a:pPr algn="l"/>
            <a:r>
              <a:rPr lang="zh-CN" altLang="en-US" b="0" i="0" dirty="0">
                <a:solidFill>
                  <a:srgbClr val="333333"/>
                </a:solidFill>
                <a:effectLst/>
                <a:latin typeface="PingFang SC"/>
              </a:rPr>
              <a:t>二分搜索方法充分利用了元素间的次序关系，采用分治策略，可在最坏情况下用</a:t>
            </a:r>
            <a:r>
              <a:rPr lang="en-US" altLang="zh-CN" b="0" i="0" dirty="0">
                <a:solidFill>
                  <a:srgbClr val="333333"/>
                </a:solidFill>
                <a:effectLst/>
                <a:latin typeface="PingFang SC"/>
              </a:rPr>
              <a:t>O(</a:t>
            </a:r>
            <a:r>
              <a:rPr lang="en-US" altLang="zh-CN" b="0" i="0" dirty="0" err="1">
                <a:solidFill>
                  <a:srgbClr val="333333"/>
                </a:solidFill>
                <a:effectLst/>
                <a:latin typeface="PingFang SC"/>
              </a:rPr>
              <a:t>logn</a:t>
            </a:r>
            <a:r>
              <a:rPr lang="en-US" altLang="zh-CN" b="0" i="0" dirty="0">
                <a:solidFill>
                  <a:srgbClr val="333333"/>
                </a:solidFill>
                <a:effectLst/>
                <a:latin typeface="PingFang SC"/>
              </a:rPr>
              <a:t>)</a:t>
            </a:r>
            <a:r>
              <a:rPr lang="zh-CN" altLang="en-US" b="0" i="0" dirty="0">
                <a:solidFill>
                  <a:srgbClr val="333333"/>
                </a:solidFill>
                <a:effectLst/>
                <a:latin typeface="PingFang SC"/>
              </a:rPr>
              <a:t>时间完成搜索任务。</a:t>
            </a:r>
          </a:p>
          <a:p>
            <a:pPr algn="l"/>
            <a:r>
              <a:rPr lang="zh-CN" altLang="en-US" b="0" i="0" dirty="0">
                <a:solidFill>
                  <a:srgbClr val="333333"/>
                </a:solidFill>
                <a:effectLst/>
                <a:latin typeface="PingFang SC"/>
              </a:rPr>
              <a:t>二分搜索算法的基本思想是将</a:t>
            </a:r>
            <a:r>
              <a:rPr lang="en-US" altLang="zh-CN" b="0" i="0" dirty="0">
                <a:solidFill>
                  <a:srgbClr val="333333"/>
                </a:solidFill>
                <a:effectLst/>
                <a:latin typeface="PingFang SC"/>
              </a:rPr>
              <a:t>n</a:t>
            </a:r>
            <a:r>
              <a:rPr lang="zh-CN" altLang="en-US" b="0" i="0" dirty="0">
                <a:solidFill>
                  <a:srgbClr val="333333"/>
                </a:solidFill>
                <a:effectLst/>
                <a:latin typeface="PingFang SC"/>
              </a:rPr>
              <a:t>个元素分成个数大致相同的两半，取</a:t>
            </a:r>
            <a:r>
              <a:rPr lang="en-US" altLang="zh-CN" b="0" i="0" dirty="0">
                <a:solidFill>
                  <a:srgbClr val="333333"/>
                </a:solidFill>
                <a:effectLst/>
                <a:latin typeface="PingFang SC"/>
              </a:rPr>
              <a:t>a[n/2]</a:t>
            </a:r>
            <a:r>
              <a:rPr lang="zh-CN" altLang="en-US" b="0" i="0" dirty="0">
                <a:solidFill>
                  <a:srgbClr val="333333"/>
                </a:solidFill>
                <a:effectLst/>
                <a:latin typeface="PingFang SC"/>
              </a:rPr>
              <a:t>与</a:t>
            </a:r>
            <a:r>
              <a:rPr lang="en-US" altLang="zh-CN" b="0" i="0" dirty="0">
                <a:solidFill>
                  <a:srgbClr val="333333"/>
                </a:solidFill>
                <a:effectLst/>
                <a:latin typeface="PingFang SC"/>
              </a:rPr>
              <a:t>x</a:t>
            </a:r>
            <a:r>
              <a:rPr lang="zh-CN" altLang="en-US" b="0" i="0" dirty="0">
                <a:solidFill>
                  <a:srgbClr val="333333"/>
                </a:solidFill>
                <a:effectLst/>
                <a:latin typeface="PingFang SC"/>
              </a:rPr>
              <a:t>进行比较。如果</a:t>
            </a:r>
            <a:r>
              <a:rPr lang="en-US" altLang="zh-CN" b="0" i="0" dirty="0">
                <a:solidFill>
                  <a:srgbClr val="333333"/>
                </a:solidFill>
                <a:effectLst/>
                <a:latin typeface="PingFang SC"/>
              </a:rPr>
              <a:t>x = a[n/2]</a:t>
            </a:r>
            <a:r>
              <a:rPr lang="zh-CN" altLang="en-US" b="0" i="0" dirty="0">
                <a:solidFill>
                  <a:srgbClr val="333333"/>
                </a:solidFill>
                <a:effectLst/>
                <a:latin typeface="PingFang SC"/>
              </a:rPr>
              <a:t>，则找到</a:t>
            </a:r>
            <a:r>
              <a:rPr lang="en-US" altLang="zh-CN" b="0" i="0" dirty="0">
                <a:solidFill>
                  <a:srgbClr val="333333"/>
                </a:solidFill>
                <a:effectLst/>
                <a:latin typeface="PingFang SC"/>
              </a:rPr>
              <a:t>x</a:t>
            </a:r>
            <a:r>
              <a:rPr lang="zh-CN" altLang="en-US" b="0" i="0" dirty="0">
                <a:solidFill>
                  <a:srgbClr val="333333"/>
                </a:solidFill>
                <a:effectLst/>
                <a:latin typeface="PingFang SC"/>
              </a:rPr>
              <a:t>， 算法终止。如果</a:t>
            </a:r>
            <a:r>
              <a:rPr lang="en-US" altLang="zh-CN" b="0" i="0" dirty="0">
                <a:solidFill>
                  <a:srgbClr val="333333"/>
                </a:solidFill>
                <a:effectLst/>
                <a:latin typeface="PingFang SC"/>
              </a:rPr>
              <a:t>x&lt;a[n/2]</a:t>
            </a:r>
            <a:r>
              <a:rPr lang="zh-CN" altLang="en-US" b="0" i="0" dirty="0">
                <a:solidFill>
                  <a:srgbClr val="333333"/>
                </a:solidFill>
                <a:effectLst/>
                <a:latin typeface="PingFang SC"/>
              </a:rPr>
              <a:t>，则只要在数组</a:t>
            </a:r>
            <a:r>
              <a:rPr lang="en-US" altLang="zh-CN" b="0" i="0" dirty="0">
                <a:solidFill>
                  <a:srgbClr val="333333"/>
                </a:solidFill>
                <a:effectLst/>
                <a:latin typeface="PingFang SC"/>
              </a:rPr>
              <a:t>a</a:t>
            </a:r>
            <a:r>
              <a:rPr lang="zh-CN" altLang="en-US" b="0" i="0" dirty="0">
                <a:solidFill>
                  <a:srgbClr val="333333"/>
                </a:solidFill>
                <a:effectLst/>
                <a:latin typeface="PingFang SC"/>
              </a:rPr>
              <a:t>的左半部继续搜索</a:t>
            </a:r>
            <a:r>
              <a:rPr lang="en-US" altLang="zh-CN" b="0" i="0" dirty="0">
                <a:solidFill>
                  <a:srgbClr val="333333"/>
                </a:solidFill>
                <a:effectLst/>
                <a:latin typeface="PingFang SC"/>
              </a:rPr>
              <a:t>x</a:t>
            </a:r>
            <a:r>
              <a:rPr lang="zh-CN" altLang="en-US" b="0" i="0" dirty="0">
                <a:solidFill>
                  <a:srgbClr val="333333"/>
                </a:solidFill>
                <a:effectLst/>
                <a:latin typeface="PingFang SC"/>
              </a:rPr>
              <a:t>。如果</a:t>
            </a:r>
            <a:r>
              <a:rPr lang="en-US" altLang="zh-CN" b="0" i="0" dirty="0">
                <a:solidFill>
                  <a:srgbClr val="333333"/>
                </a:solidFill>
                <a:effectLst/>
                <a:latin typeface="PingFang SC"/>
              </a:rPr>
              <a:t>x&gt;a[n/2]</a:t>
            </a:r>
            <a:r>
              <a:rPr lang="zh-CN" altLang="en-US" b="0" i="0" dirty="0">
                <a:solidFill>
                  <a:srgbClr val="333333"/>
                </a:solidFill>
                <a:effectLst/>
                <a:latin typeface="PingFang SC"/>
              </a:rPr>
              <a:t>， 则只要在数组</a:t>
            </a:r>
            <a:r>
              <a:rPr lang="en-US" altLang="zh-CN" b="0" i="0" dirty="0">
                <a:solidFill>
                  <a:srgbClr val="333333"/>
                </a:solidFill>
                <a:effectLst/>
                <a:latin typeface="PingFang SC"/>
              </a:rPr>
              <a:t>a</a:t>
            </a:r>
            <a:r>
              <a:rPr lang="zh-CN" altLang="en-US" b="0" i="0" dirty="0">
                <a:solidFill>
                  <a:srgbClr val="333333"/>
                </a:solidFill>
                <a:effectLst/>
                <a:latin typeface="PingFang SC"/>
              </a:rPr>
              <a:t>的右半部继续搜索</a:t>
            </a:r>
            <a:r>
              <a:rPr lang="en-US" altLang="zh-CN" b="0" i="0" dirty="0">
                <a:solidFill>
                  <a:srgbClr val="333333"/>
                </a:solidFill>
                <a:effectLst/>
                <a:latin typeface="PingFang SC"/>
              </a:rPr>
              <a:t>x</a:t>
            </a:r>
            <a:r>
              <a:rPr lang="zh-CN" altLang="en-US" b="0" i="0" dirty="0">
                <a:solidFill>
                  <a:srgbClr val="333333"/>
                </a:solidFill>
                <a:effectLst/>
                <a:latin typeface="PingFang SC"/>
              </a:rPr>
              <a:t>。</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265</a:t>
            </a:fld>
            <a:endParaRPr lang="en-US" altLang="zh-CN"/>
          </a:p>
        </p:txBody>
      </p:sp>
    </p:spTree>
    <p:extLst>
      <p:ext uri="{BB962C8B-B14F-4D97-AF65-F5344CB8AC3E}">
        <p14:creationId xmlns:p14="http://schemas.microsoft.com/office/powerpoint/2010/main" val="36468993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a:t>1.</a:t>
            </a:r>
            <a:r>
              <a:rPr lang="zh-CN" altLang="en-US" dirty="0"/>
              <a:t>函数传入数组</a:t>
            </a:r>
            <a:r>
              <a:rPr lang="en-US" altLang="zh-CN" dirty="0"/>
              <a:t>(</a:t>
            </a:r>
            <a:r>
              <a:rPr lang="zh-CN" altLang="en-US" dirty="0"/>
              <a:t>按大小顺序排列</a:t>
            </a:r>
            <a:r>
              <a:rPr lang="en-US" altLang="zh-CN" dirty="0"/>
              <a:t>)</a:t>
            </a:r>
            <a:r>
              <a:rPr lang="zh-CN" altLang="en-US" dirty="0"/>
              <a:t>，查找的数，以及数组的元素个数</a:t>
            </a:r>
            <a:endParaRPr lang="en-US" altLang="zh-CN" dirty="0"/>
          </a:p>
          <a:p>
            <a:r>
              <a:rPr lang="en-US" altLang="zh-CN" dirty="0"/>
              <a:t>2.</a:t>
            </a:r>
            <a:r>
              <a:rPr lang="zh-CN" altLang="en-US" dirty="0"/>
              <a:t>左指针指向</a:t>
            </a:r>
            <a:r>
              <a:rPr lang="en-US" altLang="zh-CN" dirty="0"/>
              <a:t>0</a:t>
            </a:r>
            <a:r>
              <a:rPr lang="zh-CN" altLang="en-US" dirty="0"/>
              <a:t>，右指针指向</a:t>
            </a:r>
            <a:r>
              <a:rPr lang="en-US" altLang="zh-CN" dirty="0"/>
              <a:t>n-1</a:t>
            </a:r>
            <a:r>
              <a:rPr lang="zh-CN" altLang="en-US" dirty="0"/>
              <a:t>将整个数组一分为二，找出位置中间的数</a:t>
            </a:r>
            <a:r>
              <a:rPr lang="en-US" altLang="zh-CN" dirty="0"/>
              <a:t>(</a:t>
            </a:r>
            <a:r>
              <a:rPr lang="zh-CN" altLang="en-US" dirty="0"/>
              <a:t>大小肯定也是排在中间</a:t>
            </a:r>
            <a:r>
              <a:rPr lang="en-US" altLang="zh-CN" dirty="0"/>
              <a:t>)</a:t>
            </a:r>
          </a:p>
          <a:p>
            <a:r>
              <a:rPr lang="en-US" altLang="zh-CN" dirty="0"/>
              <a:t>3.</a:t>
            </a:r>
            <a:r>
              <a:rPr lang="zh-CN" altLang="en-US" dirty="0"/>
              <a:t>将中间数与查找的数进行比较</a:t>
            </a:r>
            <a:endParaRPr lang="en-US" altLang="zh-CN" dirty="0"/>
          </a:p>
          <a:p>
            <a:r>
              <a:rPr lang="en-US" altLang="zh-CN" dirty="0"/>
              <a:t>4.</a:t>
            </a:r>
            <a:r>
              <a:rPr lang="zh-CN" altLang="en-US" dirty="0"/>
              <a:t>若相等，则返回数组下标，代表找到了若中间数小，则在中间数的右侧范围内查找，将左指针的位置指到</a:t>
            </a:r>
            <a:r>
              <a:rPr lang="en-US" altLang="zh-CN" dirty="0"/>
              <a:t>middle</a:t>
            </a:r>
            <a:r>
              <a:rPr lang="zh-CN" altLang="en-US" dirty="0"/>
              <a:t>后面若中间数大，则在中间数的左侧范围内查找，将右指针的位置指到</a:t>
            </a:r>
            <a:r>
              <a:rPr lang="en-US" altLang="zh-CN" dirty="0"/>
              <a:t>middle</a:t>
            </a:r>
            <a:r>
              <a:rPr lang="zh-CN" altLang="en-US" dirty="0"/>
              <a:t>前面</a:t>
            </a:r>
            <a:endParaRPr lang="en-US" altLang="zh-CN" dirty="0"/>
          </a:p>
          <a:p>
            <a:r>
              <a:rPr lang="en-US" altLang="zh-CN" dirty="0"/>
              <a:t>5.</a:t>
            </a:r>
            <a:r>
              <a:rPr lang="zh-CN" altLang="en-US" dirty="0"/>
              <a:t>若找到，便返回数组下标</a:t>
            </a:r>
            <a:r>
              <a:rPr lang="en-US" altLang="zh-CN" dirty="0"/>
              <a:t>middle</a:t>
            </a:r>
            <a:r>
              <a:rPr lang="zh-CN" altLang="en-US" dirty="0"/>
              <a:t>若找不到</a:t>
            </a:r>
            <a:r>
              <a:rPr lang="en-US" altLang="zh-CN" dirty="0"/>
              <a:t>(</a:t>
            </a:r>
            <a:r>
              <a:rPr lang="zh-CN" altLang="en-US" dirty="0"/>
              <a:t>左不满足小于右了</a:t>
            </a:r>
            <a:r>
              <a:rPr lang="en-US" altLang="zh-CN" dirty="0"/>
              <a:t>)</a:t>
            </a:r>
            <a:r>
              <a:rPr lang="zh-CN" altLang="en-US" dirty="0"/>
              <a:t>，则返回</a:t>
            </a:r>
            <a:r>
              <a:rPr lang="en-US" altLang="zh-CN" dirty="0"/>
              <a:t>-1</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266</a:t>
            </a:fld>
            <a:endParaRPr lang="en-US" altLang="zh-CN"/>
          </a:p>
        </p:txBody>
      </p:sp>
    </p:spTree>
    <p:extLst>
      <p:ext uri="{BB962C8B-B14F-4D97-AF65-F5344CB8AC3E}">
        <p14:creationId xmlns:p14="http://schemas.microsoft.com/office/powerpoint/2010/main" val="6762908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我们来应用分治法求解棋盘覆盖问题。</a:t>
            </a:r>
            <a:endParaRPr lang="en-US" altLang="zh-CN" dirty="0"/>
          </a:p>
          <a:p>
            <a:endParaRPr lang="en-US" altLang="zh-CN" dirty="0"/>
          </a:p>
          <a:p>
            <a:r>
              <a:rPr lang="zh-CN" altLang="en-US" dirty="0"/>
              <a:t>棋盘覆盖是这样一个问题，有一个二的</a:t>
            </a:r>
            <a:r>
              <a:rPr lang="en-US" altLang="zh-CN" dirty="0"/>
              <a:t>K</a:t>
            </a:r>
            <a:r>
              <a:rPr lang="zh-CN" altLang="en-US" dirty="0"/>
              <a:t>次方乘以二的</a:t>
            </a:r>
            <a:r>
              <a:rPr lang="en-US" altLang="zh-CN" dirty="0"/>
              <a:t>K</a:t>
            </a:r>
            <a:r>
              <a:rPr lang="zh-CN" altLang="en-US" dirty="0"/>
              <a:t>次方的棋盘，恰好有一个方格，与其它方格不同，称之为特殊方格，并且称该棋盘为一特殊棋盘。现在要用如下的四种不同形状的三格骨牌来覆盖除了特殊风格外的其他全部方格。并且任何两个三个骨牌不能重叠，请你给出一种覆盖方案。</a:t>
            </a:r>
            <a:endParaRPr lang="en-US" altLang="zh-CN" dirty="0"/>
          </a:p>
          <a:p>
            <a:endParaRPr lang="en-US" altLang="zh-CN" dirty="0"/>
          </a:p>
          <a:p>
            <a:r>
              <a:rPr lang="zh-CN" altLang="en-US" dirty="0"/>
              <a:t>图</a:t>
            </a:r>
            <a:r>
              <a:rPr lang="en-US" altLang="zh-CN" dirty="0"/>
              <a:t>a</a:t>
            </a:r>
            <a:r>
              <a:rPr lang="zh-CN" altLang="en-US" dirty="0"/>
              <a:t>给出的是当</a:t>
            </a:r>
            <a:r>
              <a:rPr lang="en-US" altLang="zh-CN" dirty="0"/>
              <a:t>K</a:t>
            </a:r>
            <a:r>
              <a:rPr lang="zh-CN" altLang="en-US" dirty="0"/>
              <a:t>等于</a:t>
            </a:r>
            <a:r>
              <a:rPr lang="en-US" altLang="zh-CN" dirty="0"/>
              <a:t>2</a:t>
            </a:r>
            <a:r>
              <a:rPr lang="zh-CN" altLang="en-US" dirty="0"/>
              <a:t>时的一种特殊棋盘。我们来分析一下这个问题，用分治法如何求解？</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267</a:t>
            </a:fld>
            <a:endParaRPr lang="en-US" altLang="zh-CN"/>
          </a:p>
        </p:txBody>
      </p:sp>
    </p:spTree>
    <p:extLst>
      <p:ext uri="{BB962C8B-B14F-4D97-AF65-F5344CB8AC3E}">
        <p14:creationId xmlns:p14="http://schemas.microsoft.com/office/powerpoint/2010/main" val="32562533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首先当</a:t>
            </a:r>
            <a:r>
              <a:rPr lang="en-US" altLang="zh-CN" dirty="0"/>
              <a:t>K</a:t>
            </a:r>
            <a:r>
              <a:rPr lang="zh-CN" altLang="en-US" dirty="0"/>
              <a:t>等于零时，那么</a:t>
            </a:r>
            <a:r>
              <a:rPr lang="en-US" altLang="zh-CN" dirty="0"/>
              <a:t>a</a:t>
            </a:r>
            <a:r>
              <a:rPr lang="zh-CN" altLang="en-US" dirty="0"/>
              <a:t>只有一个特殊方格。很显然，这里的三格骨牌的数目为零，</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当</a:t>
            </a:r>
            <a:r>
              <a:rPr lang="en-US" altLang="zh-CN" dirty="0"/>
              <a:t>K</a:t>
            </a:r>
            <a:r>
              <a:rPr lang="zh-CN" altLang="en-US" dirty="0"/>
              <a:t>等于</a:t>
            </a:r>
            <a:r>
              <a:rPr lang="en-US" altLang="zh-CN" dirty="0"/>
              <a:t>1</a:t>
            </a:r>
            <a:r>
              <a:rPr lang="zh-CN" altLang="en-US" dirty="0"/>
              <a:t>，共有二乘以二四种特殊棋盘。如图，</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r>
              <a:rPr lang="zh-CN" altLang="en-US" dirty="0"/>
              <a:t>，哪一种特殊棋盘都可以用一种特定形状的三个骨牌来覆盖，此时需要的三格骨牌数目为一。</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由此可见，当问题规模</a:t>
            </a:r>
            <a:r>
              <a:rPr lang="en-US" altLang="zh-CN" dirty="0"/>
              <a:t>K</a:t>
            </a:r>
            <a:r>
              <a:rPr lang="zh-CN" altLang="en-US" dirty="0"/>
              <a:t>很小时，棋盘覆盖问题可以很容易的直接求解。而当问题规模</a:t>
            </a:r>
            <a:r>
              <a:rPr lang="en-US" altLang="zh-CN" dirty="0"/>
              <a:t>K</a:t>
            </a:r>
            <a:r>
              <a:rPr lang="zh-CN" altLang="en-US" dirty="0"/>
              <a:t>比较大时。特殊方格在棋盘中可能出现的位置有四的</a:t>
            </a:r>
            <a:r>
              <a:rPr lang="en-US" altLang="zh-CN" dirty="0"/>
              <a:t>K</a:t>
            </a:r>
            <a:r>
              <a:rPr lang="zh-CN" altLang="en-US" dirty="0"/>
              <a:t>次方种，也就是有四的</a:t>
            </a:r>
            <a:r>
              <a:rPr lang="en-US" altLang="zh-CN" dirty="0"/>
              <a:t>K</a:t>
            </a:r>
            <a:r>
              <a:rPr lang="zh-CN" altLang="en-US" dirty="0"/>
              <a:t>方种不同的棋盘。一共需要四个</a:t>
            </a:r>
            <a:r>
              <a:rPr lang="en-US" altLang="zh-CN" dirty="0"/>
              <a:t>K4</a:t>
            </a:r>
            <a:r>
              <a:rPr lang="zh-CN" altLang="en-US" dirty="0"/>
              <a:t>方减一除以三块三个骨牌。显然很难直接求解。如何应用分字法来求解棋盘覆盖问题呢？</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268</a:t>
            </a:fld>
            <a:endParaRPr lang="en-US" altLang="zh-CN"/>
          </a:p>
        </p:txBody>
      </p:sp>
    </p:spTree>
    <p:extLst>
      <p:ext uri="{BB962C8B-B14F-4D97-AF65-F5344CB8AC3E}">
        <p14:creationId xmlns:p14="http://schemas.microsoft.com/office/powerpoint/2010/main" val="690937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分治法分而治之，首先先要分，然后字怎么分呢？</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比较容易想到的是把整个棋盘一分为四。把二的</a:t>
            </a:r>
            <a:r>
              <a:rPr lang="en-US" altLang="zh-CN" dirty="0"/>
              <a:t>K</a:t>
            </a:r>
            <a:r>
              <a:rPr lang="zh-CN" altLang="en-US" dirty="0"/>
              <a:t>次方乘以二的</a:t>
            </a:r>
            <a:r>
              <a:rPr lang="en-US" altLang="zh-CN" dirty="0"/>
              <a:t>K</a:t>
            </a:r>
            <a:r>
              <a:rPr lang="zh-CN" altLang="en-US" dirty="0"/>
              <a:t>次方的大棋盘划分为四个二的</a:t>
            </a:r>
            <a:r>
              <a:rPr lang="en-US" altLang="zh-CN" dirty="0"/>
              <a:t>K</a:t>
            </a:r>
            <a:r>
              <a:rPr lang="zh-CN" altLang="en-US" dirty="0"/>
              <a:t>减一次方乘以二的</a:t>
            </a:r>
            <a:r>
              <a:rPr lang="en-US" altLang="zh-CN" dirty="0"/>
              <a:t>K</a:t>
            </a:r>
            <a:r>
              <a:rPr lang="zh-CN" altLang="en-US" dirty="0"/>
              <a:t>减一次方的大小相同的子棋盘。分了之后，会有了什么问题？</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提问</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分治法的分，要求把原问题划分为规模更小的相同的子问题。而我们这里只有一个特殊方格，也就是只有一个棋盘是和原问题是同样的特殊棋盘。其他三个子棋盘没有特殊方格，都不是特殊棋盘。这样没法递归求解，怎么办呢？如果能在这三个子棋盘上每个加上一个特殊方格，问题就解决了。</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269</a:t>
            </a:fld>
            <a:endParaRPr lang="en-US" altLang="zh-CN"/>
          </a:p>
        </p:txBody>
      </p:sp>
    </p:spTree>
    <p:extLst>
      <p:ext uri="{BB962C8B-B14F-4D97-AF65-F5344CB8AC3E}">
        <p14:creationId xmlns:p14="http://schemas.microsoft.com/office/powerpoint/2010/main" val="266269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如图所示，我们可以用一个这样的三格骨牌覆盖三个子棋盘的汇合处。这样我们就把原问题分解成了四个与原问题相同的子问题，只是问题规模变小而已，接下来就可以递归的求解四个子问题。</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270</a:t>
            </a:fld>
            <a:endParaRPr lang="en-US" altLang="zh-CN"/>
          </a:p>
        </p:txBody>
      </p:sp>
    </p:spTree>
    <p:extLst>
      <p:ext uri="{BB962C8B-B14F-4D97-AF65-F5344CB8AC3E}">
        <p14:creationId xmlns:p14="http://schemas.microsoft.com/office/powerpoint/2010/main" val="20454517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对每个子棋盘继续划分图中给出的第二次划分的结果。划分后继续用三格骨牌覆盖汇合处、覆盖汇合处，</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271</a:t>
            </a:fld>
            <a:endParaRPr lang="en-US" altLang="zh-CN"/>
          </a:p>
        </p:txBody>
      </p:sp>
    </p:spTree>
    <p:extLst>
      <p:ext uri="{BB962C8B-B14F-4D97-AF65-F5344CB8AC3E}">
        <p14:creationId xmlns:p14="http://schemas.microsoft.com/office/powerpoint/2010/main" val="19354516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图中给出的是第二次覆盖的结果。</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272</a:t>
            </a:fld>
            <a:endParaRPr lang="en-US" altLang="zh-CN"/>
          </a:p>
        </p:txBody>
      </p:sp>
    </p:spTree>
    <p:extLst>
      <p:ext uri="{BB962C8B-B14F-4D97-AF65-F5344CB8AC3E}">
        <p14:creationId xmlns:p14="http://schemas.microsoft.com/office/powerpoint/2010/main" val="15025430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继续分治，得到第三次划分的结果。</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273</a:t>
            </a:fld>
            <a:endParaRPr lang="en-US" altLang="zh-CN"/>
          </a:p>
        </p:txBody>
      </p:sp>
    </p:spTree>
    <p:extLst>
      <p:ext uri="{BB962C8B-B14F-4D97-AF65-F5344CB8AC3E}">
        <p14:creationId xmlns:p14="http://schemas.microsoft.com/office/powerpoint/2010/main" val="320652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好，对于这样的这个程序，我们也继续来调用一下他的整个递归方程，并展示递归的过程。</a:t>
            </a:r>
            <a:endParaRPr lang="en-US" altLang="zh-CN" dirty="0"/>
          </a:p>
          <a:p>
            <a:endParaRPr lang="en-US" altLang="zh-CN" dirty="0"/>
          </a:p>
          <a:p>
            <a:r>
              <a:rPr lang="zh-CN" altLang="en-US" dirty="0"/>
              <a:t>假如我们要去算</a:t>
            </a:r>
            <a:r>
              <a:rPr lang="en-US" altLang="zh-CN" dirty="0"/>
              <a:t>n=5</a:t>
            </a:r>
            <a:r>
              <a:rPr lang="zh-CN" altLang="en-US" dirty="0"/>
              <a:t>的这个斐波那契的数列的结果。</a:t>
            </a:r>
            <a:endParaRPr lang="en-US" altLang="zh-CN" dirty="0"/>
          </a:p>
          <a:p>
            <a:endParaRPr lang="en-US" altLang="zh-CN" dirty="0"/>
          </a:p>
          <a:p>
            <a:r>
              <a:rPr lang="zh-CN" altLang="en-US" dirty="0"/>
              <a:t>根据我们的递推方程</a:t>
            </a:r>
            <a:r>
              <a:rPr lang="en-US" altLang="zh-CN" dirty="0"/>
              <a:t>FIB5</a:t>
            </a:r>
            <a:r>
              <a:rPr lang="zh-CN" altLang="en-US" dirty="0"/>
              <a:t>的，他是由</a:t>
            </a:r>
            <a:r>
              <a:rPr lang="en-US" altLang="zh-CN" dirty="0"/>
              <a:t>fib4</a:t>
            </a:r>
            <a:r>
              <a:rPr lang="zh-CN" altLang="en-US" dirty="0"/>
              <a:t>和</a:t>
            </a:r>
            <a:r>
              <a:rPr lang="en-US" altLang="zh-CN" dirty="0"/>
              <a:t>FIB3</a:t>
            </a:r>
            <a:r>
              <a:rPr lang="zh-CN" altLang="en-US" dirty="0"/>
              <a:t>的结果组成，那他先去调用</a:t>
            </a:r>
            <a:r>
              <a:rPr lang="en-US" altLang="zh-CN" dirty="0"/>
              <a:t>FIB4</a:t>
            </a:r>
            <a:r>
              <a:rPr lang="zh-CN" altLang="en-US" dirty="0"/>
              <a:t>。当对于这个</a:t>
            </a:r>
            <a:r>
              <a:rPr lang="en-US" altLang="zh-CN" dirty="0"/>
              <a:t>FF4</a:t>
            </a:r>
            <a:r>
              <a:rPr lang="zh-CN" altLang="en-US" dirty="0"/>
              <a:t>，下一步他就调用</a:t>
            </a:r>
            <a:r>
              <a:rPr lang="en-US" altLang="zh-CN" dirty="0"/>
              <a:t>FIB3</a:t>
            </a:r>
            <a:r>
              <a:rPr lang="zh-CN" altLang="en-US" dirty="0"/>
              <a:t>，后面以此类推，一直当他到达去调用</a:t>
            </a:r>
            <a:r>
              <a:rPr lang="en-US" altLang="zh-CN" dirty="0"/>
              <a:t>Fib1</a:t>
            </a:r>
            <a:r>
              <a:rPr lang="zh-CN" altLang="en-US" dirty="0"/>
              <a:t>的时候，因为他已经到达了边界条件，因此直接得到结果</a:t>
            </a:r>
            <a:r>
              <a:rPr lang="en-US" altLang="zh-CN" dirty="0"/>
              <a:t>1, </a:t>
            </a:r>
            <a:r>
              <a:rPr lang="zh-CN" altLang="en-US" dirty="0"/>
              <a:t>并退回到他的这个复函数，好往回退，这个时候它调用完了，继续退回到他的上一级。</a:t>
            </a:r>
            <a:endParaRPr lang="en-US" altLang="zh-CN" dirty="0"/>
          </a:p>
          <a:p>
            <a:endParaRPr lang="en-US" altLang="zh-CN" dirty="0"/>
          </a:p>
          <a:p>
            <a:r>
              <a:rPr lang="zh-CN" altLang="en-US" dirty="0"/>
              <a:t>这个时候，求</a:t>
            </a:r>
            <a:r>
              <a:rPr lang="en-US" altLang="zh-CN" dirty="0"/>
              <a:t>FIB2</a:t>
            </a:r>
            <a:r>
              <a:rPr lang="zh-CN" altLang="en-US" dirty="0"/>
              <a:t>，因为把</a:t>
            </a:r>
            <a:r>
              <a:rPr lang="en-US" altLang="zh-CN" dirty="0"/>
              <a:t>Fib1</a:t>
            </a:r>
            <a:r>
              <a:rPr lang="zh-CN" altLang="en-US" dirty="0"/>
              <a:t>算出来了，另外还要去求解</a:t>
            </a:r>
            <a:r>
              <a:rPr lang="en-US" altLang="zh-CN" dirty="0"/>
              <a:t>FIB0</a:t>
            </a:r>
            <a:r>
              <a:rPr lang="zh-CN" altLang="en-US" dirty="0"/>
              <a:t>，因此我们继续去调用</a:t>
            </a:r>
            <a:r>
              <a:rPr lang="en-US" altLang="zh-CN" dirty="0"/>
              <a:t>F0</a:t>
            </a:r>
            <a:r>
              <a:rPr lang="zh-CN" altLang="en-US" dirty="0"/>
              <a:t>，这个时候他也已经到达边界条件，直接得到结果是等于一，然后可以返回结果，继续返回，那当</a:t>
            </a:r>
            <a:r>
              <a:rPr lang="en-US" altLang="zh-CN" dirty="0"/>
              <a:t>FIB2</a:t>
            </a:r>
            <a:r>
              <a:rPr lang="zh-CN" altLang="en-US" dirty="0"/>
              <a:t>算出来了之后，继续返回到</a:t>
            </a:r>
            <a:r>
              <a:rPr lang="en-US" altLang="zh-CN" dirty="0"/>
              <a:t>FIB3</a:t>
            </a:r>
            <a:r>
              <a:rPr lang="zh-CN" altLang="en-US" dirty="0"/>
              <a:t>。然后我们再去调用它另外一个子递归函数</a:t>
            </a:r>
            <a:r>
              <a:rPr lang="en-US" altLang="zh-CN" dirty="0"/>
              <a:t>FIB1</a:t>
            </a:r>
            <a:r>
              <a:rPr lang="zh-CN" altLang="en-US" dirty="0"/>
              <a:t>。这个过程我们可以依此类推。从这里面我们可以看出来，他整个这个递归调用的这个过程，是层层递进的，然后逐渐的再逐层的返还的一个过程。</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12</a:t>
            </a:fld>
            <a:endParaRPr lang="en-US" altLang="zh-CN"/>
          </a:p>
        </p:txBody>
      </p:sp>
    </p:spTree>
    <p:extLst>
      <p:ext uri="{BB962C8B-B14F-4D97-AF65-F5344CB8AC3E}">
        <p14:creationId xmlns:p14="http://schemas.microsoft.com/office/powerpoint/2010/main" val="38846003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这是第三次覆盖的结果。使用这种递归的分治策略，直至将棋盘划分为一乘一的子棋盘。递归过程终止。这时，一乘一的棋盘中仅仅包含一个方格，并且这个方格一定是特殊方格，无需再放置三个骨牌。这样，我们就用分治法完美地解决了棋盘覆盖问题。</a:t>
            </a: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274</a:t>
            </a:fld>
            <a:endParaRPr lang="en-US" altLang="zh-CN"/>
          </a:p>
        </p:txBody>
      </p:sp>
    </p:spTree>
    <p:extLst>
      <p:ext uri="{BB962C8B-B14F-4D97-AF65-F5344CB8AC3E}">
        <p14:creationId xmlns:p14="http://schemas.microsoft.com/office/powerpoint/2010/main" val="30107417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下面我们来看具体的算法实现。首先是设计算法的数据结构。</a:t>
            </a:r>
            <a:endParaRPr lang="en-US" altLang="zh-CN" dirty="0"/>
          </a:p>
          <a:p>
            <a:endParaRPr lang="en-US" altLang="zh-CN" dirty="0"/>
          </a:p>
          <a:p>
            <a:r>
              <a:rPr lang="zh-CN" altLang="en-US" dirty="0"/>
              <a:t>整个棋盘可以用一个整型的二维数组</a:t>
            </a:r>
            <a:r>
              <a:rPr lang="en-US" altLang="zh-CN" dirty="0"/>
              <a:t>board</a:t>
            </a:r>
            <a:r>
              <a:rPr lang="zh-CN" altLang="en-US" dirty="0"/>
              <a:t>来表示，大小为</a:t>
            </a:r>
            <a:r>
              <a:rPr lang="en-US" altLang="zh-CN" dirty="0"/>
              <a:t>size</a:t>
            </a:r>
            <a:r>
              <a:rPr lang="zh-CN" altLang="en-US" dirty="0"/>
              <a:t>。</a:t>
            </a:r>
            <a:r>
              <a:rPr lang="en-US" altLang="zh-CN" dirty="0" err="1"/>
              <a:t>Sizet</a:t>
            </a:r>
            <a:r>
              <a:rPr lang="zh-CN" altLang="en-US" dirty="0"/>
              <a:t>等于二的</a:t>
            </a:r>
            <a:r>
              <a:rPr lang="en-US" altLang="zh-CN" dirty="0"/>
              <a:t>K</a:t>
            </a:r>
            <a:r>
              <a:rPr lang="zh-CN" altLang="en-US" dirty="0"/>
              <a:t>次。</a:t>
            </a:r>
            <a:r>
              <a:rPr lang="en-US" altLang="zh-CN" dirty="0" err="1"/>
              <a:t>Borad</a:t>
            </a:r>
            <a:r>
              <a:rPr lang="en-US" altLang="zh-CN" dirty="0"/>
              <a:t>[0][0]</a:t>
            </a:r>
            <a:r>
              <a:rPr lang="zh-CN" altLang="en-US" dirty="0"/>
              <a:t>表示棋盘中左上角的方格。为了在递归过程中使用同一个棋盘，要将数组</a:t>
            </a:r>
            <a:r>
              <a:rPr lang="en-US" altLang="zh-CN" dirty="0"/>
              <a:t>board</a:t>
            </a:r>
            <a:r>
              <a:rPr lang="zh-CN" altLang="en-US" dirty="0"/>
              <a:t>设为全局变量。</a:t>
            </a:r>
            <a:endParaRPr lang="en-US" altLang="zh-CN" dirty="0"/>
          </a:p>
          <a:p>
            <a:endParaRPr lang="en-US" altLang="zh-CN" dirty="0"/>
          </a:p>
          <a:p>
            <a:r>
              <a:rPr lang="zh-CN" altLang="en-US" dirty="0"/>
              <a:t>接下来是子棋盘。由棋盘左上角的下标</a:t>
            </a:r>
            <a:r>
              <a:rPr lang="en-US" altLang="zh-CN" dirty="0"/>
              <a:t>TR</a:t>
            </a:r>
            <a:r>
              <a:rPr lang="zh-CN" altLang="en-US" dirty="0"/>
              <a:t>、</a:t>
            </a:r>
            <a:r>
              <a:rPr lang="en-US" altLang="zh-CN" dirty="0"/>
              <a:t>TC</a:t>
            </a:r>
            <a:r>
              <a:rPr lang="zh-CN" altLang="en-US" dirty="0"/>
              <a:t>和棋盘大小</a:t>
            </a:r>
            <a:r>
              <a:rPr lang="en-US" altLang="zh-CN" dirty="0"/>
              <a:t>S</a:t>
            </a:r>
            <a:r>
              <a:rPr lang="zh-CN" altLang="en-US" dirty="0"/>
              <a:t>表示。</a:t>
            </a:r>
            <a:endParaRPr lang="en-US" altLang="zh-CN" dirty="0"/>
          </a:p>
          <a:p>
            <a:endParaRPr lang="en-US" altLang="zh-CN" dirty="0"/>
          </a:p>
          <a:p>
            <a:r>
              <a:rPr lang="zh-CN" altLang="en-US" dirty="0"/>
              <a:t>然后是特殊方格，用</a:t>
            </a:r>
            <a:r>
              <a:rPr lang="en-US" altLang="zh-CN" dirty="0" err="1"/>
              <a:t>borad</a:t>
            </a:r>
            <a:r>
              <a:rPr lang="en-US" altLang="zh-CN" dirty="0"/>
              <a:t>[</a:t>
            </a:r>
            <a:r>
              <a:rPr lang="en-US" altLang="zh-CN" dirty="0" err="1"/>
              <a:t>dr</a:t>
            </a:r>
            <a:r>
              <a:rPr lang="en-US" altLang="zh-CN" dirty="0"/>
              <a:t>][dc]</a:t>
            </a:r>
            <a:r>
              <a:rPr lang="zh-CN" altLang="en-US" dirty="0"/>
              <a:t>表示特殊方格，</a:t>
            </a:r>
            <a:r>
              <a:rPr lang="en-US" altLang="zh-CN" dirty="0" err="1"/>
              <a:t>dr</a:t>
            </a:r>
            <a:r>
              <a:rPr lang="zh-CN" altLang="en-US" dirty="0"/>
              <a:t>、</a:t>
            </a:r>
            <a:r>
              <a:rPr lang="en-US" altLang="zh-CN" dirty="0"/>
              <a:t>dc</a:t>
            </a:r>
            <a:r>
              <a:rPr lang="zh-CN" altLang="en-US" dirty="0"/>
              <a:t>是该特殊方格在二维数组中的下标。</a:t>
            </a:r>
            <a:endParaRPr lang="en-US" altLang="zh-CN" dirty="0"/>
          </a:p>
          <a:p>
            <a:endParaRPr lang="en-US" altLang="zh-CN" dirty="0"/>
          </a:p>
          <a:p>
            <a:r>
              <a:rPr lang="zh-CN" altLang="en-US" dirty="0"/>
              <a:t>三格骨牌。一个二的</a:t>
            </a:r>
            <a:r>
              <a:rPr lang="en-US" altLang="zh-CN" dirty="0"/>
              <a:t>K</a:t>
            </a:r>
            <a:r>
              <a:rPr lang="zh-CN" altLang="en-US" dirty="0"/>
              <a:t>次方乘以二的</a:t>
            </a:r>
            <a:r>
              <a:rPr lang="en-US" altLang="zh-CN" dirty="0"/>
              <a:t>K</a:t>
            </a:r>
            <a:r>
              <a:rPr lang="zh-CN" altLang="en-US" dirty="0"/>
              <a:t>次方大小的棋盘，一共需要四的</a:t>
            </a:r>
            <a:r>
              <a:rPr lang="en-US" altLang="zh-CN" dirty="0"/>
              <a:t>K</a:t>
            </a:r>
            <a:r>
              <a:rPr lang="zh-CN" altLang="en-US" dirty="0"/>
              <a:t>次方减一除以三块三格骨牌。可以将所有的三格骨牌，从一开始连续编号，用一个全局整型变量</a:t>
            </a:r>
            <a:r>
              <a:rPr lang="en-US" altLang="zh-CN" dirty="0"/>
              <a:t>tile</a:t>
            </a:r>
            <a:r>
              <a:rPr lang="zh-CN" altLang="en-US" dirty="0"/>
              <a:t>表示。</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275</a:t>
            </a:fld>
            <a:endParaRPr lang="en-US" altLang="zh-CN"/>
          </a:p>
        </p:txBody>
      </p:sp>
    </p:spTree>
    <p:extLst>
      <p:ext uri="{BB962C8B-B14F-4D97-AF65-F5344CB8AC3E}">
        <p14:creationId xmlns:p14="http://schemas.microsoft.com/office/powerpoint/2010/main" val="28664269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下面给出求解棋盘覆盖问题的具体的分治算法。</a:t>
            </a:r>
            <a:endParaRPr lang="en-US" altLang="zh-CN" dirty="0"/>
          </a:p>
          <a:p>
            <a:endParaRPr lang="en-US" altLang="zh-CN" dirty="0"/>
          </a:p>
          <a:p>
            <a:r>
              <a:rPr lang="zh-CN" altLang="en-US" dirty="0"/>
              <a:t>首先是一些全局变量的定义。</a:t>
            </a:r>
            <a:r>
              <a:rPr lang="en-US" altLang="zh-CN" dirty="0"/>
              <a:t>Tile</a:t>
            </a:r>
            <a:r>
              <a:rPr lang="zh-CN" altLang="en-US" dirty="0"/>
              <a:t>表示三格骨牌的编号，初始化为一。</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276</a:t>
            </a:fld>
            <a:endParaRPr lang="en-US" altLang="zh-CN"/>
          </a:p>
        </p:txBody>
      </p:sp>
    </p:spTree>
    <p:extLst>
      <p:ext uri="{BB962C8B-B14F-4D97-AF65-F5344CB8AC3E}">
        <p14:creationId xmlns:p14="http://schemas.microsoft.com/office/powerpoint/2010/main" val="20770222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分治求解棋盘覆盖问题的算法以递归函数形式实现。</a:t>
            </a:r>
            <a:endParaRPr lang="en-US" altLang="zh-CN" dirty="0"/>
          </a:p>
          <a:p>
            <a:endParaRPr lang="en-US" altLang="zh-CN" dirty="0"/>
          </a:p>
          <a:p>
            <a:r>
              <a:rPr lang="zh-CN" altLang="en-US" dirty="0"/>
              <a:t>函数名为</a:t>
            </a:r>
            <a:r>
              <a:rPr lang="en-US" altLang="zh-CN" dirty="0"/>
              <a:t>tile board</a:t>
            </a:r>
            <a:r>
              <a:rPr lang="zh-CN" altLang="en-US" dirty="0"/>
              <a:t>。一共有五个参数。其中，</a:t>
            </a:r>
            <a:r>
              <a:rPr lang="en-US" altLang="zh-CN" dirty="0"/>
              <a:t>TR</a:t>
            </a:r>
            <a:r>
              <a:rPr lang="zh-CN" altLang="en-US" dirty="0"/>
              <a:t>、</a:t>
            </a:r>
            <a:r>
              <a:rPr lang="en-US" altLang="zh-CN" dirty="0"/>
              <a:t>TC</a:t>
            </a:r>
            <a:r>
              <a:rPr lang="zh-CN" altLang="en-US" dirty="0"/>
              <a:t>是当前棋盘左上角的下标，</a:t>
            </a:r>
            <a:r>
              <a:rPr lang="en-US" altLang="zh-CN" dirty="0" err="1"/>
              <a:t>dR</a:t>
            </a:r>
            <a:r>
              <a:rPr lang="zh-CN" altLang="en-US" dirty="0"/>
              <a:t>、</a:t>
            </a:r>
            <a:r>
              <a:rPr lang="en-US" altLang="zh-CN" dirty="0"/>
              <a:t>DC</a:t>
            </a:r>
            <a:r>
              <a:rPr lang="zh-CN" altLang="en-US" dirty="0"/>
              <a:t>是特殊方格的下标，</a:t>
            </a:r>
            <a:r>
              <a:rPr lang="en-US" altLang="zh-CN" dirty="0"/>
              <a:t>Size</a:t>
            </a:r>
            <a:r>
              <a:rPr lang="zh-CN" altLang="en-US" dirty="0"/>
              <a:t>是棋盘的大小。</a:t>
            </a:r>
            <a:endParaRPr lang="en-US" altLang="zh-CN" dirty="0"/>
          </a:p>
          <a:p>
            <a:endParaRPr lang="en-US" altLang="zh-CN" dirty="0"/>
          </a:p>
          <a:p>
            <a:r>
              <a:rPr lang="zh-CN" altLang="en-US" dirty="0"/>
              <a:t>函数体按照分治法的算法框架。当问题规模</a:t>
            </a:r>
            <a:r>
              <a:rPr lang="en-US" altLang="zh-CN" dirty="0"/>
              <a:t>size</a:t>
            </a:r>
            <a:r>
              <a:rPr lang="zh-CN" altLang="en-US" dirty="0"/>
              <a:t>缩小到</a:t>
            </a:r>
            <a:r>
              <a:rPr lang="en-US" altLang="zh-CN" dirty="0"/>
              <a:t>1</a:t>
            </a:r>
            <a:r>
              <a:rPr lang="zh-CN" altLang="en-US" dirty="0"/>
              <a:t>时，不用覆盖，直接返回。否则，娶一个新的三格骨牌，牌号为</a:t>
            </a:r>
            <a:r>
              <a:rPr lang="en-US" altLang="zh-CN" dirty="0"/>
              <a:t>tile</a:t>
            </a:r>
            <a:r>
              <a:rPr lang="zh-CN" altLang="en-US" dirty="0"/>
              <a:t>，赋给变量</a:t>
            </a:r>
            <a:r>
              <a:rPr lang="en-US" altLang="zh-CN" dirty="0"/>
              <a:t>t</a:t>
            </a:r>
            <a:r>
              <a:rPr lang="zh-CN" altLang="en-US" dirty="0"/>
              <a:t>，骨牌的牌号每次顺序增加，接下来划分棋盘。</a:t>
            </a:r>
            <a:endParaRPr lang="en-US" altLang="zh-CN" dirty="0"/>
          </a:p>
          <a:p>
            <a:endParaRPr lang="en-US" altLang="zh-CN" dirty="0"/>
          </a:p>
          <a:p>
            <a:r>
              <a:rPr lang="en-US" altLang="zh-CN" dirty="0"/>
              <a:t>S</a:t>
            </a:r>
            <a:r>
              <a:rPr lang="zh-CN" altLang="en-US" dirty="0"/>
              <a:t>表示子棋盘的大小，等于</a:t>
            </a:r>
            <a:r>
              <a:rPr lang="en-US" altLang="zh-CN" dirty="0"/>
              <a:t>size</a:t>
            </a:r>
            <a:r>
              <a:rPr lang="zh-CN" altLang="en-US" dirty="0"/>
              <a:t>除以二。然后对于分割后的四个子棋盘，按照左上、右上、左下、右下四个象限的顺序依次检查。</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277</a:t>
            </a:fld>
            <a:endParaRPr lang="en-US" altLang="zh-CN"/>
          </a:p>
        </p:txBody>
      </p:sp>
    </p:spTree>
    <p:extLst>
      <p:ext uri="{BB962C8B-B14F-4D97-AF65-F5344CB8AC3E}">
        <p14:creationId xmlns:p14="http://schemas.microsoft.com/office/powerpoint/2010/main" val="273032997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如果特殊方格在此象限中，子问题与原问题相同，要用</a:t>
            </a:r>
            <a:r>
              <a:rPr lang="en-US" altLang="zh-CN" dirty="0"/>
              <a:t>tile board</a:t>
            </a:r>
            <a:r>
              <a:rPr lang="zh-CN" altLang="en-US" dirty="0"/>
              <a:t>函数递归处理该棋盘。如果此象限中没有特殊方格，先用</a:t>
            </a:r>
            <a:r>
              <a:rPr lang="en-US" altLang="zh-CN" dirty="0"/>
              <a:t>t</a:t>
            </a:r>
            <a:r>
              <a:rPr lang="zh-CN" altLang="en-US" dirty="0"/>
              <a:t>号骨牌覆盖相应的位置，将其变为特殊方格，再递归调用</a:t>
            </a:r>
            <a:r>
              <a:rPr lang="en-US" altLang="zh-CN" dirty="0"/>
              <a:t>tile board</a:t>
            </a:r>
            <a:r>
              <a:rPr lang="zh-CN" altLang="en-US" dirty="0"/>
              <a:t>处理该子棋盘。这样就用分治法完成了棋盘覆盖问题。</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278</a:t>
            </a:fld>
            <a:endParaRPr lang="en-US" altLang="zh-CN"/>
          </a:p>
        </p:txBody>
      </p:sp>
    </p:spTree>
    <p:extLst>
      <p:ext uri="{BB962C8B-B14F-4D97-AF65-F5344CB8AC3E}">
        <p14:creationId xmlns:p14="http://schemas.microsoft.com/office/powerpoint/2010/main" val="42621252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接下来在主函数中输入</a:t>
            </a:r>
            <a:r>
              <a:rPr lang="en-US" altLang="zh-CN" dirty="0"/>
              <a:t>K</a:t>
            </a:r>
            <a:r>
              <a:rPr lang="zh-CN" altLang="en-US" dirty="0"/>
              <a:t>值和特殊方格的下标</a:t>
            </a:r>
            <a:r>
              <a:rPr lang="en-US" altLang="zh-CN" dirty="0"/>
              <a:t>X</a:t>
            </a:r>
            <a:r>
              <a:rPr lang="zh-CN" altLang="en-US" dirty="0"/>
              <a:t>、</a:t>
            </a:r>
            <a:r>
              <a:rPr lang="en-US" altLang="zh-CN" dirty="0"/>
              <a:t>Y</a:t>
            </a:r>
            <a:r>
              <a:rPr lang="zh-CN" altLang="en-US" dirty="0"/>
              <a:t>调用</a:t>
            </a:r>
            <a:r>
              <a:rPr lang="en-US" altLang="zh-CN" dirty="0"/>
              <a:t>tile board</a:t>
            </a:r>
            <a:r>
              <a:rPr lang="zh-CN" altLang="en-US" dirty="0"/>
              <a:t>函数，输出覆盖后的二维数组中每个元素的值，就可以看到覆盖的结果了。</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279</a:t>
            </a:fld>
            <a:endParaRPr lang="en-US" altLang="zh-CN"/>
          </a:p>
        </p:txBody>
      </p:sp>
    </p:spTree>
    <p:extLst>
      <p:ext uri="{BB962C8B-B14F-4D97-AF65-F5344CB8AC3E}">
        <p14:creationId xmlns:p14="http://schemas.microsoft.com/office/powerpoint/2010/main" val="23757817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这是当</a:t>
            </a:r>
            <a:r>
              <a:rPr lang="en-US" altLang="zh-CN" dirty="0"/>
              <a:t>K</a:t>
            </a:r>
            <a:r>
              <a:rPr lang="zh-CN" altLang="en-US" dirty="0"/>
              <a:t>等于三，特殊方格的坐标为</a:t>
            </a:r>
            <a:r>
              <a:rPr lang="en-US" altLang="zh-CN" dirty="0"/>
              <a:t>(1,4)</a:t>
            </a:r>
            <a:r>
              <a:rPr lang="zh-CN" altLang="en-US" dirty="0"/>
              <a:t>时，程序运行的过程和结果演示图。</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280</a:t>
            </a:fld>
            <a:endParaRPr lang="en-US" altLang="zh-CN"/>
          </a:p>
        </p:txBody>
      </p:sp>
    </p:spTree>
    <p:extLst>
      <p:ext uri="{BB962C8B-B14F-4D97-AF65-F5344CB8AC3E}">
        <p14:creationId xmlns:p14="http://schemas.microsoft.com/office/powerpoint/2010/main" val="19578761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281</a:t>
            </a:fld>
            <a:endParaRPr lang="en-US" altLang="zh-CN"/>
          </a:p>
        </p:txBody>
      </p:sp>
    </p:spTree>
    <p:extLst>
      <p:ext uri="{BB962C8B-B14F-4D97-AF65-F5344CB8AC3E}">
        <p14:creationId xmlns:p14="http://schemas.microsoft.com/office/powerpoint/2010/main" val="41607083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282</a:t>
            </a:fld>
            <a:endParaRPr lang="en-US" altLang="zh-CN"/>
          </a:p>
        </p:txBody>
      </p:sp>
    </p:spTree>
    <p:extLst>
      <p:ext uri="{BB962C8B-B14F-4D97-AF65-F5344CB8AC3E}">
        <p14:creationId xmlns:p14="http://schemas.microsoft.com/office/powerpoint/2010/main" val="147401577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283</a:t>
            </a:fld>
            <a:endParaRPr lang="en-US" altLang="zh-CN"/>
          </a:p>
        </p:txBody>
      </p:sp>
    </p:spTree>
    <p:extLst>
      <p:ext uri="{BB962C8B-B14F-4D97-AF65-F5344CB8AC3E}">
        <p14:creationId xmlns:p14="http://schemas.microsoft.com/office/powerpoint/2010/main" val="4048907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5A29E-C4DE-FE7A-9791-4247BC3D51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2B501E-07CB-F1B5-1D34-B40583539A80}"/>
              </a:ext>
            </a:extLst>
          </p:cNvPr>
          <p:cNvSpPr>
            <a:spLocks noGrp="1" noRot="1" noChangeAspect="1"/>
          </p:cNvSpPr>
          <p:nvPr>
            <p:ph type="sldImg"/>
          </p:nvPr>
        </p:nvSpPr>
        <p:spPr>
          <a:xfrm>
            <a:off x="992188" y="768350"/>
            <a:ext cx="5114925" cy="3836988"/>
          </a:xfrm>
        </p:spPr>
      </p:sp>
      <p:sp>
        <p:nvSpPr>
          <p:cNvPr id="3" name="备注占位符 2">
            <a:extLst>
              <a:ext uri="{FF2B5EF4-FFF2-40B4-BE49-F238E27FC236}">
                <a16:creationId xmlns:a16="http://schemas.microsoft.com/office/drawing/2014/main" id="{AE10EBE0-FF9E-36F2-7CFC-FAFAE96EE169}"/>
              </a:ext>
            </a:extLst>
          </p:cNvPr>
          <p:cNvSpPr>
            <a:spLocks noGrp="1"/>
          </p:cNvSpPr>
          <p:nvPr>
            <p:ph type="body" idx="1"/>
          </p:nvPr>
        </p:nvSpPr>
        <p:spPr/>
        <p:txBody>
          <a:bodyPr/>
          <a:lstStyle/>
          <a:p>
            <a:r>
              <a:rPr lang="zh-CN" altLang="en-US" dirty="0"/>
              <a:t>好，对于这样的这个程序，我们也继续来调用一下他的整个递归方程，并展示递归的过程。</a:t>
            </a:r>
            <a:endParaRPr lang="en-US" altLang="zh-CN" dirty="0"/>
          </a:p>
          <a:p>
            <a:endParaRPr lang="en-US" altLang="zh-CN" dirty="0"/>
          </a:p>
          <a:p>
            <a:r>
              <a:rPr lang="zh-CN" altLang="en-US" dirty="0"/>
              <a:t>假如我们要去算</a:t>
            </a:r>
            <a:r>
              <a:rPr lang="en-US" altLang="zh-CN" dirty="0"/>
              <a:t>n=5</a:t>
            </a:r>
            <a:r>
              <a:rPr lang="zh-CN" altLang="en-US" dirty="0"/>
              <a:t>的这个斐波那契的数列的结果。</a:t>
            </a:r>
            <a:endParaRPr lang="en-US" altLang="zh-CN" dirty="0"/>
          </a:p>
          <a:p>
            <a:endParaRPr lang="en-US" altLang="zh-CN" dirty="0"/>
          </a:p>
          <a:p>
            <a:r>
              <a:rPr lang="zh-CN" altLang="en-US" dirty="0"/>
              <a:t>根据我们的递推方程</a:t>
            </a:r>
            <a:r>
              <a:rPr lang="en-US" altLang="zh-CN" dirty="0"/>
              <a:t>FIB5</a:t>
            </a:r>
            <a:r>
              <a:rPr lang="zh-CN" altLang="en-US" dirty="0"/>
              <a:t>的，他是由</a:t>
            </a:r>
            <a:r>
              <a:rPr lang="en-US" altLang="zh-CN" dirty="0"/>
              <a:t>fib4</a:t>
            </a:r>
            <a:r>
              <a:rPr lang="zh-CN" altLang="en-US" dirty="0"/>
              <a:t>和</a:t>
            </a:r>
            <a:r>
              <a:rPr lang="en-US" altLang="zh-CN" dirty="0"/>
              <a:t>FIB3</a:t>
            </a:r>
            <a:r>
              <a:rPr lang="zh-CN" altLang="en-US" dirty="0"/>
              <a:t>的结果组成，那他先去调用</a:t>
            </a:r>
            <a:r>
              <a:rPr lang="en-US" altLang="zh-CN" dirty="0"/>
              <a:t>FIB4</a:t>
            </a:r>
            <a:r>
              <a:rPr lang="zh-CN" altLang="en-US" dirty="0"/>
              <a:t>。当对于这个</a:t>
            </a:r>
            <a:r>
              <a:rPr lang="en-US" altLang="zh-CN" dirty="0"/>
              <a:t>FF4</a:t>
            </a:r>
            <a:r>
              <a:rPr lang="zh-CN" altLang="en-US" dirty="0"/>
              <a:t>，下一步他就调用</a:t>
            </a:r>
            <a:r>
              <a:rPr lang="en-US" altLang="zh-CN" dirty="0"/>
              <a:t>FIB3</a:t>
            </a:r>
            <a:r>
              <a:rPr lang="zh-CN" altLang="en-US" dirty="0"/>
              <a:t>，后面以此类推，一直当他到达去调用</a:t>
            </a:r>
            <a:r>
              <a:rPr lang="en-US" altLang="zh-CN" dirty="0"/>
              <a:t>Fib1</a:t>
            </a:r>
            <a:r>
              <a:rPr lang="zh-CN" altLang="en-US" dirty="0"/>
              <a:t>的时候，因为他已经到达了边界条件，因此直接得到结果</a:t>
            </a:r>
            <a:r>
              <a:rPr lang="en-US" altLang="zh-CN" dirty="0"/>
              <a:t>1, </a:t>
            </a:r>
            <a:r>
              <a:rPr lang="zh-CN" altLang="en-US" dirty="0"/>
              <a:t>并退回到他的这个复函数，好往回退，这个时候它调用完了，继续退回到他的上一级。</a:t>
            </a:r>
            <a:endParaRPr lang="en-US" altLang="zh-CN" dirty="0"/>
          </a:p>
          <a:p>
            <a:endParaRPr lang="en-US" altLang="zh-CN" dirty="0"/>
          </a:p>
          <a:p>
            <a:r>
              <a:rPr lang="zh-CN" altLang="en-US" dirty="0"/>
              <a:t>这个时候，求</a:t>
            </a:r>
            <a:r>
              <a:rPr lang="en-US" altLang="zh-CN" dirty="0"/>
              <a:t>FIB2</a:t>
            </a:r>
            <a:r>
              <a:rPr lang="zh-CN" altLang="en-US" dirty="0"/>
              <a:t>，因为把</a:t>
            </a:r>
            <a:r>
              <a:rPr lang="en-US" altLang="zh-CN" dirty="0"/>
              <a:t>Fib1</a:t>
            </a:r>
            <a:r>
              <a:rPr lang="zh-CN" altLang="en-US" dirty="0"/>
              <a:t>算出来了，另外还要去求解</a:t>
            </a:r>
            <a:r>
              <a:rPr lang="en-US" altLang="zh-CN" dirty="0"/>
              <a:t>FIB0</a:t>
            </a:r>
            <a:r>
              <a:rPr lang="zh-CN" altLang="en-US" dirty="0"/>
              <a:t>，因此我们继续去调用</a:t>
            </a:r>
            <a:r>
              <a:rPr lang="en-US" altLang="zh-CN" dirty="0"/>
              <a:t>F0</a:t>
            </a:r>
            <a:r>
              <a:rPr lang="zh-CN" altLang="en-US" dirty="0"/>
              <a:t>，这个时候他也已经到达边界条件，直接得到结果是等于一，然后可以返回结果，继续返回，那当</a:t>
            </a:r>
            <a:r>
              <a:rPr lang="en-US" altLang="zh-CN" dirty="0"/>
              <a:t>FIB2</a:t>
            </a:r>
            <a:r>
              <a:rPr lang="zh-CN" altLang="en-US" dirty="0"/>
              <a:t>算出来了之后，继续返回到</a:t>
            </a:r>
            <a:r>
              <a:rPr lang="en-US" altLang="zh-CN" dirty="0"/>
              <a:t>FIB3</a:t>
            </a:r>
            <a:r>
              <a:rPr lang="zh-CN" altLang="en-US" dirty="0"/>
              <a:t>。然后我们再去调用它另外一个子递归函数</a:t>
            </a:r>
            <a:r>
              <a:rPr lang="en-US" altLang="zh-CN" dirty="0"/>
              <a:t>FIB1</a:t>
            </a:r>
            <a:r>
              <a:rPr lang="zh-CN" altLang="en-US" dirty="0"/>
              <a:t>。这个过程我们可以依此类推。从这里面我们可以看出来，他整个这个递归调用的这个过程，是层层递进的，然后逐渐的再逐层的返还的一个过程。</a:t>
            </a:r>
          </a:p>
        </p:txBody>
      </p:sp>
      <p:sp>
        <p:nvSpPr>
          <p:cNvPr id="4" name="灯片编号占位符 3">
            <a:extLst>
              <a:ext uri="{FF2B5EF4-FFF2-40B4-BE49-F238E27FC236}">
                <a16:creationId xmlns:a16="http://schemas.microsoft.com/office/drawing/2014/main" id="{F648884B-DEC2-BCD5-6DCA-9D2744D0CB3B}"/>
              </a:ext>
            </a:extLst>
          </p:cNvPr>
          <p:cNvSpPr>
            <a:spLocks noGrp="1"/>
          </p:cNvSpPr>
          <p:nvPr>
            <p:ph type="sldNum" sz="quarter" idx="5"/>
          </p:nvPr>
        </p:nvSpPr>
        <p:spPr/>
        <p:txBody>
          <a:bodyPr/>
          <a:lstStyle/>
          <a:p>
            <a:fld id="{11D616A2-403B-4F5A-AC00-3499A036311E}" type="slidenum">
              <a:rPr lang="en-US" altLang="zh-CN" smtClean="0"/>
              <a:pPr/>
              <a:t>13</a:t>
            </a:fld>
            <a:endParaRPr lang="en-US" altLang="zh-CN"/>
          </a:p>
        </p:txBody>
      </p:sp>
    </p:spTree>
    <p:extLst>
      <p:ext uri="{BB962C8B-B14F-4D97-AF65-F5344CB8AC3E}">
        <p14:creationId xmlns:p14="http://schemas.microsoft.com/office/powerpoint/2010/main" val="27176678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284</a:t>
            </a:fld>
            <a:endParaRPr lang="en-US" altLang="zh-CN"/>
          </a:p>
        </p:txBody>
      </p:sp>
    </p:spTree>
    <p:extLst>
      <p:ext uri="{BB962C8B-B14F-4D97-AF65-F5344CB8AC3E}">
        <p14:creationId xmlns:p14="http://schemas.microsoft.com/office/powerpoint/2010/main" val="12154518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285</a:t>
            </a:fld>
            <a:endParaRPr lang="en-US" altLang="zh-CN"/>
          </a:p>
        </p:txBody>
      </p:sp>
    </p:spTree>
    <p:extLst>
      <p:ext uri="{BB962C8B-B14F-4D97-AF65-F5344CB8AC3E}">
        <p14:creationId xmlns:p14="http://schemas.microsoft.com/office/powerpoint/2010/main" val="38119719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286</a:t>
            </a:fld>
            <a:endParaRPr lang="en-US" altLang="zh-CN"/>
          </a:p>
        </p:txBody>
      </p:sp>
    </p:spTree>
    <p:extLst>
      <p:ext uri="{BB962C8B-B14F-4D97-AF65-F5344CB8AC3E}">
        <p14:creationId xmlns:p14="http://schemas.microsoft.com/office/powerpoint/2010/main" val="12242811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287</a:t>
            </a:fld>
            <a:endParaRPr lang="en-US" altLang="zh-CN"/>
          </a:p>
        </p:txBody>
      </p:sp>
    </p:spTree>
    <p:extLst>
      <p:ext uri="{BB962C8B-B14F-4D97-AF65-F5344CB8AC3E}">
        <p14:creationId xmlns:p14="http://schemas.microsoft.com/office/powerpoint/2010/main" val="26984017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288</a:t>
            </a:fld>
            <a:endParaRPr lang="en-US" altLang="zh-CN"/>
          </a:p>
        </p:txBody>
      </p:sp>
    </p:spTree>
    <p:extLst>
      <p:ext uri="{BB962C8B-B14F-4D97-AF65-F5344CB8AC3E}">
        <p14:creationId xmlns:p14="http://schemas.microsoft.com/office/powerpoint/2010/main" val="8619965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289</a:t>
            </a:fld>
            <a:endParaRPr lang="en-US" altLang="zh-CN"/>
          </a:p>
        </p:txBody>
      </p:sp>
    </p:spTree>
    <p:extLst>
      <p:ext uri="{BB962C8B-B14F-4D97-AF65-F5344CB8AC3E}">
        <p14:creationId xmlns:p14="http://schemas.microsoft.com/office/powerpoint/2010/main" val="9799174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290</a:t>
            </a:fld>
            <a:endParaRPr lang="en-US" altLang="zh-CN"/>
          </a:p>
        </p:txBody>
      </p:sp>
    </p:spTree>
    <p:extLst>
      <p:ext uri="{BB962C8B-B14F-4D97-AF65-F5344CB8AC3E}">
        <p14:creationId xmlns:p14="http://schemas.microsoft.com/office/powerpoint/2010/main" val="8888630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291</a:t>
            </a:fld>
            <a:endParaRPr lang="en-US" altLang="zh-CN"/>
          </a:p>
        </p:txBody>
      </p:sp>
    </p:spTree>
    <p:extLst>
      <p:ext uri="{BB962C8B-B14F-4D97-AF65-F5344CB8AC3E}">
        <p14:creationId xmlns:p14="http://schemas.microsoft.com/office/powerpoint/2010/main" val="8446960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292</a:t>
            </a:fld>
            <a:endParaRPr lang="en-US" altLang="zh-CN"/>
          </a:p>
        </p:txBody>
      </p:sp>
    </p:spTree>
    <p:extLst>
      <p:ext uri="{BB962C8B-B14F-4D97-AF65-F5344CB8AC3E}">
        <p14:creationId xmlns:p14="http://schemas.microsoft.com/office/powerpoint/2010/main" val="37651207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293</a:t>
            </a:fld>
            <a:endParaRPr lang="en-US" altLang="zh-CN"/>
          </a:p>
        </p:txBody>
      </p:sp>
    </p:spTree>
    <p:extLst>
      <p:ext uri="{BB962C8B-B14F-4D97-AF65-F5344CB8AC3E}">
        <p14:creationId xmlns:p14="http://schemas.microsoft.com/office/powerpoint/2010/main" val="356302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所以通过这两个例子，然后我们总结起来，递归是一种特殊的迭代，在迭代之前，我们不知道他还要执行多少次。</a:t>
            </a:r>
            <a:endParaRPr lang="en-US" altLang="zh-CN" dirty="0"/>
          </a:p>
          <a:p>
            <a:endParaRPr lang="en-US" altLang="zh-CN" dirty="0"/>
          </a:p>
          <a:p>
            <a:r>
              <a:rPr lang="zh-CN" altLang="en-US" dirty="0"/>
              <a:t>但是对于递归来说，它是一定有参数的，而且这个参数会在迭代的过程中，不断来逼近某一个临界点。当递归的这个函数到达了临界点的时候，我们就要去终止递归调用的过程，然后往回走，这个就是我们的递归出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14</a:t>
            </a:fld>
            <a:endParaRPr lang="en-US" altLang="zh-CN"/>
          </a:p>
        </p:txBody>
      </p:sp>
    </p:spTree>
    <p:extLst>
      <p:ext uri="{BB962C8B-B14F-4D97-AF65-F5344CB8AC3E}">
        <p14:creationId xmlns:p14="http://schemas.microsoft.com/office/powerpoint/2010/main" val="31366756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294</a:t>
            </a:fld>
            <a:endParaRPr lang="en-US" altLang="zh-CN"/>
          </a:p>
        </p:txBody>
      </p:sp>
    </p:spTree>
    <p:extLst>
      <p:ext uri="{BB962C8B-B14F-4D97-AF65-F5344CB8AC3E}">
        <p14:creationId xmlns:p14="http://schemas.microsoft.com/office/powerpoint/2010/main" val="40794486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295</a:t>
            </a:fld>
            <a:endParaRPr lang="en-US" altLang="zh-CN"/>
          </a:p>
        </p:txBody>
      </p:sp>
    </p:spTree>
    <p:extLst>
      <p:ext uri="{BB962C8B-B14F-4D97-AF65-F5344CB8AC3E}">
        <p14:creationId xmlns:p14="http://schemas.microsoft.com/office/powerpoint/2010/main" val="31196119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296</a:t>
            </a:fld>
            <a:endParaRPr lang="en-US" altLang="zh-CN"/>
          </a:p>
        </p:txBody>
      </p:sp>
    </p:spTree>
    <p:extLst>
      <p:ext uri="{BB962C8B-B14F-4D97-AF65-F5344CB8AC3E}">
        <p14:creationId xmlns:p14="http://schemas.microsoft.com/office/powerpoint/2010/main" val="17457188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297</a:t>
            </a:fld>
            <a:endParaRPr lang="en-US" altLang="zh-CN"/>
          </a:p>
        </p:txBody>
      </p:sp>
    </p:spTree>
    <p:extLst>
      <p:ext uri="{BB962C8B-B14F-4D97-AF65-F5344CB8AC3E}">
        <p14:creationId xmlns:p14="http://schemas.microsoft.com/office/powerpoint/2010/main" val="9946580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298</a:t>
            </a:fld>
            <a:endParaRPr lang="en-US" altLang="zh-CN"/>
          </a:p>
        </p:txBody>
      </p:sp>
    </p:spTree>
    <p:extLst>
      <p:ext uri="{BB962C8B-B14F-4D97-AF65-F5344CB8AC3E}">
        <p14:creationId xmlns:p14="http://schemas.microsoft.com/office/powerpoint/2010/main" val="6509476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299</a:t>
            </a:fld>
            <a:endParaRPr lang="en-US" altLang="zh-CN"/>
          </a:p>
        </p:txBody>
      </p:sp>
    </p:spTree>
    <p:extLst>
      <p:ext uri="{BB962C8B-B14F-4D97-AF65-F5344CB8AC3E}">
        <p14:creationId xmlns:p14="http://schemas.microsoft.com/office/powerpoint/2010/main" val="4302574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300</a:t>
            </a:fld>
            <a:endParaRPr lang="en-US" altLang="zh-CN"/>
          </a:p>
        </p:txBody>
      </p:sp>
    </p:spTree>
    <p:extLst>
      <p:ext uri="{BB962C8B-B14F-4D97-AF65-F5344CB8AC3E}">
        <p14:creationId xmlns:p14="http://schemas.microsoft.com/office/powerpoint/2010/main" val="347259569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其中值相同的三个方格为一个三格骨牌，值为零的方格是特殊方格。</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一共用了</a:t>
            </a:r>
            <a:r>
              <a:rPr lang="en-US" altLang="zh-CN" dirty="0"/>
              <a:t>21</a:t>
            </a:r>
            <a:r>
              <a:rPr lang="zh-CN" altLang="en-US" dirty="0"/>
              <a:t>块三格骨牌完成了棋盘覆盖。</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301</a:t>
            </a:fld>
            <a:endParaRPr lang="en-US" altLang="zh-CN"/>
          </a:p>
        </p:txBody>
      </p:sp>
    </p:spTree>
    <p:extLst>
      <p:ext uri="{BB962C8B-B14F-4D97-AF65-F5344CB8AC3E}">
        <p14:creationId xmlns:p14="http://schemas.microsoft.com/office/powerpoint/2010/main" val="21721574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最后，我们来分析一下分治法求解棋盘覆盖问题的时间复杂度。</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这</a:t>
            </a:r>
            <a:r>
              <a:rPr lang="en-US" altLang="zh-CN" dirty="0"/>
              <a:t>T(k)</a:t>
            </a:r>
            <a:r>
              <a:rPr lang="zh-CN" altLang="en-US" dirty="0"/>
              <a:t>是覆盖一个二的</a:t>
            </a:r>
            <a:r>
              <a:rPr lang="en-US" altLang="zh-CN" dirty="0"/>
              <a:t>K</a:t>
            </a:r>
            <a:r>
              <a:rPr lang="zh-CN" altLang="en-US" dirty="0"/>
              <a:t>次方乘以二的</a:t>
            </a:r>
            <a:r>
              <a:rPr lang="en-US" altLang="zh-CN" dirty="0"/>
              <a:t>K</a:t>
            </a:r>
            <a:r>
              <a:rPr lang="zh-CN" altLang="en-US" dirty="0"/>
              <a:t>次方棋盘所需要的计算时间</a:t>
            </a:r>
            <a:r>
              <a:rPr lang="en-US" altLang="zh-CN" dirty="0"/>
              <a:t>.</a:t>
            </a:r>
            <a:r>
              <a:rPr lang="zh-CN" altLang="en-US" dirty="0"/>
              <a:t>划分可以在常数时间内完成。由于每次划分，只能将子棋盘的大小减小为二的</a:t>
            </a:r>
            <a:r>
              <a:rPr lang="en-US" altLang="zh-CN" dirty="0"/>
              <a:t>K</a:t>
            </a:r>
            <a:r>
              <a:rPr lang="zh-CN" altLang="en-US" dirty="0"/>
              <a:t>减一次方乘以二的</a:t>
            </a:r>
            <a:r>
              <a:rPr lang="en-US" altLang="zh-CN" dirty="0"/>
              <a:t>K</a:t>
            </a:r>
            <a:r>
              <a:rPr lang="zh-CN" altLang="en-US" dirty="0"/>
              <a:t>减一次方。因此，求解每个子棋盘的时间为</a:t>
            </a:r>
            <a:r>
              <a:rPr lang="en-US" altLang="zh-CN" dirty="0"/>
              <a:t>TK</a:t>
            </a:r>
            <a:r>
              <a:rPr lang="zh-CN" altLang="en-US" dirty="0"/>
              <a:t>减一。一共要求解四个这样的子问题，共需要四倍的</a:t>
            </a:r>
            <a:r>
              <a:rPr lang="en-US" altLang="zh-CN" dirty="0"/>
              <a:t>TK</a:t>
            </a:r>
            <a:r>
              <a:rPr lang="zh-CN" altLang="en-US" dirty="0"/>
              <a:t>减一。因此可以得到这样的递归方程。</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T(k)=</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解此递归方程可得</a:t>
            </a:r>
            <a:r>
              <a:rPr lang="en-US" altLang="zh-CN" dirty="0"/>
              <a:t>TPK</a:t>
            </a:r>
            <a:r>
              <a:rPr lang="zh-CN" altLang="en-US" dirty="0"/>
              <a:t>等于大欧</a:t>
            </a:r>
            <a:r>
              <a:rPr lang="en-US" altLang="zh-CN" dirty="0"/>
              <a:t>4</a:t>
            </a:r>
            <a:r>
              <a:rPr lang="zh-CN" altLang="en-US" dirty="0"/>
              <a:t>的</a:t>
            </a:r>
            <a:r>
              <a:rPr lang="en-US" altLang="zh-CN" dirty="0"/>
              <a:t>K</a:t>
            </a:r>
            <a:r>
              <a:rPr lang="zh-CN" altLang="en-US" dirty="0"/>
              <a:t>次方。由于覆盖一个二的</a:t>
            </a:r>
            <a:r>
              <a:rPr lang="en-US" altLang="zh-CN" dirty="0"/>
              <a:t>K</a:t>
            </a:r>
            <a:r>
              <a:rPr lang="zh-CN" altLang="en-US" dirty="0"/>
              <a:t>次方乘以二的</a:t>
            </a:r>
            <a:r>
              <a:rPr lang="en-US" altLang="zh-CN" dirty="0"/>
              <a:t>K</a:t>
            </a:r>
            <a:r>
              <a:rPr lang="zh-CN" altLang="en-US" dirty="0"/>
              <a:t>次方棋盘所需的骨牌个数为四的</a:t>
            </a:r>
            <a:r>
              <a:rPr lang="en-US" altLang="zh-CN" dirty="0"/>
              <a:t>k</a:t>
            </a:r>
            <a:r>
              <a:rPr lang="zh-CN" altLang="en-US" dirty="0"/>
              <a:t>次方减一除以三山雨第三与四的</a:t>
            </a:r>
            <a:r>
              <a:rPr lang="en-US" altLang="zh-CN" dirty="0"/>
              <a:t>K</a:t>
            </a:r>
            <a:r>
              <a:rPr lang="zh-CN" altLang="en-US" dirty="0"/>
              <a:t>方同节，所以求解棋盘覆盖问题的分治算法，是一个在渐渐意义下的最优算法。</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302</a:t>
            </a:fld>
            <a:endParaRPr lang="en-US" altLang="zh-CN"/>
          </a:p>
        </p:txBody>
      </p:sp>
    </p:spTree>
    <p:extLst>
      <p:ext uri="{BB962C8B-B14F-4D97-AF65-F5344CB8AC3E}">
        <p14:creationId xmlns:p14="http://schemas.microsoft.com/office/powerpoint/2010/main" val="21475070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494949"/>
                </a:solidFill>
                <a:effectLst/>
                <a:latin typeface="Arial" panose="020B0604020202020204" pitchFamily="34" charset="0"/>
              </a:rPr>
              <a:t>  按此要求可将比赛日程表设计成</a:t>
            </a:r>
            <a:r>
              <a:rPr lang="en-US" altLang="zh-CN" b="0" i="0" dirty="0">
                <a:solidFill>
                  <a:srgbClr val="494949"/>
                </a:solidFill>
                <a:effectLst/>
                <a:latin typeface="Arial" panose="020B0604020202020204" pitchFamily="34" charset="0"/>
              </a:rPr>
              <a:t>n</a:t>
            </a:r>
            <a:r>
              <a:rPr lang="zh-CN" altLang="en-US" b="0" i="0" dirty="0">
                <a:solidFill>
                  <a:srgbClr val="494949"/>
                </a:solidFill>
                <a:effectLst/>
                <a:latin typeface="Arial" panose="020B0604020202020204" pitchFamily="34" charset="0"/>
              </a:rPr>
              <a:t>行</a:t>
            </a:r>
            <a:r>
              <a:rPr lang="en-US" altLang="zh-CN" b="0" i="0" dirty="0">
                <a:solidFill>
                  <a:srgbClr val="494949"/>
                </a:solidFill>
                <a:effectLst/>
                <a:latin typeface="Arial" panose="020B0604020202020204" pitchFamily="34" charset="0"/>
              </a:rPr>
              <a:t>n-1</a:t>
            </a:r>
            <a:r>
              <a:rPr lang="zh-CN" altLang="en-US" b="0" i="0" dirty="0">
                <a:solidFill>
                  <a:srgbClr val="494949"/>
                </a:solidFill>
                <a:effectLst/>
                <a:latin typeface="Arial" panose="020B0604020202020204" pitchFamily="34" charset="0"/>
              </a:rPr>
              <a:t>列的表，在表中第 </a:t>
            </a:r>
            <a:r>
              <a:rPr lang="en-US" altLang="zh-CN" b="0" i="0" dirty="0" err="1">
                <a:solidFill>
                  <a:srgbClr val="494949"/>
                </a:solidFill>
                <a:effectLst/>
                <a:latin typeface="Arial" panose="020B0604020202020204" pitchFamily="34" charset="0"/>
              </a:rPr>
              <a:t>i</a:t>
            </a:r>
            <a:r>
              <a:rPr lang="en-US" altLang="zh-CN" b="0" i="0" dirty="0">
                <a:solidFill>
                  <a:srgbClr val="494949"/>
                </a:solidFill>
                <a:effectLst/>
                <a:latin typeface="Arial" panose="020B0604020202020204" pitchFamily="34" charset="0"/>
              </a:rPr>
              <a:t> </a:t>
            </a:r>
            <a:r>
              <a:rPr lang="zh-CN" altLang="en-US" b="0" i="0" dirty="0">
                <a:solidFill>
                  <a:srgbClr val="494949"/>
                </a:solidFill>
                <a:effectLst/>
                <a:latin typeface="Arial" panose="020B0604020202020204" pitchFamily="34" charset="0"/>
              </a:rPr>
              <a:t>行和第</a:t>
            </a:r>
            <a:r>
              <a:rPr lang="en-US" altLang="zh-CN" b="0" i="0" dirty="0">
                <a:solidFill>
                  <a:srgbClr val="494949"/>
                </a:solidFill>
                <a:effectLst/>
                <a:latin typeface="Arial" panose="020B0604020202020204" pitchFamily="34" charset="0"/>
              </a:rPr>
              <a:t>j </a:t>
            </a:r>
            <a:r>
              <a:rPr lang="zh-CN" altLang="en-US" b="0" i="0" dirty="0">
                <a:solidFill>
                  <a:srgbClr val="494949"/>
                </a:solidFill>
                <a:effectLst/>
                <a:latin typeface="Arial" panose="020B0604020202020204" pitchFamily="34" charset="0"/>
              </a:rPr>
              <a:t>列处填入第 </a:t>
            </a:r>
            <a:r>
              <a:rPr lang="en-US" altLang="zh-CN" b="0" i="0" dirty="0" err="1">
                <a:solidFill>
                  <a:srgbClr val="494949"/>
                </a:solidFill>
                <a:effectLst/>
                <a:latin typeface="Arial" panose="020B0604020202020204" pitchFamily="34" charset="0"/>
              </a:rPr>
              <a:t>i</a:t>
            </a:r>
            <a:r>
              <a:rPr lang="en-US" altLang="zh-CN" b="0" i="0" dirty="0">
                <a:solidFill>
                  <a:srgbClr val="494949"/>
                </a:solidFill>
                <a:effectLst/>
                <a:latin typeface="Arial" panose="020B0604020202020204" pitchFamily="34" charset="0"/>
              </a:rPr>
              <a:t> </a:t>
            </a:r>
            <a:r>
              <a:rPr lang="zh-CN" altLang="en-US" b="0" i="0" dirty="0">
                <a:solidFill>
                  <a:srgbClr val="494949"/>
                </a:solidFill>
                <a:effectLst/>
                <a:latin typeface="Arial" panose="020B0604020202020204" pitchFamily="34" charset="0"/>
              </a:rPr>
              <a:t>个选手在第 </a:t>
            </a:r>
            <a:r>
              <a:rPr lang="en-US" altLang="zh-CN" b="0" i="0" dirty="0">
                <a:solidFill>
                  <a:srgbClr val="494949"/>
                </a:solidFill>
                <a:effectLst/>
                <a:latin typeface="Arial" panose="020B0604020202020204" pitchFamily="34" charset="0"/>
              </a:rPr>
              <a:t>j </a:t>
            </a:r>
            <a:r>
              <a:rPr lang="zh-CN" altLang="en-US" b="0" i="0" dirty="0">
                <a:solidFill>
                  <a:srgbClr val="494949"/>
                </a:solidFill>
                <a:effectLst/>
                <a:latin typeface="Arial" panose="020B0604020202020204" pitchFamily="34" charset="0"/>
              </a:rPr>
              <a:t>天所遇到的对手。</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303</a:t>
            </a:fld>
            <a:endParaRPr lang="en-US" altLang="zh-CN"/>
          </a:p>
        </p:txBody>
      </p:sp>
    </p:spTree>
    <p:extLst>
      <p:ext uri="{BB962C8B-B14F-4D97-AF65-F5344CB8AC3E}">
        <p14:creationId xmlns:p14="http://schemas.microsoft.com/office/powerpoint/2010/main" val="3124053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递归跟秦跟循环是有一些类似的这个地方的。</a:t>
            </a:r>
            <a:endParaRPr lang="en-US" altLang="zh-CN" dirty="0"/>
          </a:p>
          <a:p>
            <a:endParaRPr lang="en-US" altLang="zh-CN" dirty="0"/>
          </a:p>
          <a:p>
            <a:r>
              <a:rPr lang="zh-CN" altLang="en-US" dirty="0"/>
              <a:t>那他们又有什么样的区别呢？</a:t>
            </a:r>
            <a:endParaRPr lang="en-US" altLang="zh-CN" dirty="0"/>
          </a:p>
          <a:p>
            <a:endParaRPr lang="en-US" altLang="zh-CN" dirty="0"/>
          </a:p>
          <a:p>
            <a:r>
              <a:rPr lang="zh-CN" altLang="en-US" dirty="0"/>
              <a:t>我们可以举一个这样的一个例子，对于递归来说，我们假设我们手里有一个钥匙能够打开某一扇门，然后我们推开进去以后发现里面还有一扇门，但是那一扇门比我们之前的门要小一点，然后我们进去再拿钥匙又可以把它打开，进去以后又发现一扇门，那一扇门还是会小一点，这个过程以此类推，一直到什么时候呢？一直到我们进入到某一个屋子的时候他没有门了，或者是说我们的钥匙打不开了，那我们怎么办？这个时候我们就一层一层的往回走，一直回到原来的那一些房子，所以整个这个过程，就是我们进了多少间房子，那我们就要原路返还多少间房子，我们要回到入口的这个位置，它是一个有去有回的一个过程。</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15</a:t>
            </a:fld>
            <a:endParaRPr lang="en-US" altLang="zh-CN"/>
          </a:p>
        </p:txBody>
      </p:sp>
    </p:spTree>
    <p:extLst>
      <p:ext uri="{BB962C8B-B14F-4D97-AF65-F5344CB8AC3E}">
        <p14:creationId xmlns:p14="http://schemas.microsoft.com/office/powerpoint/2010/main" val="12044389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1" i="0" dirty="0">
                <a:solidFill>
                  <a:srgbClr val="494949"/>
                </a:solidFill>
                <a:effectLst/>
                <a:latin typeface="Arial" panose="020B0604020202020204" pitchFamily="34" charset="0"/>
              </a:rPr>
              <a:t> 算法分析：</a:t>
            </a:r>
            <a:endParaRPr lang="en-US" altLang="zh-CN" b="1" i="0" dirty="0">
              <a:solidFill>
                <a:srgbClr val="494949"/>
              </a:solidFill>
              <a:effectLst/>
              <a:latin typeface="Arial" panose="020B0604020202020204" pitchFamily="34" charset="0"/>
            </a:endParaRPr>
          </a:p>
          <a:p>
            <a:r>
              <a:rPr lang="zh-CN" altLang="en-US" b="0" i="0" dirty="0">
                <a:solidFill>
                  <a:srgbClr val="494949"/>
                </a:solidFill>
                <a:effectLst/>
                <a:latin typeface="Arial" panose="020B0604020202020204" pitchFamily="34" charset="0"/>
              </a:rPr>
              <a:t>按分治策略，我们可以将所有的选手分为两半，则</a:t>
            </a:r>
            <a:r>
              <a:rPr lang="en-US" altLang="zh-CN" b="0" i="0" dirty="0">
                <a:solidFill>
                  <a:srgbClr val="494949"/>
                </a:solidFill>
                <a:effectLst/>
                <a:latin typeface="Arial" panose="020B0604020202020204" pitchFamily="34" charset="0"/>
              </a:rPr>
              <a:t>n</a:t>
            </a:r>
            <a:r>
              <a:rPr lang="zh-CN" altLang="en-US" b="0" i="0" dirty="0">
                <a:solidFill>
                  <a:srgbClr val="494949"/>
                </a:solidFill>
                <a:effectLst/>
                <a:latin typeface="Arial" panose="020B0604020202020204" pitchFamily="34" charset="0"/>
              </a:rPr>
              <a:t>个选手的比赛日程表可以通过</a:t>
            </a:r>
            <a:r>
              <a:rPr lang="en-US" altLang="zh-CN" b="0" i="0" dirty="0">
                <a:solidFill>
                  <a:srgbClr val="494949"/>
                </a:solidFill>
                <a:effectLst/>
                <a:latin typeface="Arial" panose="020B0604020202020204" pitchFamily="34" charset="0"/>
              </a:rPr>
              <a:t>n/2</a:t>
            </a:r>
            <a:r>
              <a:rPr lang="zh-CN" altLang="en-US" b="0" i="0" dirty="0">
                <a:solidFill>
                  <a:srgbClr val="494949"/>
                </a:solidFill>
                <a:effectLst/>
                <a:latin typeface="Arial" panose="020B0604020202020204" pitchFamily="34" charset="0"/>
              </a:rPr>
              <a:t>个选手的比赛日程表来决定。递归地用这种一分为二的策略对选手进行划分，直到只剩下两个选手时，比赛日程表的制定就变得很简单。这时只要让这两个选手进行比赛就可以了。如上图，所列出的正方形表是</a:t>
            </a:r>
            <a:r>
              <a:rPr lang="en-US" altLang="zh-CN" b="0" i="0" dirty="0">
                <a:solidFill>
                  <a:srgbClr val="494949"/>
                </a:solidFill>
                <a:effectLst/>
                <a:latin typeface="Arial" panose="020B0604020202020204" pitchFamily="34" charset="0"/>
              </a:rPr>
              <a:t>8</a:t>
            </a:r>
            <a:r>
              <a:rPr lang="zh-CN" altLang="en-US" b="0" i="0" dirty="0">
                <a:solidFill>
                  <a:srgbClr val="494949"/>
                </a:solidFill>
                <a:effectLst/>
                <a:latin typeface="Arial" panose="020B0604020202020204" pitchFamily="34" charset="0"/>
              </a:rPr>
              <a:t>个选手的比赛日程表。其中左上角与左下角的两小块分别为选手</a:t>
            </a:r>
            <a:r>
              <a:rPr lang="en-US" altLang="zh-CN" b="0" i="0" dirty="0">
                <a:solidFill>
                  <a:srgbClr val="494949"/>
                </a:solidFill>
                <a:effectLst/>
                <a:latin typeface="Arial" panose="020B0604020202020204" pitchFamily="34" charset="0"/>
              </a:rPr>
              <a:t>1</a:t>
            </a:r>
            <a:r>
              <a:rPr lang="zh-CN" altLang="en-US" b="0" i="0" dirty="0">
                <a:solidFill>
                  <a:srgbClr val="494949"/>
                </a:solidFill>
                <a:effectLst/>
                <a:latin typeface="Arial" panose="020B0604020202020204" pitchFamily="34" charset="0"/>
              </a:rPr>
              <a:t>至选手</a:t>
            </a:r>
            <a:r>
              <a:rPr lang="en-US" altLang="zh-CN" b="0" i="0" dirty="0">
                <a:solidFill>
                  <a:srgbClr val="494949"/>
                </a:solidFill>
                <a:effectLst/>
                <a:latin typeface="Arial" panose="020B0604020202020204" pitchFamily="34" charset="0"/>
              </a:rPr>
              <a:t>4</a:t>
            </a:r>
            <a:r>
              <a:rPr lang="zh-CN" altLang="en-US" b="0" i="0" dirty="0">
                <a:solidFill>
                  <a:srgbClr val="494949"/>
                </a:solidFill>
                <a:effectLst/>
                <a:latin typeface="Arial" panose="020B0604020202020204" pitchFamily="34" charset="0"/>
              </a:rPr>
              <a:t>和选手</a:t>
            </a:r>
            <a:r>
              <a:rPr lang="en-US" altLang="zh-CN" b="0" i="0" dirty="0">
                <a:solidFill>
                  <a:srgbClr val="494949"/>
                </a:solidFill>
                <a:effectLst/>
                <a:latin typeface="Arial" panose="020B0604020202020204" pitchFamily="34" charset="0"/>
              </a:rPr>
              <a:t>5</a:t>
            </a:r>
            <a:r>
              <a:rPr lang="zh-CN" altLang="en-US" b="0" i="0" dirty="0">
                <a:solidFill>
                  <a:srgbClr val="494949"/>
                </a:solidFill>
                <a:effectLst/>
                <a:latin typeface="Arial" panose="020B0604020202020204" pitchFamily="34" charset="0"/>
              </a:rPr>
              <a:t>至选手</a:t>
            </a:r>
            <a:r>
              <a:rPr lang="en-US" altLang="zh-CN" b="0" i="0" dirty="0">
                <a:solidFill>
                  <a:srgbClr val="494949"/>
                </a:solidFill>
                <a:effectLst/>
                <a:latin typeface="Arial" panose="020B0604020202020204" pitchFamily="34" charset="0"/>
              </a:rPr>
              <a:t>8</a:t>
            </a:r>
            <a:r>
              <a:rPr lang="zh-CN" altLang="en-US" b="0" i="0" dirty="0">
                <a:solidFill>
                  <a:srgbClr val="494949"/>
                </a:solidFill>
                <a:effectLst/>
                <a:latin typeface="Arial" panose="020B0604020202020204" pitchFamily="34" charset="0"/>
              </a:rPr>
              <a:t>前</a:t>
            </a:r>
            <a:r>
              <a:rPr lang="en-US" altLang="zh-CN" b="0" i="0" dirty="0">
                <a:solidFill>
                  <a:srgbClr val="494949"/>
                </a:solidFill>
                <a:effectLst/>
                <a:latin typeface="Arial" panose="020B0604020202020204" pitchFamily="34" charset="0"/>
              </a:rPr>
              <a:t>3</a:t>
            </a:r>
            <a:r>
              <a:rPr lang="zh-CN" altLang="en-US" b="0" i="0" dirty="0">
                <a:solidFill>
                  <a:srgbClr val="494949"/>
                </a:solidFill>
                <a:effectLst/>
                <a:latin typeface="Arial" panose="020B0604020202020204" pitchFamily="34" charset="0"/>
              </a:rPr>
              <a:t>天的比赛日程。据此，将左上角小块中的所有数字按其相对位置抄到右下角，又将左下角小块中的所有数字按其相对位置抄到右上角，这样我们就分别安排好了选手</a:t>
            </a:r>
            <a:r>
              <a:rPr lang="en-US" altLang="zh-CN" b="0" i="0" dirty="0">
                <a:solidFill>
                  <a:srgbClr val="494949"/>
                </a:solidFill>
                <a:effectLst/>
                <a:latin typeface="Arial" panose="020B0604020202020204" pitchFamily="34" charset="0"/>
              </a:rPr>
              <a:t>1</a:t>
            </a:r>
            <a:r>
              <a:rPr lang="zh-CN" altLang="en-US" b="0" i="0" dirty="0">
                <a:solidFill>
                  <a:srgbClr val="494949"/>
                </a:solidFill>
                <a:effectLst/>
                <a:latin typeface="Arial" panose="020B0604020202020204" pitchFamily="34" charset="0"/>
              </a:rPr>
              <a:t>至选手</a:t>
            </a:r>
            <a:r>
              <a:rPr lang="en-US" altLang="zh-CN" b="0" i="0" dirty="0">
                <a:solidFill>
                  <a:srgbClr val="494949"/>
                </a:solidFill>
                <a:effectLst/>
                <a:latin typeface="Arial" panose="020B0604020202020204" pitchFamily="34" charset="0"/>
              </a:rPr>
              <a:t>4</a:t>
            </a:r>
            <a:r>
              <a:rPr lang="zh-CN" altLang="en-US" b="0" i="0" dirty="0">
                <a:solidFill>
                  <a:srgbClr val="494949"/>
                </a:solidFill>
                <a:effectLst/>
                <a:latin typeface="Arial" panose="020B0604020202020204" pitchFamily="34" charset="0"/>
              </a:rPr>
              <a:t>和选手</a:t>
            </a:r>
            <a:r>
              <a:rPr lang="en-US" altLang="zh-CN" b="0" i="0" dirty="0">
                <a:solidFill>
                  <a:srgbClr val="494949"/>
                </a:solidFill>
                <a:effectLst/>
                <a:latin typeface="Arial" panose="020B0604020202020204" pitchFamily="34" charset="0"/>
              </a:rPr>
              <a:t>5</a:t>
            </a:r>
            <a:r>
              <a:rPr lang="zh-CN" altLang="en-US" b="0" i="0" dirty="0">
                <a:solidFill>
                  <a:srgbClr val="494949"/>
                </a:solidFill>
                <a:effectLst/>
                <a:latin typeface="Arial" panose="020B0604020202020204" pitchFamily="34" charset="0"/>
              </a:rPr>
              <a:t>至选手</a:t>
            </a:r>
            <a:r>
              <a:rPr lang="en-US" altLang="zh-CN" b="0" i="0" dirty="0">
                <a:solidFill>
                  <a:srgbClr val="494949"/>
                </a:solidFill>
                <a:effectLst/>
                <a:latin typeface="Arial" panose="020B0604020202020204" pitchFamily="34" charset="0"/>
              </a:rPr>
              <a:t>8</a:t>
            </a:r>
            <a:r>
              <a:rPr lang="zh-CN" altLang="en-US" b="0" i="0" dirty="0">
                <a:solidFill>
                  <a:srgbClr val="494949"/>
                </a:solidFill>
                <a:effectLst/>
                <a:latin typeface="Arial" panose="020B0604020202020204" pitchFamily="34" charset="0"/>
              </a:rPr>
              <a:t>在后</a:t>
            </a:r>
            <a:r>
              <a:rPr lang="en-US" altLang="zh-CN" b="0" i="0" dirty="0">
                <a:solidFill>
                  <a:srgbClr val="494949"/>
                </a:solidFill>
                <a:effectLst/>
                <a:latin typeface="Arial" panose="020B0604020202020204" pitchFamily="34" charset="0"/>
              </a:rPr>
              <a:t>4</a:t>
            </a:r>
            <a:r>
              <a:rPr lang="zh-CN" altLang="en-US" b="0" i="0" dirty="0">
                <a:solidFill>
                  <a:srgbClr val="494949"/>
                </a:solidFill>
                <a:effectLst/>
                <a:latin typeface="Arial" panose="020B0604020202020204" pitchFamily="34" charset="0"/>
              </a:rPr>
              <a:t>天的比赛日程。依此思想容易将这个比赛日程表推广到具有任意多个选手的情形。</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304</a:t>
            </a:fld>
            <a:endParaRPr lang="en-US" altLang="zh-CN"/>
          </a:p>
        </p:txBody>
      </p:sp>
    </p:spTree>
    <p:extLst>
      <p:ext uri="{BB962C8B-B14F-4D97-AF65-F5344CB8AC3E}">
        <p14:creationId xmlns:p14="http://schemas.microsoft.com/office/powerpoint/2010/main" val="356048022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305</a:t>
            </a:fld>
            <a:endParaRPr lang="en-US" altLang="zh-CN"/>
          </a:p>
        </p:txBody>
      </p:sp>
    </p:spTree>
    <p:extLst>
      <p:ext uri="{BB962C8B-B14F-4D97-AF65-F5344CB8AC3E}">
        <p14:creationId xmlns:p14="http://schemas.microsoft.com/office/powerpoint/2010/main" val="314845042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494949"/>
                </a:solidFill>
                <a:effectLst/>
                <a:latin typeface="Arial" panose="020B0604020202020204" pitchFamily="34" charset="0"/>
              </a:rPr>
              <a:t>算法实现步骤：</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306</a:t>
            </a:fld>
            <a:endParaRPr lang="en-US" altLang="zh-CN"/>
          </a:p>
        </p:txBody>
      </p:sp>
    </p:spTree>
    <p:extLst>
      <p:ext uri="{BB962C8B-B14F-4D97-AF65-F5344CB8AC3E}">
        <p14:creationId xmlns:p14="http://schemas.microsoft.com/office/powerpoint/2010/main" val="27826468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494949"/>
                </a:solidFill>
                <a:effectLst/>
                <a:latin typeface="Arial" panose="020B0604020202020204" pitchFamily="34" charset="0"/>
              </a:rPr>
              <a:t> 以此类推，我们不难发现，我们可以用分治的方法实现，现自顶向下分解，直到分解到最简单的情况，即人数为</a:t>
            </a:r>
            <a:r>
              <a:rPr lang="en-US" altLang="zh-CN" b="0" i="0" dirty="0">
                <a:solidFill>
                  <a:srgbClr val="494949"/>
                </a:solidFill>
                <a:effectLst/>
                <a:latin typeface="Arial" panose="020B0604020202020204" pitchFamily="34" charset="0"/>
              </a:rPr>
              <a:t>2</a:t>
            </a:r>
            <a:r>
              <a:rPr lang="zh-CN" altLang="en-US" b="0" i="0" dirty="0">
                <a:solidFill>
                  <a:srgbClr val="494949"/>
                </a:solidFill>
                <a:effectLst/>
                <a:latin typeface="Arial" panose="020B0604020202020204" pitchFamily="34" charset="0"/>
              </a:rPr>
              <a:t>人，这时就可以两两比赛，表的填充为对角填充的方式，然后再自底向上填充表格。</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307</a:t>
            </a:fld>
            <a:endParaRPr lang="en-US" altLang="zh-CN"/>
          </a:p>
        </p:txBody>
      </p:sp>
    </p:spTree>
    <p:extLst>
      <p:ext uri="{BB962C8B-B14F-4D97-AF65-F5344CB8AC3E}">
        <p14:creationId xmlns:p14="http://schemas.microsoft.com/office/powerpoint/2010/main" val="2109608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那对于循环来说，我们还是类似的场景。</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推开这扇门，发现里面还有一扇，但这一扇门可能跟上一扇不一定有区别，他有可能是一样大小的，我们进去能打开它，继续进去，一直到满足某一个条件，他就终止这个循环。但是他终止了以后，他不会再原路返还了，所以在这个时候，它就只是一个不断的循环递进的过程，没有一个返回。</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16</a:t>
            </a:fld>
            <a:endParaRPr lang="en-US" altLang="zh-CN"/>
          </a:p>
        </p:txBody>
      </p:sp>
    </p:spTree>
    <p:extLst>
      <p:ext uri="{BB962C8B-B14F-4D97-AF65-F5344CB8AC3E}">
        <p14:creationId xmlns:p14="http://schemas.microsoft.com/office/powerpoint/2010/main" val="276924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 SC"/>
              </a:rPr>
              <a:t>并非一切的递归函数都能用非递归方式去定义。下面讲一个双递归函数</a:t>
            </a:r>
            <a:r>
              <a:rPr lang="en-US" altLang="zh-CN" b="0" i="0" dirty="0">
                <a:solidFill>
                  <a:srgbClr val="000000"/>
                </a:solidFill>
                <a:effectLst/>
                <a:latin typeface="PingFang SC"/>
              </a:rPr>
              <a:t>——Ackerman</a:t>
            </a:r>
            <a:r>
              <a:rPr lang="zh-CN" altLang="en-US" b="0" i="0" dirty="0">
                <a:solidFill>
                  <a:srgbClr val="000000"/>
                </a:solidFill>
                <a:effectLst/>
                <a:latin typeface="PingFang SC"/>
              </a:rPr>
              <a:t>函数，它的复杂性就比</a:t>
            </a:r>
            <a:r>
              <a:rPr lang="en-US" altLang="zh-CN" b="0" i="0" dirty="0">
                <a:solidFill>
                  <a:srgbClr val="000000"/>
                </a:solidFill>
                <a:effectLst/>
                <a:latin typeface="PingFang SC"/>
              </a:rPr>
              <a:t>Fibonacci</a:t>
            </a:r>
            <a:r>
              <a:rPr lang="zh-CN" altLang="en-US" b="0" i="0" dirty="0">
                <a:solidFill>
                  <a:srgbClr val="000000"/>
                </a:solidFill>
                <a:effectLst/>
                <a:latin typeface="PingFang SC"/>
              </a:rPr>
              <a:t>数列递归公式要复杂多了。</a:t>
            </a:r>
            <a:endParaRPr lang="en-US" altLang="zh-CN" b="0" i="0" dirty="0">
              <a:solidFill>
                <a:srgbClr val="000000"/>
              </a:solidFill>
              <a:effectLst/>
              <a:latin typeface="PingFang SC"/>
            </a:endParaRP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17</a:t>
            </a:fld>
            <a:endParaRPr lang="en-US" altLang="zh-CN"/>
          </a:p>
        </p:txBody>
      </p:sp>
    </p:spTree>
    <p:extLst>
      <p:ext uri="{BB962C8B-B14F-4D97-AF65-F5344CB8AC3E}">
        <p14:creationId xmlns:p14="http://schemas.microsoft.com/office/powerpoint/2010/main" val="1419252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a:t>1920</a:t>
            </a:r>
            <a:r>
              <a:rPr lang="zh-CN" altLang="en-US" dirty="0"/>
              <a:t>年代后期，数学家大卫</a:t>
            </a:r>
            <a:r>
              <a:rPr lang="en-US" altLang="zh-CN" dirty="0"/>
              <a:t>·</a:t>
            </a:r>
            <a:r>
              <a:rPr lang="zh-CN" altLang="en-US" dirty="0"/>
              <a:t>希尔伯特的学生</a:t>
            </a:r>
            <a:r>
              <a:rPr lang="en-US" altLang="zh-CN" dirty="0"/>
              <a:t>Gabriel Sudan</a:t>
            </a:r>
            <a:r>
              <a:rPr lang="zh-CN" altLang="en-US" dirty="0"/>
              <a:t>和威廉</a:t>
            </a:r>
            <a:r>
              <a:rPr lang="en-US" altLang="zh-CN" dirty="0"/>
              <a:t>·</a:t>
            </a:r>
            <a:r>
              <a:rPr lang="zh-CN" altLang="en-US" dirty="0"/>
              <a:t>阿克曼，当时正研究计算的一些基础理论。</a:t>
            </a:r>
            <a:r>
              <a:rPr lang="en-US" altLang="zh-CN" dirty="0"/>
              <a:t>Sudan</a:t>
            </a:r>
            <a:r>
              <a:rPr lang="zh-CN" altLang="en-US" dirty="0"/>
              <a:t>发明了一个递归却非原始递归的</a:t>
            </a:r>
            <a:r>
              <a:rPr lang="en-US" altLang="zh-CN" dirty="0"/>
              <a:t>Sudan</a:t>
            </a:r>
            <a:r>
              <a:rPr lang="zh-CN" altLang="en-US" dirty="0"/>
              <a:t>函数。</a:t>
            </a:r>
            <a:r>
              <a:rPr lang="en-US" altLang="zh-CN" dirty="0"/>
              <a:t>1928</a:t>
            </a:r>
            <a:r>
              <a:rPr lang="zh-CN" altLang="en-US" dirty="0"/>
              <a:t>年，阿克曼又独立想出了另一个递归却非原始递归的函数。他最初的念头是一个三个变量的函数</a:t>
            </a:r>
            <a:r>
              <a:rPr lang="en-US" altLang="zh-CN" dirty="0"/>
              <a:t>A(</a:t>
            </a:r>
            <a:r>
              <a:rPr lang="en-US" altLang="zh-CN" dirty="0" err="1"/>
              <a:t>m,n,p</a:t>
            </a:r>
            <a:r>
              <a:rPr lang="en-US" altLang="zh-CN" dirty="0"/>
              <a:t>)</a:t>
            </a:r>
            <a:r>
              <a:rPr lang="zh-CN" altLang="en-US" dirty="0"/>
              <a:t>，使用康威链式箭号表示法是</a:t>
            </a:r>
            <a:r>
              <a:rPr lang="en-US" altLang="zh-CN" dirty="0" err="1"/>
              <a:t>m→n→p</a:t>
            </a:r>
            <a:r>
              <a:rPr lang="zh-CN" altLang="en-US" dirty="0"/>
              <a:t>。阿克曼证明了它是递归函数。希尔伯特在</a:t>
            </a:r>
            <a:r>
              <a:rPr lang="en-US" altLang="zh-CN" dirty="0"/>
              <a:t>On the Infinite</a:t>
            </a:r>
            <a:r>
              <a:rPr lang="zh-CN" altLang="en-US" dirty="0"/>
              <a:t>猜想这个函数不是原始递归。阿克曼在</a:t>
            </a:r>
            <a:r>
              <a:rPr lang="en-US" altLang="zh-CN" dirty="0"/>
              <a:t>On Hilbert’s Construction of the Real Numbers</a:t>
            </a:r>
            <a:r>
              <a:rPr lang="zh-CN" altLang="en-US" dirty="0"/>
              <a:t>证明了这点。后来</a:t>
            </a:r>
            <a:r>
              <a:rPr lang="en-US" altLang="zh-CN" dirty="0"/>
              <a:t>Rozsa Peter</a:t>
            </a:r>
            <a:r>
              <a:rPr lang="zh-CN" altLang="en-US" dirty="0"/>
              <a:t>和</a:t>
            </a:r>
            <a:r>
              <a:rPr lang="en-US" altLang="zh-CN" dirty="0"/>
              <a:t>Raphael Robinson</a:t>
            </a:r>
            <a:r>
              <a:rPr lang="zh-CN" altLang="en-US" dirty="0"/>
              <a:t>定义了一个类似的函数，但只用两个变量，这个函数就是</a:t>
            </a:r>
            <a:r>
              <a:rPr lang="en-US" altLang="en-US" sz="1200" b="1" dirty="0" err="1">
                <a:solidFill>
                  <a:schemeClr val="bg2">
                    <a:lumMod val="60000"/>
                    <a:lumOff val="40000"/>
                  </a:schemeClr>
                </a:solidFill>
              </a:rPr>
              <a:t>Ackerman</a:t>
            </a:r>
            <a:r>
              <a:rPr lang="en-US" altLang="en-US" sz="1200" b="1" dirty="0" err="1">
                <a:solidFill>
                  <a:schemeClr val="bg2">
                    <a:lumMod val="60000"/>
                    <a:lumOff val="40000"/>
                  </a:schemeClr>
                </a:solidFill>
                <a:latin typeface="黑体" pitchFamily="2" charset="-122"/>
                <a:ea typeface="黑体" pitchFamily="2" charset="-122"/>
              </a:rPr>
              <a:t>函数</a:t>
            </a:r>
            <a:r>
              <a:rPr lang="zh-CN" altLang="en-US" sz="1200" b="1" dirty="0">
                <a:solidFill>
                  <a:schemeClr val="bg2">
                    <a:lumMod val="60000"/>
                    <a:lumOff val="40000"/>
                  </a:schemeClr>
                </a:solidFill>
                <a:latin typeface="黑体" pitchFamily="2" charset="-122"/>
                <a:ea typeface="黑体" pitchFamily="2" charset="-122"/>
              </a:rPr>
              <a:t>。</a:t>
            </a:r>
            <a:endParaRPr lang="en-US" altLang="zh-CN" dirty="0"/>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0" i="0" dirty="0">
                <a:solidFill>
                  <a:srgbClr val="333333"/>
                </a:solidFill>
                <a:effectLst/>
                <a:latin typeface="Arial" panose="020B0604020202020204" pitchFamily="34" charset="0"/>
              </a:rPr>
              <a:t>阿克曼函数是非</a:t>
            </a:r>
            <a:r>
              <a:rPr lang="zh-CN" altLang="en-US" b="0" i="0" u="none" strike="noStrike" dirty="0">
                <a:solidFill>
                  <a:schemeClr val="accent1"/>
                </a:solidFill>
                <a:effectLst/>
                <a:latin typeface="Arial" panose="020B0604020202020204" pitchFamily="34" charset="0"/>
                <a:hlinkClick r:id="rId3" tooltip="原始递归函数">
                  <a:extLst>
                    <a:ext uri="{A12FA001-AC4F-418D-AE19-62706E023703}">
                      <ahyp:hlinkClr xmlns:ahyp="http://schemas.microsoft.com/office/drawing/2018/hyperlinkcolor" val="tx"/>
                    </a:ext>
                  </a:extLst>
                </a:hlinkClick>
              </a:rPr>
              <a:t>原始递归函数</a:t>
            </a:r>
            <a:r>
              <a:rPr lang="zh-CN" altLang="en-US" b="0" i="0" dirty="0">
                <a:solidFill>
                  <a:schemeClr val="accent1"/>
                </a:solidFill>
                <a:effectLst/>
                <a:latin typeface="Arial" panose="020B0604020202020204" pitchFamily="34" charset="0"/>
              </a:rPr>
              <a:t>的例子；它需要两个</a:t>
            </a:r>
            <a:r>
              <a:rPr lang="zh-CN" altLang="en-US" b="0" i="0" u="none" strike="noStrike" dirty="0">
                <a:solidFill>
                  <a:schemeClr val="accent1"/>
                </a:solidFill>
                <a:effectLst/>
                <a:latin typeface="Arial" panose="020B0604020202020204" pitchFamily="34" charset="0"/>
                <a:hlinkClick r:id="rId4" tooltip="自然数">
                  <a:extLst>
                    <a:ext uri="{A12FA001-AC4F-418D-AE19-62706E023703}">
                      <ahyp:hlinkClr xmlns:ahyp="http://schemas.microsoft.com/office/drawing/2018/hyperlinkcolor" val="tx"/>
                    </a:ext>
                  </a:extLst>
                </a:hlinkClick>
              </a:rPr>
              <a:t>自然数</a:t>
            </a:r>
            <a:r>
              <a:rPr lang="zh-CN" altLang="en-US" b="0" i="0" dirty="0">
                <a:solidFill>
                  <a:schemeClr val="accent1"/>
                </a:solidFill>
                <a:effectLst/>
                <a:latin typeface="Arial" panose="020B0604020202020204" pitchFamily="34" charset="0"/>
              </a:rPr>
              <a:t>作为输入</a:t>
            </a:r>
            <a:r>
              <a:rPr lang="zh-CN" altLang="en-US" b="0" i="0" dirty="0">
                <a:solidFill>
                  <a:srgbClr val="333333"/>
                </a:solidFill>
                <a:effectLst/>
                <a:latin typeface="Arial" panose="020B0604020202020204" pitchFamily="34" charset="0"/>
              </a:rPr>
              <a:t>值，输出一个自然数。它的输出值增长速度非常高，仅是</a:t>
            </a:r>
            <a:r>
              <a:rPr lang="en-US" altLang="zh-CN" b="0" i="0" dirty="0">
                <a:solidFill>
                  <a:srgbClr val="333333"/>
                </a:solidFill>
                <a:effectLst/>
                <a:latin typeface="Arial" panose="020B0604020202020204" pitchFamily="34" charset="0"/>
              </a:rPr>
              <a:t>(4,3)</a:t>
            </a:r>
            <a:r>
              <a:rPr lang="zh-CN" altLang="en-US" b="0" i="0" dirty="0">
                <a:solidFill>
                  <a:srgbClr val="333333"/>
                </a:solidFill>
                <a:effectLst/>
                <a:latin typeface="Arial" panose="020B0604020202020204" pitchFamily="34" charset="0"/>
              </a:rPr>
              <a:t>的输出已大得不能准确计算。</a:t>
            </a:r>
            <a:endParaRPr lang="en-US" altLang="zh-CN" b="0" i="0" dirty="0">
              <a:solidFill>
                <a:srgbClr val="333333"/>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18</a:t>
            </a:fld>
            <a:endParaRPr lang="en-US" altLang="zh-CN"/>
          </a:p>
        </p:txBody>
      </p:sp>
    </p:spTree>
    <p:extLst>
      <p:ext uri="{BB962C8B-B14F-4D97-AF65-F5344CB8AC3E}">
        <p14:creationId xmlns:p14="http://schemas.microsoft.com/office/powerpoint/2010/main" val="2490996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lgn="l">
              <a:buNone/>
            </a:pPr>
            <a:r>
              <a:rPr lang="zh-CN" altLang="en-US" b="0" i="0" dirty="0">
                <a:effectLst/>
                <a:latin typeface="Inter"/>
              </a:rPr>
              <a:t>首先，处理 </a:t>
            </a:r>
            <a:r>
              <a:rPr lang="en-US" altLang="zh-CN" b="0" i="0" dirty="0">
                <a:effectLst/>
                <a:latin typeface="Inter"/>
              </a:rPr>
              <a:t>A (n,2)</a:t>
            </a:r>
            <a:r>
              <a:rPr lang="zh-CN" altLang="en-US" b="0" i="0" dirty="0">
                <a:effectLst/>
                <a:latin typeface="Inter"/>
              </a:rPr>
              <a:t>，根据定义 </a:t>
            </a:r>
            <a:r>
              <a:rPr lang="en-US" altLang="zh-CN" b="0" i="0" dirty="0">
                <a:effectLst/>
                <a:latin typeface="Inter"/>
              </a:rPr>
              <a:t>A (</a:t>
            </a:r>
            <a:r>
              <a:rPr lang="en-US" altLang="zh-CN" b="0" i="0" dirty="0" err="1">
                <a:effectLst/>
                <a:latin typeface="Inter"/>
              </a:rPr>
              <a:t>n,m</a:t>
            </a:r>
            <a:r>
              <a:rPr lang="en-US" altLang="zh-CN" b="0" i="0" dirty="0">
                <a:effectLst/>
                <a:latin typeface="Inter"/>
              </a:rPr>
              <a:t>) = A (A (n-1,m), m-1)</a:t>
            </a:r>
            <a:r>
              <a:rPr lang="zh-CN" altLang="en-US" b="0" i="0" dirty="0">
                <a:effectLst/>
                <a:latin typeface="Inter"/>
              </a:rPr>
              <a:t>，这里 </a:t>
            </a:r>
            <a:r>
              <a:rPr lang="en-US" altLang="zh-CN" b="0" i="0" dirty="0">
                <a:effectLst/>
                <a:latin typeface="Inter"/>
              </a:rPr>
              <a:t>m=2</a:t>
            </a:r>
            <a:r>
              <a:rPr lang="zh-CN" altLang="en-US" b="0" i="0" dirty="0">
                <a:effectLst/>
                <a:latin typeface="Inter"/>
              </a:rPr>
              <a:t>，所以：</a:t>
            </a:r>
            <a:br>
              <a:rPr lang="zh-CN" altLang="en-US" b="0" i="0" dirty="0">
                <a:effectLst/>
                <a:latin typeface="Inter"/>
              </a:rPr>
            </a:br>
            <a:r>
              <a:rPr lang="en-US" altLang="zh-CN" b="0" i="0" dirty="0">
                <a:effectLst/>
                <a:latin typeface="Inter"/>
              </a:rPr>
              <a:t>A (n,2) = A (A (n-1,2), 1)</a:t>
            </a:r>
          </a:p>
          <a:p>
            <a:pPr algn="l">
              <a:buNone/>
            </a:pPr>
            <a:br>
              <a:rPr lang="en-US" altLang="zh-CN" dirty="0"/>
            </a:br>
            <a:r>
              <a:rPr lang="zh-CN" altLang="en-US" b="0" i="0" dirty="0">
                <a:effectLst/>
                <a:latin typeface="Inter"/>
              </a:rPr>
              <a:t>接下来，需要求 </a:t>
            </a:r>
            <a:r>
              <a:rPr lang="en-US" altLang="zh-CN" b="0" i="0" dirty="0">
                <a:effectLst/>
                <a:latin typeface="Inter"/>
              </a:rPr>
              <a:t>A (k,1) </a:t>
            </a:r>
            <a:r>
              <a:rPr lang="zh-CN" altLang="en-US" b="0" i="0" dirty="0">
                <a:effectLst/>
                <a:latin typeface="Inter"/>
              </a:rPr>
              <a:t>的表达式。现在推导 </a:t>
            </a:r>
            <a:r>
              <a:rPr lang="en-US" altLang="zh-CN" b="0" i="0" dirty="0">
                <a:effectLst/>
                <a:latin typeface="Inter"/>
              </a:rPr>
              <a:t>A (k,1)</a:t>
            </a:r>
            <a:r>
              <a:rPr lang="zh-CN" altLang="en-US" b="0" i="0" dirty="0">
                <a:effectLst/>
                <a:latin typeface="Inter"/>
              </a:rPr>
              <a:t>：</a:t>
            </a:r>
            <a:br>
              <a:rPr lang="zh-CN" altLang="en-US" b="0" i="0" dirty="0">
                <a:effectLst/>
                <a:latin typeface="Inter"/>
              </a:rPr>
            </a:br>
            <a:r>
              <a:rPr lang="zh-CN" altLang="en-US" b="0" i="0" dirty="0">
                <a:effectLst/>
                <a:latin typeface="Inter"/>
              </a:rPr>
              <a:t>当 </a:t>
            </a:r>
            <a:r>
              <a:rPr lang="en-US" altLang="zh-CN" b="0" i="0" dirty="0">
                <a:effectLst/>
                <a:latin typeface="Inter"/>
              </a:rPr>
              <a:t>k=1 </a:t>
            </a:r>
            <a:r>
              <a:rPr lang="zh-CN" altLang="en-US" b="0" i="0" dirty="0">
                <a:effectLst/>
                <a:latin typeface="Inter"/>
              </a:rPr>
              <a:t>时，</a:t>
            </a:r>
            <a:r>
              <a:rPr lang="en-US" altLang="zh-CN" b="0" i="0" dirty="0">
                <a:effectLst/>
                <a:latin typeface="Inter"/>
              </a:rPr>
              <a:t>A (1,1) = A (A (0,1),0)</a:t>
            </a:r>
            <a:r>
              <a:rPr lang="zh-CN" altLang="en-US" b="0" i="0" dirty="0">
                <a:effectLst/>
                <a:latin typeface="Inter"/>
              </a:rPr>
              <a:t>。因为 </a:t>
            </a:r>
            <a:r>
              <a:rPr lang="en-US" altLang="zh-CN" b="0" i="0" dirty="0">
                <a:effectLst/>
                <a:latin typeface="Inter"/>
              </a:rPr>
              <a:t>A (0,1)=1</a:t>
            </a:r>
            <a:r>
              <a:rPr lang="zh-CN" altLang="en-US" b="0" i="0" dirty="0">
                <a:effectLst/>
                <a:latin typeface="Inter"/>
              </a:rPr>
              <a:t>，然后 </a:t>
            </a:r>
            <a:r>
              <a:rPr lang="en-US" altLang="zh-CN" b="0" i="0" dirty="0">
                <a:effectLst/>
                <a:latin typeface="Inter"/>
              </a:rPr>
              <a:t>A (1,0)=2</a:t>
            </a:r>
            <a:r>
              <a:rPr lang="zh-CN" altLang="en-US" b="0" i="0" dirty="0">
                <a:effectLst/>
                <a:latin typeface="Inter"/>
              </a:rPr>
              <a:t>，所以 </a:t>
            </a:r>
            <a:r>
              <a:rPr lang="en-US" altLang="zh-CN" b="0" i="0" dirty="0">
                <a:effectLst/>
                <a:latin typeface="Inter"/>
              </a:rPr>
              <a:t>A (1,1)=2</a:t>
            </a:r>
            <a:r>
              <a:rPr lang="zh-CN" altLang="en-US" b="0" i="0" dirty="0">
                <a:effectLst/>
                <a:latin typeface="Inter"/>
              </a:rPr>
              <a:t>。</a:t>
            </a:r>
            <a:br>
              <a:rPr lang="zh-CN" altLang="en-US" b="0" i="0" dirty="0">
                <a:effectLst/>
                <a:latin typeface="Inter"/>
              </a:rPr>
            </a:br>
            <a:r>
              <a:rPr lang="zh-CN" altLang="en-US" b="0" i="0" dirty="0">
                <a:effectLst/>
                <a:latin typeface="Inter"/>
              </a:rPr>
              <a:t>当 </a:t>
            </a:r>
            <a:r>
              <a:rPr lang="en-US" altLang="zh-CN" b="0" i="0" dirty="0">
                <a:effectLst/>
                <a:latin typeface="Inter"/>
              </a:rPr>
              <a:t>k=2 </a:t>
            </a:r>
            <a:r>
              <a:rPr lang="zh-CN" altLang="en-US" b="0" i="0" dirty="0">
                <a:effectLst/>
                <a:latin typeface="Inter"/>
              </a:rPr>
              <a:t>时，</a:t>
            </a:r>
            <a:r>
              <a:rPr lang="en-US" altLang="zh-CN" b="0" i="0" dirty="0">
                <a:effectLst/>
                <a:latin typeface="Inter"/>
              </a:rPr>
              <a:t>A (2,1) = A (A (1,1),0) = A (2,0)</a:t>
            </a:r>
            <a:r>
              <a:rPr lang="zh-CN" altLang="en-US" b="0" i="0" dirty="0">
                <a:effectLst/>
                <a:latin typeface="Inter"/>
              </a:rPr>
              <a:t>。因为 </a:t>
            </a:r>
            <a:r>
              <a:rPr lang="en-US" altLang="zh-CN" b="0" i="0" dirty="0">
                <a:effectLst/>
                <a:latin typeface="Inter"/>
              </a:rPr>
              <a:t>n≥2 </a:t>
            </a:r>
            <a:r>
              <a:rPr lang="zh-CN" altLang="en-US" b="0" i="0" dirty="0">
                <a:effectLst/>
                <a:latin typeface="Inter"/>
              </a:rPr>
              <a:t>时，</a:t>
            </a:r>
            <a:r>
              <a:rPr lang="en-US" altLang="zh-CN" b="0" i="0" dirty="0">
                <a:effectLst/>
                <a:latin typeface="Inter"/>
              </a:rPr>
              <a:t>A (2,0)=2+2=4</a:t>
            </a:r>
            <a:r>
              <a:rPr lang="zh-CN" altLang="en-US" b="0" i="0" dirty="0">
                <a:effectLst/>
                <a:latin typeface="Inter"/>
              </a:rPr>
              <a:t>，所以 </a:t>
            </a:r>
            <a:r>
              <a:rPr lang="en-US" altLang="zh-CN" b="0" i="0" dirty="0">
                <a:effectLst/>
                <a:latin typeface="Inter"/>
              </a:rPr>
              <a:t>A (2,1)=4</a:t>
            </a:r>
            <a:r>
              <a:rPr lang="zh-CN" altLang="en-US" b="0" i="0" dirty="0">
                <a:effectLst/>
                <a:latin typeface="Inter"/>
              </a:rPr>
              <a:t>。</a:t>
            </a:r>
            <a:br>
              <a:rPr lang="zh-CN" altLang="en-US" b="0" i="0" dirty="0">
                <a:effectLst/>
                <a:latin typeface="Inter"/>
              </a:rPr>
            </a:br>
            <a:r>
              <a:rPr lang="zh-CN" altLang="en-US" b="0" i="0" dirty="0">
                <a:effectLst/>
                <a:latin typeface="Inter"/>
              </a:rPr>
              <a:t>当 </a:t>
            </a:r>
            <a:r>
              <a:rPr lang="en-US" altLang="zh-CN" b="0" i="0" dirty="0">
                <a:effectLst/>
                <a:latin typeface="Inter"/>
              </a:rPr>
              <a:t>k=3 </a:t>
            </a:r>
            <a:r>
              <a:rPr lang="zh-CN" altLang="en-US" b="0" i="0" dirty="0">
                <a:effectLst/>
                <a:latin typeface="Inter"/>
              </a:rPr>
              <a:t>时，</a:t>
            </a:r>
            <a:r>
              <a:rPr lang="en-US" altLang="zh-CN" b="0" i="0" dirty="0">
                <a:effectLst/>
                <a:latin typeface="Inter"/>
              </a:rPr>
              <a:t>A (3,1)=A (A (2,1),0)=A (4,0)=4+2=6</a:t>
            </a:r>
            <a:r>
              <a:rPr lang="zh-CN" altLang="en-US" b="0" i="0" dirty="0">
                <a:effectLst/>
                <a:latin typeface="Inter"/>
              </a:rPr>
              <a:t>。</a:t>
            </a:r>
            <a:br>
              <a:rPr lang="zh-CN" altLang="en-US" b="0" i="0" dirty="0">
                <a:effectLst/>
                <a:latin typeface="Inter"/>
              </a:rPr>
            </a:br>
            <a:r>
              <a:rPr lang="zh-CN" altLang="en-US" b="0" i="0" dirty="0">
                <a:effectLst/>
                <a:latin typeface="Inter"/>
              </a:rPr>
              <a:t>观察规律，发现 </a:t>
            </a:r>
            <a:r>
              <a:rPr lang="en-US" altLang="zh-CN" b="0" i="0" dirty="0">
                <a:effectLst/>
                <a:latin typeface="Inter"/>
              </a:rPr>
              <a:t>A (k,1)=2k</a:t>
            </a:r>
            <a:r>
              <a:rPr lang="zh-CN" altLang="en-US" b="0" i="0" dirty="0">
                <a:effectLst/>
                <a:latin typeface="Inter"/>
              </a:rPr>
              <a:t>。验证一下：</a:t>
            </a:r>
            <a:br>
              <a:rPr lang="zh-CN" altLang="en-US" b="0" i="0" dirty="0">
                <a:effectLst/>
                <a:latin typeface="Inter"/>
              </a:rPr>
            </a:br>
            <a:r>
              <a:rPr lang="zh-CN" altLang="en-US" b="0" i="0" dirty="0">
                <a:effectLst/>
                <a:latin typeface="Inter"/>
              </a:rPr>
              <a:t>假设 </a:t>
            </a:r>
            <a:r>
              <a:rPr lang="en-US" altLang="zh-CN" b="0" i="0" dirty="0">
                <a:effectLst/>
                <a:latin typeface="Inter"/>
              </a:rPr>
              <a:t>A (k-1,1)=2 (k-1)</a:t>
            </a:r>
            <a:r>
              <a:rPr lang="zh-CN" altLang="en-US" b="0" i="0" dirty="0">
                <a:effectLst/>
                <a:latin typeface="Inter"/>
              </a:rPr>
              <a:t>，那么 </a:t>
            </a:r>
            <a:r>
              <a:rPr lang="en-US" altLang="zh-CN" b="0" i="0" dirty="0">
                <a:effectLst/>
                <a:latin typeface="Inter"/>
              </a:rPr>
              <a:t>A (k,1)=A (A (k-1,1),0)=A (2 (k-1),0)</a:t>
            </a:r>
            <a:r>
              <a:rPr lang="zh-CN" altLang="en-US" b="0" i="0" dirty="0">
                <a:effectLst/>
                <a:latin typeface="Inter"/>
              </a:rPr>
              <a:t>。因为 </a:t>
            </a:r>
            <a:r>
              <a:rPr lang="en-US" altLang="zh-CN" b="0" i="0" dirty="0">
                <a:effectLst/>
                <a:latin typeface="Inter"/>
              </a:rPr>
              <a:t>2 (k-1)≥2</a:t>
            </a:r>
            <a:r>
              <a:rPr lang="zh-CN" altLang="en-US" b="0" i="0" dirty="0">
                <a:effectLst/>
                <a:latin typeface="Inter"/>
              </a:rPr>
              <a:t>（当 </a:t>
            </a:r>
            <a:r>
              <a:rPr lang="en-US" altLang="zh-CN" b="0" i="0" dirty="0">
                <a:effectLst/>
                <a:latin typeface="Inter"/>
              </a:rPr>
              <a:t>k≥2</a:t>
            </a:r>
            <a:r>
              <a:rPr lang="zh-CN" altLang="en-US" b="0" i="0" dirty="0">
                <a:effectLst/>
                <a:latin typeface="Inter"/>
              </a:rPr>
              <a:t>），所以 </a:t>
            </a:r>
            <a:r>
              <a:rPr lang="en-US" altLang="zh-CN" b="0" i="0" dirty="0">
                <a:effectLst/>
                <a:latin typeface="Inter"/>
              </a:rPr>
              <a:t>A (2 (k-1),0)=2 (k-1)+2=2k</a:t>
            </a:r>
            <a:r>
              <a:rPr lang="zh-CN" altLang="en-US" b="0" i="0" dirty="0">
                <a:effectLst/>
                <a:latin typeface="Inter"/>
              </a:rPr>
              <a:t>。所以 </a:t>
            </a:r>
            <a:r>
              <a:rPr lang="en-US" altLang="zh-CN" b="0" i="0" dirty="0">
                <a:effectLst/>
                <a:latin typeface="Inter"/>
              </a:rPr>
              <a:t>A (k,1)=2k </a:t>
            </a:r>
            <a:r>
              <a:rPr lang="zh-CN" altLang="en-US" b="0" i="0" dirty="0">
                <a:effectLst/>
                <a:latin typeface="Inter"/>
              </a:rPr>
              <a:t>成立。</a:t>
            </a:r>
          </a:p>
          <a:p>
            <a:pPr algn="l"/>
            <a:br>
              <a:rPr lang="zh-CN" altLang="en-US" dirty="0"/>
            </a:br>
            <a:r>
              <a:rPr lang="zh-CN" altLang="en-US" b="0" i="0" dirty="0">
                <a:effectLst/>
                <a:latin typeface="Inter"/>
              </a:rPr>
              <a:t>现在回到 </a:t>
            </a:r>
            <a:r>
              <a:rPr lang="en-US" altLang="zh-CN" b="0" i="0" dirty="0">
                <a:effectLst/>
                <a:latin typeface="Inter"/>
              </a:rPr>
              <a:t>A (n,2)=A (A (n-1,2),1)=2</a:t>
            </a:r>
            <a:r>
              <a:rPr lang="en-US" altLang="zh-CN" b="0" i="1" dirty="0">
                <a:effectLst/>
                <a:latin typeface="Inter"/>
              </a:rPr>
              <a:t>A (n-1,2)</a:t>
            </a:r>
            <a:r>
              <a:rPr lang="zh-CN" altLang="en-US" b="0" i="1" dirty="0">
                <a:effectLst/>
                <a:latin typeface="Inter"/>
              </a:rPr>
              <a:t>。这是一个递推式，初始条件呢？</a:t>
            </a:r>
            <a:br>
              <a:rPr lang="zh-CN" altLang="en-US" b="0" i="1" dirty="0">
                <a:effectLst/>
                <a:latin typeface="Inter"/>
              </a:rPr>
            </a:br>
            <a:r>
              <a:rPr lang="zh-CN" altLang="en-US" b="0" i="1" dirty="0">
                <a:effectLst/>
                <a:latin typeface="Inter"/>
              </a:rPr>
              <a:t>当 </a:t>
            </a:r>
            <a:r>
              <a:rPr lang="en-US" altLang="zh-CN" b="0" i="1" dirty="0">
                <a:effectLst/>
                <a:latin typeface="Inter"/>
              </a:rPr>
              <a:t>n=1 </a:t>
            </a:r>
            <a:r>
              <a:rPr lang="zh-CN" altLang="en-US" b="0" i="1" dirty="0">
                <a:effectLst/>
                <a:latin typeface="Inter"/>
              </a:rPr>
              <a:t>时，</a:t>
            </a:r>
            <a:r>
              <a:rPr lang="en-US" altLang="zh-CN" b="0" i="1" dirty="0">
                <a:effectLst/>
                <a:latin typeface="Inter"/>
              </a:rPr>
              <a:t>A (1,2)=A (A (0,2),1)</a:t>
            </a:r>
            <a:r>
              <a:rPr lang="zh-CN" altLang="en-US" b="0" i="1" dirty="0">
                <a:effectLst/>
                <a:latin typeface="Inter"/>
              </a:rPr>
              <a:t>。</a:t>
            </a:r>
            <a:r>
              <a:rPr lang="en-US" altLang="zh-CN" b="0" i="1" dirty="0">
                <a:effectLst/>
                <a:latin typeface="Inter"/>
              </a:rPr>
              <a:t>A (0,2)=1</a:t>
            </a:r>
            <a:r>
              <a:rPr lang="zh-CN" altLang="en-US" b="0" i="1" dirty="0">
                <a:effectLst/>
                <a:latin typeface="Inter"/>
              </a:rPr>
              <a:t>，所以 </a:t>
            </a:r>
            <a:r>
              <a:rPr lang="en-US" altLang="zh-CN" b="0" i="1" dirty="0">
                <a:effectLst/>
                <a:latin typeface="Inter"/>
              </a:rPr>
              <a:t>A (1,2)=A (1,1)=2</a:t>
            </a:r>
            <a:r>
              <a:rPr lang="zh-CN" altLang="en-US" b="0" i="1" dirty="0">
                <a:effectLst/>
                <a:latin typeface="Inter"/>
              </a:rPr>
              <a:t>。</a:t>
            </a:r>
            <a:br>
              <a:rPr lang="zh-CN" altLang="en-US" b="0" i="1" dirty="0">
                <a:effectLst/>
                <a:latin typeface="Inter"/>
              </a:rPr>
            </a:br>
            <a:r>
              <a:rPr lang="zh-CN" altLang="en-US" b="0" i="1" dirty="0">
                <a:effectLst/>
                <a:latin typeface="Inter"/>
              </a:rPr>
              <a:t>现在递推式是 </a:t>
            </a:r>
            <a:r>
              <a:rPr lang="en-US" altLang="zh-CN" b="0" i="1" dirty="0">
                <a:effectLst/>
                <a:latin typeface="Inter"/>
              </a:rPr>
              <a:t>A (n,2)=2</a:t>
            </a:r>
            <a:r>
              <a:rPr lang="en-US" altLang="zh-CN" b="0" i="0" dirty="0">
                <a:effectLst/>
                <a:latin typeface="Inter"/>
              </a:rPr>
              <a:t>A (n-1,2)</a:t>
            </a:r>
            <a:r>
              <a:rPr lang="zh-CN" altLang="en-US" b="0" i="0" dirty="0">
                <a:effectLst/>
                <a:latin typeface="Inter"/>
              </a:rPr>
              <a:t>，首项 </a:t>
            </a:r>
            <a:r>
              <a:rPr lang="en-US" altLang="zh-CN" b="0" i="0" dirty="0">
                <a:effectLst/>
                <a:latin typeface="Inter"/>
              </a:rPr>
              <a:t>A (1,2)=2</a:t>
            </a:r>
            <a:r>
              <a:rPr lang="zh-CN" altLang="en-US" b="0" i="0" dirty="0">
                <a:effectLst/>
                <a:latin typeface="Inter"/>
              </a:rPr>
              <a:t>，这是等比数列，公比 </a:t>
            </a:r>
            <a:r>
              <a:rPr lang="en-US" altLang="zh-CN" b="0" i="0" dirty="0">
                <a:effectLst/>
                <a:latin typeface="Inter"/>
              </a:rPr>
              <a:t>2</a:t>
            </a:r>
            <a:r>
              <a:rPr lang="zh-CN" altLang="en-US" b="0" i="0" dirty="0">
                <a:effectLst/>
                <a:latin typeface="Inter"/>
              </a:rPr>
              <a:t>。所以通项公式 </a:t>
            </a:r>
            <a:r>
              <a:rPr lang="en-US" altLang="zh-CN" b="0" i="0" dirty="0">
                <a:effectLst/>
                <a:latin typeface="Inter"/>
              </a:rPr>
              <a:t>A (n,2)=2^n</a:t>
            </a:r>
            <a:r>
              <a:rPr lang="zh-CN" altLang="en-US" b="0" i="0" dirty="0">
                <a:effectLst/>
                <a:latin typeface="Inter"/>
              </a:rPr>
              <a:t>。</a:t>
            </a: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19</a:t>
            </a:fld>
            <a:endParaRPr lang="en-US" altLang="zh-CN"/>
          </a:p>
        </p:txBody>
      </p:sp>
    </p:spTree>
    <p:extLst>
      <p:ext uri="{BB962C8B-B14F-4D97-AF65-F5344CB8AC3E}">
        <p14:creationId xmlns:p14="http://schemas.microsoft.com/office/powerpoint/2010/main" val="2516229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 SC"/>
              </a:rPr>
              <a:t>看到一个增长速度比</a:t>
            </a:r>
            <a:r>
              <a:rPr lang="en-US" altLang="zh-CN" b="0" i="0" dirty="0">
                <a:solidFill>
                  <a:srgbClr val="000000"/>
                </a:solidFill>
                <a:effectLst/>
                <a:latin typeface="PingFang SC"/>
              </a:rPr>
              <a:t>n!</a:t>
            </a:r>
            <a:r>
              <a:rPr lang="zh-CN" altLang="en-US" b="0" i="0" dirty="0">
                <a:solidFill>
                  <a:srgbClr val="000000"/>
                </a:solidFill>
                <a:effectLst/>
                <a:latin typeface="PingFang SC"/>
              </a:rPr>
              <a:t>快的多的函数和一个比</a:t>
            </a:r>
            <a:r>
              <a:rPr lang="en-US" altLang="zh-CN" b="0" i="0" dirty="0" err="1">
                <a:solidFill>
                  <a:srgbClr val="000000"/>
                </a:solidFill>
                <a:effectLst/>
                <a:latin typeface="PingFang SC"/>
              </a:rPr>
              <a:t>logn</a:t>
            </a:r>
            <a:r>
              <a:rPr lang="zh-CN" altLang="en-US" b="0" i="0" dirty="0">
                <a:solidFill>
                  <a:srgbClr val="000000"/>
                </a:solidFill>
                <a:effectLst/>
                <a:latin typeface="PingFang SC"/>
              </a:rPr>
              <a:t>慢的多的函数，它们都源于一个函数</a:t>
            </a:r>
            <a:r>
              <a:rPr lang="en-US" altLang="zh-CN" b="0" i="0" dirty="0">
                <a:solidFill>
                  <a:srgbClr val="000000"/>
                </a:solidFill>
                <a:effectLst/>
                <a:latin typeface="PingFang SC"/>
              </a:rPr>
              <a:t>–’Ackerman</a:t>
            </a:r>
            <a:r>
              <a:rPr lang="zh-CN" altLang="en-US" b="0" i="0" dirty="0">
                <a:solidFill>
                  <a:srgbClr val="000000"/>
                </a:solidFill>
                <a:effectLst/>
                <a:latin typeface="PingFang SC"/>
              </a:rPr>
              <a:t>函数</a:t>
            </a:r>
            <a:r>
              <a:rPr lang="en-US" altLang="zh-CN" b="0" i="0" dirty="0">
                <a:solidFill>
                  <a:srgbClr val="000000"/>
                </a:solidFill>
                <a:effectLst/>
                <a:latin typeface="PingFang SC"/>
              </a:rPr>
              <a:t>’</a:t>
            </a:r>
            <a:r>
              <a:rPr lang="zh-CN" altLang="en-US" b="0" i="0" dirty="0">
                <a:solidFill>
                  <a:srgbClr val="000000"/>
                </a:solidFill>
                <a:effectLst/>
                <a:latin typeface="PingFang SC"/>
              </a:rPr>
              <a:t>。</a:t>
            </a:r>
            <a:endParaRPr lang="en-US" altLang="zh-CN" b="0" i="0" dirty="0">
              <a:solidFill>
                <a:srgbClr val="000000"/>
              </a:solidFill>
              <a:effectLst/>
              <a:latin typeface="PingFang SC"/>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0" i="0" dirty="0">
                <a:solidFill>
                  <a:srgbClr val="000000"/>
                </a:solidFill>
                <a:effectLst/>
                <a:latin typeface="PingFang SC"/>
              </a:rPr>
              <a:t>并非一切的递归函数都能用非递归方式去定义。</a:t>
            </a:r>
          </a:p>
          <a:p>
            <a:r>
              <a:rPr lang="zh-CN" altLang="en-US" b="0" i="0" dirty="0">
                <a:solidFill>
                  <a:srgbClr val="000000"/>
                </a:solidFill>
                <a:effectLst/>
                <a:latin typeface="PingFang SC"/>
              </a:rPr>
              <a:t>相信大家通过这个例子对递归函数的复杂性有了一定的了解。</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20</a:t>
            </a:fld>
            <a:endParaRPr lang="en-US" altLang="zh-CN"/>
          </a:p>
        </p:txBody>
      </p:sp>
    </p:spTree>
    <p:extLst>
      <p:ext uri="{BB962C8B-B14F-4D97-AF65-F5344CB8AC3E}">
        <p14:creationId xmlns:p14="http://schemas.microsoft.com/office/powerpoint/2010/main" val="273584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我们先来看一个故事中的故事，不知道大家小时候有没有听大人讲过这个故事：</a:t>
            </a:r>
            <a:endParaRPr lang="en-US" altLang="zh-CN" dirty="0"/>
          </a:p>
          <a:p>
            <a:endParaRPr lang="en-US" altLang="zh-CN" dirty="0"/>
          </a:p>
          <a:p>
            <a:r>
              <a:rPr lang="zh-CN" altLang="en-US" dirty="0"/>
              <a:t>它的内容就是说从前有个庙，庙里有个老和尚，老和尚给小和尚讲故事，讲的什么故事呢？这个故事是又把它重复一遍。对于我们日常生活中的这个事情，其实我们可以把它写成下面的一个递归的一个程序：</a:t>
            </a:r>
            <a:endParaRPr lang="en-US" altLang="zh-CN" dirty="0"/>
          </a:p>
          <a:p>
            <a:endParaRPr lang="en-US" altLang="zh-CN" dirty="0"/>
          </a:p>
          <a:p>
            <a:r>
              <a:rPr lang="zh-CN" altLang="en-US" dirty="0"/>
              <a:t>我们用</a:t>
            </a:r>
            <a:r>
              <a:rPr lang="en-US" altLang="zh-CN" dirty="0" err="1"/>
              <a:t>printf</a:t>
            </a:r>
            <a:r>
              <a:rPr lang="zh-CN" altLang="en-US" dirty="0"/>
              <a:t>将故事的主要内容输出，然后故事的内容递归的去调用，那我们如果去运行这个程序，他就会无限循环的来讲述这个故事。</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a:t>
            </a:fld>
            <a:endParaRPr lang="en-US" altLang="zh-CN"/>
          </a:p>
        </p:txBody>
      </p:sp>
    </p:spTree>
    <p:extLst>
      <p:ext uri="{BB962C8B-B14F-4D97-AF65-F5344CB8AC3E}">
        <p14:creationId xmlns:p14="http://schemas.microsoft.com/office/powerpoint/2010/main" val="4003293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我们继续来学习递归算法的实例。</a:t>
            </a:r>
            <a:endParaRPr lang="en-US" altLang="zh-CN" dirty="0"/>
          </a:p>
          <a:p>
            <a:r>
              <a:rPr lang="zh-CN" altLang="en-US" dirty="0"/>
              <a:t>先来看一下全排列问题。对于全排列问题的描述是这样的，给定一组互不相同的字符，求这一组字符的这个</a:t>
            </a:r>
            <a:r>
              <a:rPr lang="zh-CN" altLang="en-US" sz="1200" dirty="0">
                <a:solidFill>
                  <a:srgbClr val="000000"/>
                </a:solidFill>
                <a:latin typeface="微软雅黑" panose="020B0503020204020204" pitchFamily="34" charset="-122"/>
              </a:rPr>
              <a:t>全排列。</a:t>
            </a:r>
            <a:endParaRPr lang="en-US" altLang="zh-CN" sz="1200" dirty="0">
              <a:solidFill>
                <a:srgbClr val="000000"/>
              </a:solidFill>
              <a:latin typeface="微软雅黑" panose="020B0503020204020204" pitchFamily="34" charset="-122"/>
            </a:endParaRPr>
          </a:p>
          <a:p>
            <a:endParaRPr lang="en-US" altLang="zh-CN" sz="1200" dirty="0">
              <a:solidFill>
                <a:srgbClr val="000000"/>
              </a:solidFill>
              <a:latin typeface="微软雅黑" panose="020B0503020204020204" pitchFamily="34" charset="-122"/>
            </a:endParaRPr>
          </a:p>
          <a:p>
            <a:r>
              <a:rPr lang="zh-CN" altLang="en-US" dirty="0"/>
              <a:t>输入是一个字符串，输出是这个字符串的全排列，</a:t>
            </a:r>
            <a:r>
              <a:rPr lang="zh-CN" altLang="en-US" sz="1200" dirty="0">
                <a:solidFill>
                  <a:srgbClr val="000000"/>
                </a:solidFill>
                <a:latin typeface="微软雅黑" panose="020B0503020204020204" pitchFamily="34" charset="-122"/>
              </a:rPr>
              <a:t>排列的先后顺序不影响结果</a:t>
            </a:r>
            <a:r>
              <a:rPr lang="zh-CN" altLang="en-US" dirty="0"/>
              <a:t>。</a:t>
            </a:r>
            <a:endParaRPr lang="en-US" altLang="zh-CN" dirty="0"/>
          </a:p>
          <a:p>
            <a:endParaRPr lang="en-US" altLang="zh-CN" dirty="0"/>
          </a:p>
          <a:p>
            <a:r>
              <a:rPr lang="zh-CN" altLang="en-US" dirty="0"/>
              <a:t>比如我们输入是</a:t>
            </a:r>
            <a:r>
              <a:rPr lang="en-US" altLang="zh-CN" dirty="0"/>
              <a:t>AB</a:t>
            </a:r>
            <a:r>
              <a:rPr lang="zh-CN" altLang="en-US" dirty="0"/>
              <a:t>和</a:t>
            </a:r>
            <a:r>
              <a:rPr lang="en-US" altLang="zh-CN" dirty="0"/>
              <a:t>C</a:t>
            </a:r>
            <a:r>
              <a:rPr lang="zh-CN" altLang="en-US" dirty="0"/>
              <a:t>这个字符串的话，那我们对应到这个字符串的所有的排列我们都要说出来，他们分别是</a:t>
            </a:r>
            <a:r>
              <a:rPr lang="en-US" altLang="zh-CN" sz="1200" dirty="0">
                <a:solidFill>
                  <a:srgbClr val="FF0000"/>
                </a:solidFill>
                <a:latin typeface="Times New Roman" panose="02020603050405020304" pitchFamily="18" charset="0"/>
              </a:rPr>
              <a:t>ABC ACB BAC BCA CAB CBA</a:t>
            </a:r>
            <a:r>
              <a:rPr lang="zh-CN" altLang="en-US" dirty="0"/>
              <a:t>。</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21</a:t>
            </a:fld>
            <a:endParaRPr lang="en-US" altLang="zh-CN"/>
          </a:p>
        </p:txBody>
      </p:sp>
    </p:spTree>
    <p:extLst>
      <p:ext uri="{BB962C8B-B14F-4D97-AF65-F5344CB8AC3E}">
        <p14:creationId xmlns:p14="http://schemas.microsoft.com/office/powerpoint/2010/main" val="187510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那对于这个问题，我们怎么来求解？我们先来分析一下，对于全排列问题，最简单的场景是什么？最简单的场景是当输入的字符串长度为一的时候，也就是说只有一个字符，这个时候我们不需要去做排列，直接把它输出来就可以了。</a:t>
            </a:r>
            <a:endParaRPr lang="en-US" altLang="zh-CN" dirty="0"/>
          </a:p>
          <a:p>
            <a:endParaRPr lang="en-US" altLang="zh-CN" dirty="0"/>
          </a:p>
          <a:p>
            <a:r>
              <a:rPr lang="zh-CN" altLang="en-US" dirty="0"/>
              <a:t>如果把这个问题分解，输入的字符串长度超过一的时候，我们处理的逻辑可以这样：</a:t>
            </a:r>
            <a:endParaRPr lang="en-US" altLang="zh-CN" dirty="0"/>
          </a:p>
          <a:p>
            <a:r>
              <a:rPr lang="zh-CN" altLang="en-US" dirty="0"/>
              <a:t>我们先从字符串里面取出一个字符当作输出的排列的首字符，那把一个字符确定了以后剩下的那我们就可以递归的处理了，因为对于剩下的字符串的处理跟原来字符串的处理的逻辑是一样的。</a:t>
            </a:r>
            <a:endParaRPr lang="en-US" altLang="zh-CN" dirty="0"/>
          </a:p>
          <a:p>
            <a:endParaRPr lang="en-US" altLang="zh-CN" dirty="0"/>
          </a:p>
          <a:p>
            <a:r>
              <a:rPr lang="zh-CN" altLang="en-US" dirty="0"/>
              <a:t>我们看一个例子，假如说我们输入的是如图所示的</a:t>
            </a:r>
            <a:r>
              <a:rPr lang="en-US" altLang="zh-CN" dirty="0" err="1"/>
              <a:t>abc</a:t>
            </a:r>
            <a:r>
              <a:rPr lang="zh-CN" altLang="en-US" dirty="0"/>
              <a:t>，那对于他输出的全排列，我们先把这个输出全排列的第一个字符确定，</a:t>
            </a:r>
            <a:endParaRPr lang="en-US" altLang="zh-CN" dirty="0"/>
          </a:p>
          <a:p>
            <a:r>
              <a:rPr lang="zh-CN" altLang="en-US" dirty="0"/>
              <a:t>假如说我们先确定第一个字符</a:t>
            </a:r>
            <a:r>
              <a:rPr lang="en-US" altLang="zh-CN" dirty="0"/>
              <a:t>A</a:t>
            </a:r>
            <a:r>
              <a:rPr lang="zh-CN" altLang="en-US" dirty="0"/>
              <a:t>，那剩下的这个字串</a:t>
            </a:r>
            <a:r>
              <a:rPr lang="en-US" altLang="zh-CN" dirty="0" err="1"/>
              <a:t>bc</a:t>
            </a:r>
            <a:r>
              <a:rPr lang="zh-CN" altLang="en-US" dirty="0"/>
              <a:t>，那对于</a:t>
            </a:r>
            <a:r>
              <a:rPr lang="en-US" altLang="zh-CN" dirty="0" err="1"/>
              <a:t>bc</a:t>
            </a:r>
            <a:r>
              <a:rPr lang="zh-CN" altLang="en-US" dirty="0"/>
              <a:t>，我们同样的，然后去递归处理，选择第一个字符是</a:t>
            </a:r>
            <a:r>
              <a:rPr lang="en-US" altLang="zh-CN" dirty="0"/>
              <a:t>A</a:t>
            </a:r>
            <a:r>
              <a:rPr lang="zh-CN" altLang="en-US" dirty="0"/>
              <a:t>，那么就剩下一个字符</a:t>
            </a:r>
            <a:r>
              <a:rPr lang="en-US" altLang="zh-CN" dirty="0"/>
              <a:t>C</a:t>
            </a:r>
            <a:r>
              <a:rPr lang="zh-CN" altLang="en-US" dirty="0"/>
              <a:t>，这时就可以直接输出结果</a:t>
            </a:r>
            <a:r>
              <a:rPr lang="en-US" altLang="zh-CN" dirty="0"/>
              <a:t>ABC</a:t>
            </a:r>
            <a:r>
              <a:rPr lang="zh-CN" altLang="en-US" dirty="0"/>
              <a:t>。</a:t>
            </a:r>
            <a:endParaRPr lang="en-US" altLang="zh-CN" dirty="0"/>
          </a:p>
          <a:p>
            <a:r>
              <a:rPr lang="zh-CN" altLang="en-US" dirty="0"/>
              <a:t>我们再考虑第二个分支的情况，假如说我们先确定第一个字符是</a:t>
            </a:r>
            <a:r>
              <a:rPr lang="en-US" altLang="zh-CN" dirty="0"/>
              <a:t>B</a:t>
            </a:r>
            <a:r>
              <a:rPr lang="zh-CN" altLang="en-US" dirty="0"/>
              <a:t>，那剩下的这个字串他就是</a:t>
            </a:r>
            <a:r>
              <a:rPr lang="en-US" altLang="zh-CN" dirty="0"/>
              <a:t>ac</a:t>
            </a:r>
            <a:r>
              <a:rPr lang="zh-CN" altLang="en-US" dirty="0"/>
              <a:t>，那对于</a:t>
            </a:r>
            <a:r>
              <a:rPr lang="en-US" altLang="zh-CN" dirty="0"/>
              <a:t>ac</a:t>
            </a:r>
            <a:r>
              <a:rPr lang="zh-CN" altLang="en-US" dirty="0"/>
              <a:t>，我们同样的，然后去递归处理，假设我们在这里把这一个输出的首字符是选择为</a:t>
            </a:r>
            <a:r>
              <a:rPr lang="en-US" altLang="zh-CN" dirty="0"/>
              <a:t>C</a:t>
            </a:r>
            <a:r>
              <a:rPr lang="zh-CN" altLang="en-US" dirty="0"/>
              <a:t>，那他剩下的子串，然后就是</a:t>
            </a:r>
            <a:r>
              <a:rPr lang="en-US" altLang="zh-CN" dirty="0"/>
              <a:t>a</a:t>
            </a:r>
            <a:r>
              <a:rPr lang="zh-CN" altLang="en-US" dirty="0"/>
              <a:t>了，然后把</a:t>
            </a:r>
            <a:r>
              <a:rPr lang="en-US" altLang="zh-CN" dirty="0"/>
              <a:t>a</a:t>
            </a:r>
            <a:r>
              <a:rPr lang="zh-CN" altLang="en-US" dirty="0"/>
              <a:t>直接递归出来，直接去输出就可以了，得到的答案就是</a:t>
            </a:r>
            <a:r>
              <a:rPr lang="en-US" altLang="zh-CN" dirty="0"/>
              <a:t>BCA</a:t>
            </a:r>
            <a:r>
              <a:rPr lang="zh-CN" altLang="en-US" dirty="0"/>
              <a:t>。</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22</a:t>
            </a:fld>
            <a:endParaRPr lang="en-US" altLang="zh-CN"/>
          </a:p>
        </p:txBody>
      </p:sp>
    </p:spTree>
    <p:extLst>
      <p:ext uri="{BB962C8B-B14F-4D97-AF65-F5344CB8AC3E}">
        <p14:creationId xmlns:p14="http://schemas.microsoft.com/office/powerpoint/2010/main" val="90822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因此我们整个过程，对于刚才的递归算法，可以用这样的程序来实现。</a:t>
            </a:r>
            <a:endParaRPr lang="en-US" altLang="zh-CN" dirty="0"/>
          </a:p>
          <a:p>
            <a:pPr algn="l">
              <a:buFont typeface="Arial" panose="020B0604020202020204" pitchFamily="34" charset="0"/>
              <a:buChar char="•"/>
            </a:pPr>
            <a:r>
              <a:rPr lang="en-US" altLang="zh-CN" b="1" i="0" dirty="0">
                <a:solidFill>
                  <a:srgbClr val="000000"/>
                </a:solidFill>
                <a:effectLst/>
                <a:latin typeface="Inter"/>
              </a:rPr>
              <a:t>n</a:t>
            </a:r>
            <a:r>
              <a:rPr lang="zh-CN" altLang="en-US" b="0" i="0" dirty="0">
                <a:solidFill>
                  <a:srgbClr val="000000"/>
                </a:solidFill>
                <a:effectLst/>
                <a:latin typeface="Inter"/>
              </a:rPr>
              <a:t>：表示字符串 </a:t>
            </a:r>
            <a:r>
              <a:rPr lang="en-US" altLang="zh-CN" b="0" i="0" dirty="0">
                <a:solidFill>
                  <a:srgbClr val="000000"/>
                </a:solidFill>
                <a:effectLst/>
                <a:latin typeface="Inter"/>
              </a:rPr>
              <a:t>str </a:t>
            </a:r>
            <a:r>
              <a:rPr lang="zh-CN" altLang="en-US" b="0" i="0" dirty="0">
                <a:solidFill>
                  <a:srgbClr val="000000"/>
                </a:solidFill>
                <a:effectLst/>
                <a:latin typeface="Inter"/>
              </a:rPr>
              <a:t>的长度。它作为边界条件，用于界定字符串处理的范围，例如判断递归是否到达最后一个字符位置。</a:t>
            </a:r>
          </a:p>
          <a:p>
            <a:pPr algn="l">
              <a:buFont typeface="Arial" panose="020B0604020202020204" pitchFamily="34" charset="0"/>
              <a:buChar char="•"/>
            </a:pPr>
            <a:r>
              <a:rPr lang="en-US" altLang="zh-CN" b="1" i="0" dirty="0" err="1">
                <a:solidFill>
                  <a:srgbClr val="000000"/>
                </a:solidFill>
                <a:effectLst/>
                <a:latin typeface="Inter"/>
              </a:rPr>
              <a:t>i</a:t>
            </a:r>
            <a:r>
              <a:rPr lang="zh-CN" altLang="en-US" b="0" i="0" dirty="0">
                <a:solidFill>
                  <a:srgbClr val="000000"/>
                </a:solidFill>
                <a:effectLst/>
                <a:latin typeface="Inter"/>
              </a:rPr>
              <a:t>：表示当前处理的字符在字符串中的索引位置。递归过程中，通过 </a:t>
            </a:r>
            <a:r>
              <a:rPr lang="en-US" altLang="zh-CN" b="0" i="0" dirty="0" err="1">
                <a:solidFill>
                  <a:srgbClr val="000000"/>
                </a:solidFill>
                <a:effectLst/>
                <a:latin typeface="Inter"/>
              </a:rPr>
              <a:t>i</a:t>
            </a:r>
            <a:r>
              <a:rPr lang="en-US" altLang="zh-CN" b="0" i="0" dirty="0">
                <a:solidFill>
                  <a:srgbClr val="000000"/>
                </a:solidFill>
                <a:effectLst/>
                <a:latin typeface="Inter"/>
              </a:rPr>
              <a:t> </a:t>
            </a:r>
            <a:r>
              <a:rPr lang="zh-CN" altLang="en-US" b="0" i="0" dirty="0">
                <a:solidFill>
                  <a:srgbClr val="000000"/>
                </a:solidFill>
                <a:effectLst/>
                <a:latin typeface="Inter"/>
              </a:rPr>
              <a:t>控制处理的起始位置，逐步从前往后生成字符的全排列。当 </a:t>
            </a:r>
            <a:r>
              <a:rPr lang="en-US" altLang="zh-CN" b="0" i="0" dirty="0" err="1">
                <a:solidFill>
                  <a:srgbClr val="000000"/>
                </a:solidFill>
                <a:effectLst/>
                <a:latin typeface="Inter"/>
              </a:rPr>
              <a:t>i</a:t>
            </a:r>
            <a:r>
              <a:rPr lang="en-US" altLang="zh-CN" b="0" i="0" dirty="0">
                <a:solidFill>
                  <a:srgbClr val="000000"/>
                </a:solidFill>
                <a:effectLst/>
                <a:latin typeface="Inter"/>
              </a:rPr>
              <a:t> == n - 1 </a:t>
            </a:r>
            <a:r>
              <a:rPr lang="zh-CN" altLang="en-US" b="0" i="0" dirty="0">
                <a:solidFill>
                  <a:srgbClr val="000000"/>
                </a:solidFill>
                <a:effectLst/>
                <a:latin typeface="Inter"/>
              </a:rPr>
              <a:t>时，说明已处理到字符串最后一个字符，满足递归出口条件，输出当前排列结果。</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首先是递归的出口，也就是说当前的子串，只包含一个字符的时候，我们就直接去输出。</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然后在后面是递归处理的。在递归处理的过程中，首先有一个循环的结构，在这个循环结构里面，首先依次去设置当前子串，输出全排列的第一个字符。</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要确定第一个字符的话，那首先然后我们要调用一个交换的操作，这个是</a:t>
            </a:r>
            <a:r>
              <a:rPr lang="en-US" altLang="zh-CN" dirty="0"/>
              <a:t>swap</a:t>
            </a:r>
            <a:r>
              <a:rPr lang="zh-CN" altLang="en-US" dirty="0"/>
              <a:t>函数，然后是</a:t>
            </a:r>
            <a:r>
              <a:rPr lang="en-US" altLang="zh-CN" dirty="0"/>
              <a:t>STL</a:t>
            </a:r>
            <a:r>
              <a:rPr lang="zh-CN" altLang="en-US" dirty="0"/>
              <a:t>里面的。把当前要输出的第一个字符，置换到第一个位置，然后对于剩下的字串，去递归的处理，</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但是大家注意，当递归处理完了之后，不要忘了要把之前置换到前面去的那一个字符，要还原到原来的位置。</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好当我们由这三行语句就构成了一个完整的一个子调用的一个过程，但是对于我们这一个递归的算法来说，他的时间复杂度是比较高的，是</a:t>
            </a:r>
            <a:r>
              <a:rPr lang="en-US" altLang="zh-CN" dirty="0"/>
              <a:t>N</a:t>
            </a:r>
            <a:r>
              <a:rPr lang="zh-CN" altLang="en-US" dirty="0"/>
              <a:t>的阶层。</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23</a:t>
            </a:fld>
            <a:endParaRPr lang="en-US" altLang="zh-CN"/>
          </a:p>
        </p:txBody>
      </p:sp>
    </p:spTree>
    <p:extLst>
      <p:ext uri="{BB962C8B-B14F-4D97-AF65-F5344CB8AC3E}">
        <p14:creationId xmlns:p14="http://schemas.microsoft.com/office/powerpoint/2010/main" val="839413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所谓</a:t>
            </a:r>
            <a:r>
              <a:rPr lang="zh-CN" altLang="en-US" sz="1200" b="1" dirty="0">
                <a:solidFill>
                  <a:schemeClr val="bg2">
                    <a:lumMod val="60000"/>
                    <a:lumOff val="40000"/>
                  </a:schemeClr>
                </a:solidFill>
                <a:latin typeface="黑体" pitchFamily="2" charset="-122"/>
                <a:ea typeface="黑体" pitchFamily="2" charset="-122"/>
              </a:rPr>
              <a:t>整数划分</a:t>
            </a:r>
            <a:r>
              <a:rPr lang="zh-CN" altLang="en-US" sz="1200" b="1" dirty="0">
                <a:solidFill>
                  <a:schemeClr val="accent1"/>
                </a:solidFill>
                <a:latin typeface="黑体" pitchFamily="2" charset="-122"/>
                <a:ea typeface="黑体" pitchFamily="2" charset="-122"/>
              </a:rPr>
              <a:t>问题，</a:t>
            </a:r>
            <a:r>
              <a:rPr lang="zh-CN" altLang="en-US" b="0" i="0" dirty="0">
                <a:solidFill>
                  <a:schemeClr val="accent1"/>
                </a:solidFill>
                <a:effectLst/>
                <a:latin typeface="Helvetica Neue"/>
              </a:rPr>
              <a:t>指把一个</a:t>
            </a:r>
            <a:r>
              <a:rPr lang="zh-CN" altLang="en-US" b="0" i="0" u="none" strike="noStrike" dirty="0">
                <a:solidFill>
                  <a:schemeClr val="accent1"/>
                </a:solidFill>
                <a:effectLst/>
                <a:latin typeface="Helvetica Neue"/>
                <a:hlinkClick r:id="rId3">
                  <a:extLst>
                    <a:ext uri="{A12FA001-AC4F-418D-AE19-62706E023703}">
                      <ahyp:hlinkClr xmlns:ahyp="http://schemas.microsoft.com/office/drawing/2018/hyperlinkcolor" val="tx"/>
                    </a:ext>
                  </a:extLst>
                </a:hlinkClick>
              </a:rPr>
              <a:t>正整数</a:t>
            </a:r>
            <a:r>
              <a:rPr lang="en-US" altLang="zh-CN" b="0" i="0" dirty="0">
                <a:solidFill>
                  <a:schemeClr val="accent1"/>
                </a:solidFill>
                <a:effectLst/>
                <a:latin typeface="Helvetica Neue"/>
              </a:rPr>
              <a:t>n</a:t>
            </a:r>
            <a:r>
              <a:rPr lang="zh-CN" altLang="en-US" b="0" i="0" dirty="0">
                <a:solidFill>
                  <a:schemeClr val="accent1"/>
                </a:solidFill>
                <a:effectLst/>
                <a:latin typeface="Helvetica Neue"/>
              </a:rPr>
              <a:t>写成多个大于等于</a:t>
            </a:r>
            <a:r>
              <a:rPr lang="en-US" altLang="zh-CN" b="0" i="0" dirty="0">
                <a:solidFill>
                  <a:schemeClr val="accent1"/>
                </a:solidFill>
                <a:effectLst/>
                <a:latin typeface="Helvetica Neue"/>
              </a:rPr>
              <a:t>1</a:t>
            </a:r>
            <a:r>
              <a:rPr lang="zh-CN" altLang="en-US" b="0" i="0" dirty="0">
                <a:solidFill>
                  <a:schemeClr val="accent1"/>
                </a:solidFill>
                <a:effectLst/>
                <a:latin typeface="Helvetica Neue"/>
              </a:rPr>
              <a:t>且小于等于其本身的整数的和，则其中各加数所构成的集合为</a:t>
            </a:r>
            <a:r>
              <a:rPr lang="en-US" altLang="zh-CN" b="0" i="0" dirty="0">
                <a:solidFill>
                  <a:schemeClr val="accent1"/>
                </a:solidFill>
                <a:effectLst/>
                <a:latin typeface="Helvetica Neue"/>
              </a:rPr>
              <a:t>n</a:t>
            </a:r>
            <a:r>
              <a:rPr lang="zh-CN" altLang="en-US" b="0" i="0" dirty="0">
                <a:solidFill>
                  <a:schemeClr val="accent1"/>
                </a:solidFill>
                <a:effectLst/>
                <a:latin typeface="Helvetica Neue"/>
              </a:rPr>
              <a:t>的一个划分。</a:t>
            </a:r>
            <a:endParaRPr lang="en-US" altLang="zh-CN" b="0" i="0" dirty="0">
              <a:solidFill>
                <a:schemeClr val="accent1"/>
              </a:solidFill>
              <a:effectLst/>
              <a:latin typeface="Helvetica Neue"/>
            </a:endParaRPr>
          </a:p>
          <a:p>
            <a:r>
              <a:rPr lang="zh-CN" altLang="en-US" b="0" i="0" dirty="0">
                <a:solidFill>
                  <a:schemeClr val="accent1"/>
                </a:solidFill>
                <a:effectLst/>
                <a:latin typeface="Helvetica Neue"/>
              </a:rPr>
              <a:t>这是一个典型的递归算法</a:t>
            </a:r>
            <a:endParaRPr lang="zh-CN" altLang="en-US" dirty="0">
              <a:solidFill>
                <a:schemeClr val="accent1"/>
              </a:solidFill>
            </a:endParaRP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24</a:t>
            </a:fld>
            <a:endParaRPr lang="en-US" altLang="zh-CN"/>
          </a:p>
        </p:txBody>
      </p:sp>
    </p:spTree>
    <p:extLst>
      <p:ext uri="{BB962C8B-B14F-4D97-AF65-F5344CB8AC3E}">
        <p14:creationId xmlns:p14="http://schemas.microsoft.com/office/powerpoint/2010/main" val="1561593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25</a:t>
            </a:fld>
            <a:endParaRPr lang="en-US" altLang="zh-CN"/>
          </a:p>
        </p:txBody>
      </p:sp>
    </p:spTree>
    <p:extLst>
      <p:ext uri="{BB962C8B-B14F-4D97-AF65-F5344CB8AC3E}">
        <p14:creationId xmlns:p14="http://schemas.microsoft.com/office/powerpoint/2010/main" val="800065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0B69B-868B-E857-45C9-32AC54D130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B4CFEC-F5EB-B1A5-47CF-FCAC460A4D5F}"/>
              </a:ext>
            </a:extLst>
          </p:cNvPr>
          <p:cNvSpPr>
            <a:spLocks noGrp="1" noRot="1" noChangeAspect="1"/>
          </p:cNvSpPr>
          <p:nvPr>
            <p:ph type="sldImg"/>
          </p:nvPr>
        </p:nvSpPr>
        <p:spPr>
          <a:xfrm>
            <a:off x="992188" y="768350"/>
            <a:ext cx="5114925" cy="3836988"/>
          </a:xfrm>
        </p:spPr>
      </p:sp>
      <p:sp>
        <p:nvSpPr>
          <p:cNvPr id="3" name="备注占位符 2">
            <a:extLst>
              <a:ext uri="{FF2B5EF4-FFF2-40B4-BE49-F238E27FC236}">
                <a16:creationId xmlns:a16="http://schemas.microsoft.com/office/drawing/2014/main" id="{723ADBD1-098F-7C8B-1EB4-38A0E4C07C57}"/>
              </a:ext>
            </a:extLst>
          </p:cNvPr>
          <p:cNvSpPr>
            <a:spLocks noGrp="1"/>
          </p:cNvSpPr>
          <p:nvPr>
            <p:ph type="body" idx="1"/>
          </p:nvPr>
        </p:nvSpPr>
        <p:spPr/>
        <p:txBody>
          <a:bodyPr/>
          <a:lstStyle/>
          <a:p>
            <a:pPr algn="l"/>
            <a:r>
              <a:rPr lang="zh-CN" altLang="en-US" b="0" i="0" dirty="0">
                <a:solidFill>
                  <a:srgbClr val="4D4D4D"/>
                </a:solidFill>
                <a:effectLst/>
                <a:latin typeface="-apple-system"/>
              </a:rPr>
              <a:t>（</a:t>
            </a:r>
            <a:r>
              <a:rPr lang="en-US" altLang="zh-CN" b="0" i="0" dirty="0">
                <a:solidFill>
                  <a:srgbClr val="4D4D4D"/>
                </a:solidFill>
                <a:effectLst/>
                <a:latin typeface="-apple-system"/>
              </a:rPr>
              <a:t>4</a:t>
            </a:r>
            <a:r>
              <a:rPr lang="zh-CN" altLang="en-US" b="0" i="0" dirty="0">
                <a:solidFill>
                  <a:srgbClr val="4D4D4D"/>
                </a:solidFill>
                <a:effectLst/>
                <a:latin typeface="-apple-system"/>
              </a:rPr>
              <a:t>）的证明：</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a:t>
            </a:r>
            <a:r>
              <a:rPr lang="en-US" altLang="zh-CN" b="0" i="0" dirty="0">
                <a:solidFill>
                  <a:srgbClr val="4D4D4D"/>
                </a:solidFill>
                <a:effectLst/>
                <a:latin typeface="-apple-system"/>
              </a:rPr>
              <a:t>a</a:t>
            </a:r>
            <a:r>
              <a:rPr lang="zh-CN" altLang="en-US" b="0" i="0" dirty="0">
                <a:solidFill>
                  <a:srgbClr val="4D4D4D"/>
                </a:solidFill>
                <a:effectLst/>
                <a:latin typeface="-apple-system"/>
              </a:rPr>
              <a:t>）划分中包含</a:t>
            </a:r>
            <a:r>
              <a:rPr lang="en-US" altLang="zh-CN" b="0" i="0" dirty="0">
                <a:solidFill>
                  <a:srgbClr val="4D4D4D"/>
                </a:solidFill>
                <a:effectLst/>
                <a:latin typeface="-apple-system"/>
              </a:rPr>
              <a:t>m</a:t>
            </a:r>
            <a:r>
              <a:rPr lang="zh-CN" altLang="en-US" b="0" i="0" dirty="0">
                <a:solidFill>
                  <a:srgbClr val="4D4D4D"/>
                </a:solidFill>
                <a:effectLst/>
                <a:latin typeface="-apple-system"/>
              </a:rPr>
              <a:t>的情况，即</a:t>
            </a:r>
            <a:r>
              <a:rPr lang="en-US" altLang="zh-CN" b="0" i="0" dirty="0">
                <a:solidFill>
                  <a:srgbClr val="4D4D4D"/>
                </a:solidFill>
                <a:effectLst/>
                <a:latin typeface="-apple-system"/>
              </a:rPr>
              <a:t>{m,{x1,x2,...,xi}},</a:t>
            </a:r>
            <a:r>
              <a:rPr lang="zh-CN" altLang="en-US" b="0" i="0" dirty="0">
                <a:solidFill>
                  <a:srgbClr val="4D4D4D"/>
                </a:solidFill>
                <a:effectLst/>
                <a:latin typeface="-apple-system"/>
              </a:rPr>
              <a:t>其中</a:t>
            </a:r>
            <a:r>
              <a:rPr lang="en-US" altLang="zh-CN" b="0" i="0" dirty="0">
                <a:solidFill>
                  <a:srgbClr val="4D4D4D"/>
                </a:solidFill>
                <a:effectLst/>
                <a:latin typeface="-apple-system"/>
              </a:rPr>
              <a:t>{x1,x2,...,xi}</a:t>
            </a:r>
            <a:r>
              <a:rPr lang="zh-CN" altLang="en-US" b="0" i="0" dirty="0">
                <a:solidFill>
                  <a:srgbClr val="4D4D4D"/>
                </a:solidFill>
                <a:effectLst/>
                <a:latin typeface="-apple-system"/>
              </a:rPr>
              <a:t>的和为</a:t>
            </a:r>
            <a:r>
              <a:rPr lang="en-US" altLang="zh-CN" b="0" i="0" dirty="0">
                <a:solidFill>
                  <a:srgbClr val="4D4D4D"/>
                </a:solidFill>
                <a:effectLst/>
                <a:latin typeface="-apple-system"/>
              </a:rPr>
              <a:t>n-m,</a:t>
            </a:r>
            <a:r>
              <a:rPr lang="zh-CN" altLang="en-US" b="0" i="0" dirty="0">
                <a:solidFill>
                  <a:srgbClr val="4D4D4D"/>
                </a:solidFill>
                <a:effectLst/>
                <a:latin typeface="-apple-system"/>
              </a:rPr>
              <a:t>可能再次出现</a:t>
            </a:r>
            <a:r>
              <a:rPr lang="en-US" altLang="zh-CN" b="0" i="0" dirty="0">
                <a:solidFill>
                  <a:srgbClr val="4D4D4D"/>
                </a:solidFill>
                <a:effectLst/>
                <a:latin typeface="-apple-system"/>
              </a:rPr>
              <a:t>m,</a:t>
            </a:r>
            <a:r>
              <a:rPr lang="zh-CN" altLang="en-US" b="0" i="0" dirty="0">
                <a:solidFill>
                  <a:srgbClr val="4D4D4D"/>
                </a:solidFill>
                <a:effectLst/>
                <a:latin typeface="-apple-system"/>
              </a:rPr>
              <a:t>所有划分个数为</a:t>
            </a:r>
            <a:r>
              <a:rPr lang="en-US" altLang="zh-CN" b="0" i="0" dirty="0">
                <a:solidFill>
                  <a:srgbClr val="4D4D4D"/>
                </a:solidFill>
                <a:effectLst/>
                <a:latin typeface="-apple-system"/>
              </a:rPr>
              <a:t>q(n-</a:t>
            </a:r>
            <a:r>
              <a:rPr lang="en-US" altLang="zh-CN" b="0" i="0" dirty="0" err="1">
                <a:solidFill>
                  <a:srgbClr val="4D4D4D"/>
                </a:solidFill>
                <a:effectLst/>
                <a:latin typeface="-apple-system"/>
              </a:rPr>
              <a:t>m,m</a:t>
            </a:r>
            <a:r>
              <a:rPr lang="en-US" altLang="zh-CN" b="0" i="0" dirty="0">
                <a:solidFill>
                  <a:srgbClr val="4D4D4D"/>
                </a:solidFill>
                <a:effectLst/>
                <a:latin typeface="-apple-system"/>
              </a:rPr>
              <a:t>).</a:t>
            </a:r>
          </a:p>
          <a:p>
            <a:pPr algn="l"/>
            <a:r>
              <a:rPr lang="zh-CN" altLang="en-US" b="0" i="0" dirty="0">
                <a:solidFill>
                  <a:srgbClr val="4D4D4D"/>
                </a:solidFill>
                <a:effectLst/>
                <a:latin typeface="-apple-system"/>
              </a:rPr>
              <a:t>（</a:t>
            </a:r>
            <a:r>
              <a:rPr lang="en-US" altLang="zh-CN" b="0" i="0" dirty="0">
                <a:solidFill>
                  <a:srgbClr val="4D4D4D"/>
                </a:solidFill>
                <a:effectLst/>
                <a:latin typeface="-apple-system"/>
              </a:rPr>
              <a:t>b</a:t>
            </a:r>
            <a:r>
              <a:rPr lang="zh-CN" altLang="en-US" b="0" i="0" dirty="0">
                <a:solidFill>
                  <a:srgbClr val="4D4D4D"/>
                </a:solidFill>
                <a:effectLst/>
                <a:latin typeface="-apple-system"/>
              </a:rPr>
              <a:t>）划分中不包含ｍ的情况，则划分中所有的值都比ｍ小，即ｎ的（ｍ－１）划分，个数为ｑ（ｎ，ｍ－１）；</a:t>
            </a:r>
          </a:p>
          <a:p>
            <a:pPr algn="l"/>
            <a:r>
              <a:rPr lang="zh-CN" altLang="en-US" b="0" i="0" dirty="0">
                <a:solidFill>
                  <a:srgbClr val="4D4D4D"/>
                </a:solidFill>
                <a:effectLst/>
                <a:latin typeface="-apple-system"/>
              </a:rPr>
              <a:t>所以ｑ（ｎ，ｍ）＝ｑ（ｎ－ｍ，ｍ）＋ｑ（ｎ，ｍ－１）；</a:t>
            </a:r>
          </a:p>
          <a:p>
            <a:pPr algn="l"/>
            <a:r>
              <a:rPr lang="zh-CN" altLang="en-US" b="0" i="0" dirty="0">
                <a:solidFill>
                  <a:srgbClr val="4D4D4D"/>
                </a:solidFill>
                <a:effectLst/>
                <a:latin typeface="-apple-system"/>
              </a:rPr>
              <a:t>以上的关系实际上给出了计算ｑ（ｎ，ｍ）的递归式如下：</a:t>
            </a:r>
          </a:p>
          <a:p>
            <a:endParaRPr lang="zh-CN" altLang="en-US" dirty="0"/>
          </a:p>
        </p:txBody>
      </p:sp>
      <p:sp>
        <p:nvSpPr>
          <p:cNvPr id="4" name="灯片编号占位符 3">
            <a:extLst>
              <a:ext uri="{FF2B5EF4-FFF2-40B4-BE49-F238E27FC236}">
                <a16:creationId xmlns:a16="http://schemas.microsoft.com/office/drawing/2014/main" id="{B6AB49E2-52B2-D8D2-0B8C-401008BABDD2}"/>
              </a:ext>
            </a:extLst>
          </p:cNvPr>
          <p:cNvSpPr>
            <a:spLocks noGrp="1"/>
          </p:cNvSpPr>
          <p:nvPr>
            <p:ph type="sldNum" sz="quarter" idx="5"/>
          </p:nvPr>
        </p:nvSpPr>
        <p:spPr/>
        <p:txBody>
          <a:bodyPr/>
          <a:lstStyle/>
          <a:p>
            <a:fld id="{11D616A2-403B-4F5A-AC00-3499A036311E}" type="slidenum">
              <a:rPr lang="en-US" altLang="zh-CN" smtClean="0"/>
              <a:pPr/>
              <a:t>26</a:t>
            </a:fld>
            <a:endParaRPr lang="en-US" altLang="zh-CN"/>
          </a:p>
        </p:txBody>
      </p:sp>
    </p:spTree>
    <p:extLst>
      <p:ext uri="{BB962C8B-B14F-4D97-AF65-F5344CB8AC3E}">
        <p14:creationId xmlns:p14="http://schemas.microsoft.com/office/powerpoint/2010/main" val="1244847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所谓</a:t>
            </a:r>
            <a:r>
              <a:rPr lang="zh-CN" altLang="en-US" sz="1200" b="1" dirty="0">
                <a:solidFill>
                  <a:schemeClr val="bg2">
                    <a:lumMod val="60000"/>
                    <a:lumOff val="40000"/>
                  </a:schemeClr>
                </a:solidFill>
                <a:latin typeface="黑体" pitchFamily="2" charset="-122"/>
                <a:ea typeface="黑体" pitchFamily="2" charset="-122"/>
              </a:rPr>
              <a:t>整数划分问题，</a:t>
            </a:r>
            <a:r>
              <a:rPr lang="zh-CN" altLang="en-US" b="0" i="0" dirty="0">
                <a:solidFill>
                  <a:srgbClr val="333333"/>
                </a:solidFill>
                <a:effectLst/>
                <a:latin typeface="Helvetica Neue"/>
              </a:rPr>
              <a:t>指把一</a:t>
            </a:r>
            <a:r>
              <a:rPr lang="zh-CN" altLang="en-US" b="0" i="0" dirty="0">
                <a:solidFill>
                  <a:schemeClr val="accent1"/>
                </a:solidFill>
                <a:effectLst/>
                <a:latin typeface="Helvetica Neue"/>
              </a:rPr>
              <a:t>个</a:t>
            </a:r>
            <a:r>
              <a:rPr lang="zh-CN" altLang="en-US" b="0" i="0" u="none" strike="noStrike" dirty="0">
                <a:solidFill>
                  <a:schemeClr val="accent1"/>
                </a:solidFill>
                <a:effectLst/>
                <a:latin typeface="Helvetica Neue"/>
                <a:hlinkClick r:id="rId3">
                  <a:extLst>
                    <a:ext uri="{A12FA001-AC4F-418D-AE19-62706E023703}">
                      <ahyp:hlinkClr xmlns:ahyp="http://schemas.microsoft.com/office/drawing/2018/hyperlinkcolor" val="tx"/>
                    </a:ext>
                  </a:extLst>
                </a:hlinkClick>
              </a:rPr>
              <a:t>正整数</a:t>
            </a:r>
            <a:r>
              <a:rPr lang="en-US" altLang="zh-CN" b="0" i="0" dirty="0">
                <a:solidFill>
                  <a:schemeClr val="accent1"/>
                </a:solidFill>
                <a:effectLst/>
                <a:latin typeface="Helvetica Neue"/>
              </a:rPr>
              <a:t>n</a:t>
            </a:r>
            <a:r>
              <a:rPr lang="zh-CN" altLang="en-US" b="0" i="0" dirty="0">
                <a:solidFill>
                  <a:schemeClr val="accent1"/>
                </a:solidFill>
                <a:effectLst/>
                <a:latin typeface="Helvetica Neue"/>
              </a:rPr>
              <a:t>写</a:t>
            </a:r>
            <a:r>
              <a:rPr lang="zh-CN" altLang="en-US" b="0" i="0" dirty="0">
                <a:solidFill>
                  <a:srgbClr val="333333"/>
                </a:solidFill>
                <a:effectLst/>
                <a:latin typeface="Helvetica Neue"/>
              </a:rPr>
              <a:t>成多个大于等于</a:t>
            </a:r>
            <a:r>
              <a:rPr lang="en-US" altLang="zh-CN" b="0" i="0" dirty="0">
                <a:solidFill>
                  <a:srgbClr val="333333"/>
                </a:solidFill>
                <a:effectLst/>
                <a:latin typeface="Helvetica Neue"/>
              </a:rPr>
              <a:t>1</a:t>
            </a:r>
            <a:r>
              <a:rPr lang="zh-CN" altLang="en-US" b="0" i="0" dirty="0">
                <a:solidFill>
                  <a:srgbClr val="333333"/>
                </a:solidFill>
                <a:effectLst/>
                <a:latin typeface="Helvetica Neue"/>
              </a:rPr>
              <a:t>且小于等于其本身的整数的和</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27</a:t>
            </a:fld>
            <a:endParaRPr lang="en-US" altLang="zh-CN"/>
          </a:p>
        </p:txBody>
      </p:sp>
    </p:spTree>
    <p:extLst>
      <p:ext uri="{BB962C8B-B14F-4D97-AF65-F5344CB8AC3E}">
        <p14:creationId xmlns:p14="http://schemas.microsoft.com/office/powerpoint/2010/main" val="3493993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下面，我们以汉诺塔问题为例来讲解一下递归的这种思想。有</a:t>
            </a:r>
            <a:r>
              <a:rPr lang="en-US" altLang="zh-CN" b="0" i="0" dirty="0">
                <a:solidFill>
                  <a:srgbClr val="333333"/>
                </a:solidFill>
                <a:effectLst/>
                <a:latin typeface="Arial" panose="020B0604020202020204" pitchFamily="34" charset="0"/>
              </a:rPr>
              <a:t>ABC3</a:t>
            </a:r>
            <a:r>
              <a:rPr lang="zh-CN" altLang="en-US" b="0" i="0" dirty="0">
                <a:solidFill>
                  <a:srgbClr val="333333"/>
                </a:solidFill>
                <a:effectLst/>
                <a:latin typeface="Arial" panose="020B0604020202020204" pitchFamily="34" charset="0"/>
              </a:rPr>
              <a:t>根柱子。其中在</a:t>
            </a:r>
            <a:r>
              <a:rPr lang="en-US" altLang="zh-CN" b="0" i="0" dirty="0">
                <a:solidFill>
                  <a:srgbClr val="333333"/>
                </a:solidFill>
                <a:effectLst/>
                <a:latin typeface="Arial" panose="020B0604020202020204" pitchFamily="34" charset="0"/>
              </a:rPr>
              <a:t>a</a:t>
            </a:r>
            <a:r>
              <a:rPr lang="zh-CN" altLang="en-US" b="0" i="0" dirty="0">
                <a:solidFill>
                  <a:srgbClr val="333333"/>
                </a:solidFill>
                <a:effectLst/>
                <a:latin typeface="Arial" panose="020B0604020202020204" pitchFamily="34" charset="0"/>
              </a:rPr>
              <a:t>柱子上有</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个圆盘。现在要将</a:t>
            </a:r>
            <a:r>
              <a:rPr lang="en-US" altLang="zh-CN" b="0" i="0" dirty="0">
                <a:solidFill>
                  <a:srgbClr val="333333"/>
                </a:solidFill>
                <a:effectLst/>
                <a:latin typeface="Arial" panose="020B0604020202020204" pitchFamily="34" charset="0"/>
              </a:rPr>
              <a:t>a</a:t>
            </a:r>
            <a:r>
              <a:rPr lang="zh-CN" altLang="en-US" b="0" i="0" dirty="0">
                <a:solidFill>
                  <a:srgbClr val="333333"/>
                </a:solidFill>
                <a:effectLst/>
                <a:latin typeface="Arial" panose="020B0604020202020204" pitchFamily="34" charset="0"/>
              </a:rPr>
              <a:t>柱子上的</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个圆盘全部移到</a:t>
            </a:r>
            <a:r>
              <a:rPr lang="en-US" altLang="zh-CN" b="0" i="0" dirty="0">
                <a:solidFill>
                  <a:srgbClr val="333333"/>
                </a:solidFill>
                <a:effectLst/>
                <a:latin typeface="Arial" panose="020B0604020202020204" pitchFamily="34" charset="0"/>
              </a:rPr>
              <a:t>B</a:t>
            </a:r>
            <a:r>
              <a:rPr lang="zh-CN" altLang="en-US" b="0" i="0" dirty="0">
                <a:solidFill>
                  <a:srgbClr val="333333"/>
                </a:solidFill>
                <a:effectLst/>
                <a:latin typeface="Arial" panose="020B0604020202020204" pitchFamily="34" charset="0"/>
              </a:rPr>
              <a:t>这根柱子上面。借助于</a:t>
            </a:r>
            <a:r>
              <a:rPr lang="en-US" altLang="zh-CN" b="0" i="0" dirty="0">
                <a:solidFill>
                  <a:srgbClr val="333333"/>
                </a:solidFill>
                <a:effectLst/>
                <a:latin typeface="Arial" panose="020B0604020202020204" pitchFamily="34" charset="0"/>
              </a:rPr>
              <a:t>C</a:t>
            </a:r>
            <a:r>
              <a:rPr lang="zh-CN" altLang="en-US" b="0" i="0" dirty="0">
                <a:solidFill>
                  <a:srgbClr val="333333"/>
                </a:solidFill>
                <a:effectLst/>
                <a:latin typeface="Arial" panose="020B0604020202020204" pitchFamily="34" charset="0"/>
              </a:rPr>
              <a:t>这根柱子。在移动的过程中间，我们不允许大圆盘跺在小圆盘上。并且每次只能移动一个圆盘。</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那你会怎么考虑这个问题呢？怎么用递归的思想来解决这个问题呢？递归元又是什么呢？而我们的递归元是不断变小的，到底哪个量是不断变小的呢？我们的递归算法是将大规模的问题变成小规模的问题。那么，用什么来表示规模呢？是三根柱子还是</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个圆盘？</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我想你自然会想到将</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个圆盘作为规模来考虑。既然</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这个参数要在递归过程中不断的减小。我们有什么方法来使一个变量不断的变小呢？应该会有两种方案。</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第一种方案是做除法，也就是说，</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除以二，除以三，除以四，使它的规模变成原来的</a:t>
            </a:r>
            <a:r>
              <a:rPr lang="en-US" altLang="zh-CN" b="0" i="0" dirty="0">
                <a:solidFill>
                  <a:srgbClr val="333333"/>
                </a:solidFill>
                <a:effectLst/>
                <a:latin typeface="Arial" panose="020B0604020202020204" pitchFamily="34" charset="0"/>
              </a:rPr>
              <a:t>1/14</a:t>
            </a:r>
            <a:r>
              <a:rPr lang="zh-CN" altLang="en-US" b="0" i="0" dirty="0">
                <a:solidFill>
                  <a:srgbClr val="333333"/>
                </a:solidFill>
                <a:effectLst/>
                <a:latin typeface="Arial" panose="020B0604020202020204" pitchFamily="34" charset="0"/>
              </a:rPr>
              <a:t>。另外一种方式是做减法。也就是说，变成</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减一再变成</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减二，对于这个问题来说，我们应该是将问题规模</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，不断递减来处理。</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既然要将</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个圆盘的移动，变成</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减一的移动，那么我们可以考虑先将</a:t>
            </a:r>
            <a:r>
              <a:rPr lang="en-US" altLang="zh-CN" b="0" i="0" dirty="0">
                <a:solidFill>
                  <a:srgbClr val="333333"/>
                </a:solidFill>
                <a:effectLst/>
                <a:latin typeface="Arial" panose="020B0604020202020204" pitchFamily="34" charset="0"/>
              </a:rPr>
              <a:t>a</a:t>
            </a:r>
            <a:r>
              <a:rPr lang="zh-CN" altLang="en-US" b="0" i="0" dirty="0">
                <a:solidFill>
                  <a:srgbClr val="333333"/>
                </a:solidFill>
                <a:effectLst/>
                <a:latin typeface="Arial" panose="020B0604020202020204" pitchFamily="34" charset="0"/>
              </a:rPr>
              <a:t>这根柱子上的</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减一个圆盘先移到</a:t>
            </a:r>
            <a:r>
              <a:rPr lang="en-US" altLang="zh-CN" b="0" i="0" dirty="0">
                <a:solidFill>
                  <a:srgbClr val="333333"/>
                </a:solidFill>
                <a:effectLst/>
                <a:latin typeface="Arial" panose="020B0604020202020204" pitchFamily="34" charset="0"/>
              </a:rPr>
              <a:t>C</a:t>
            </a:r>
            <a:r>
              <a:rPr lang="zh-CN" altLang="en-US" b="0" i="0" dirty="0">
                <a:solidFill>
                  <a:srgbClr val="333333"/>
                </a:solidFill>
                <a:effectLst/>
                <a:latin typeface="Arial" panose="020B0604020202020204" pitchFamily="34" charset="0"/>
              </a:rPr>
              <a:t>这个柱子。再将最大的那个圆盘由</a:t>
            </a:r>
            <a:r>
              <a:rPr lang="en-US" altLang="zh-CN" b="0" i="0" dirty="0">
                <a:solidFill>
                  <a:srgbClr val="333333"/>
                </a:solidFill>
                <a:effectLst/>
                <a:latin typeface="Arial" panose="020B0604020202020204" pitchFamily="34" charset="0"/>
              </a:rPr>
              <a:t>a</a:t>
            </a:r>
            <a:r>
              <a:rPr lang="zh-CN" altLang="en-US" b="0" i="0" dirty="0">
                <a:solidFill>
                  <a:srgbClr val="333333"/>
                </a:solidFill>
                <a:effectLst/>
                <a:latin typeface="Arial" panose="020B0604020202020204" pitchFamily="34" charset="0"/>
              </a:rPr>
              <a:t>直接移到</a:t>
            </a:r>
            <a:r>
              <a:rPr lang="en-US" altLang="zh-CN" b="0" i="0" dirty="0">
                <a:solidFill>
                  <a:srgbClr val="333333"/>
                </a:solidFill>
                <a:effectLst/>
                <a:latin typeface="Arial" panose="020B0604020202020204" pitchFamily="34" charset="0"/>
              </a:rPr>
              <a:t>B</a:t>
            </a:r>
            <a:r>
              <a:rPr lang="zh-CN" altLang="en-US" b="0" i="0" dirty="0">
                <a:solidFill>
                  <a:srgbClr val="333333"/>
                </a:solidFill>
                <a:effectLst/>
                <a:latin typeface="Arial" panose="020B0604020202020204" pitchFamily="34" charset="0"/>
              </a:rPr>
              <a:t>这个柱子上来。再将</a:t>
            </a:r>
            <a:r>
              <a:rPr lang="en-US" altLang="zh-CN" b="0" i="0" dirty="0">
                <a:solidFill>
                  <a:srgbClr val="333333"/>
                </a:solidFill>
                <a:effectLst/>
                <a:latin typeface="Arial" panose="020B0604020202020204" pitchFamily="34" charset="0"/>
              </a:rPr>
              <a:t>C</a:t>
            </a:r>
            <a:r>
              <a:rPr lang="zh-CN" altLang="en-US" b="0" i="0" dirty="0">
                <a:solidFill>
                  <a:srgbClr val="333333"/>
                </a:solidFill>
                <a:effectLst/>
                <a:latin typeface="Arial" panose="020B0604020202020204" pitchFamily="34" charset="0"/>
              </a:rPr>
              <a:t>这根柱子上的</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减一个圆盘，移到</a:t>
            </a:r>
            <a:r>
              <a:rPr lang="en-US" altLang="zh-CN" b="0" i="0" dirty="0">
                <a:solidFill>
                  <a:srgbClr val="333333"/>
                </a:solidFill>
                <a:effectLst/>
                <a:latin typeface="Arial" panose="020B0604020202020204" pitchFamily="34" charset="0"/>
              </a:rPr>
              <a:t>B</a:t>
            </a:r>
            <a:r>
              <a:rPr lang="zh-CN" altLang="en-US" b="0" i="0" dirty="0">
                <a:solidFill>
                  <a:srgbClr val="333333"/>
                </a:solidFill>
                <a:effectLst/>
                <a:latin typeface="Arial" panose="020B0604020202020204" pitchFamily="34" charset="0"/>
              </a:rPr>
              <a:t>这根柱子。这样我们就圆满的解决了我们的这个问题。</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28</a:t>
            </a:fld>
            <a:endParaRPr lang="en-US" altLang="zh-CN"/>
          </a:p>
        </p:txBody>
      </p:sp>
    </p:spTree>
    <p:extLst>
      <p:ext uri="{BB962C8B-B14F-4D97-AF65-F5344CB8AC3E}">
        <p14:creationId xmlns:p14="http://schemas.microsoft.com/office/powerpoint/2010/main" val="2657719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于是，汉诺塔问题可以描述成下面这个过程。</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首先，我们定义一个函数来表示这个算法。那函数中间有四个参数。第一个参数表示的是我们的问题规模</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，后面三个参数分别表示三个柱子。第一个柱子表示的是圆盘现在所在的这个柱子。第二个表示的是圆盘要到达的柱子。第三个是我们可以经过的柱子。</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那么第一步，我们是将</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减一个圆盘，由</a:t>
            </a:r>
            <a:r>
              <a:rPr lang="en-US" altLang="zh-CN" b="0" i="0" dirty="0">
                <a:solidFill>
                  <a:srgbClr val="333333"/>
                </a:solidFill>
                <a:effectLst/>
                <a:latin typeface="Arial" panose="020B0604020202020204" pitchFamily="34" charset="0"/>
              </a:rPr>
              <a:t>a</a:t>
            </a:r>
            <a:r>
              <a:rPr lang="zh-CN" altLang="en-US" b="0" i="0" dirty="0">
                <a:solidFill>
                  <a:srgbClr val="333333"/>
                </a:solidFill>
                <a:effectLst/>
                <a:latin typeface="Arial" panose="020B0604020202020204" pitchFamily="34" charset="0"/>
              </a:rPr>
              <a:t>这根柱子移到</a:t>
            </a:r>
            <a:r>
              <a:rPr lang="en-US" altLang="zh-CN" b="0" i="0" dirty="0">
                <a:solidFill>
                  <a:srgbClr val="333333"/>
                </a:solidFill>
                <a:effectLst/>
                <a:latin typeface="Arial" panose="020B0604020202020204" pitchFamily="34" charset="0"/>
              </a:rPr>
              <a:t>C</a:t>
            </a:r>
            <a:r>
              <a:rPr lang="zh-CN" altLang="en-US" b="0" i="0" dirty="0">
                <a:solidFill>
                  <a:srgbClr val="333333"/>
                </a:solidFill>
                <a:effectLst/>
                <a:latin typeface="Arial" panose="020B0604020202020204" pitchFamily="34" charset="0"/>
              </a:rPr>
              <a:t>这根柱子上来，借助于</a:t>
            </a:r>
            <a:r>
              <a:rPr lang="en-US" altLang="zh-CN" b="0" i="0" dirty="0">
                <a:solidFill>
                  <a:srgbClr val="333333"/>
                </a:solidFill>
                <a:effectLst/>
                <a:latin typeface="Arial" panose="020B0604020202020204" pitchFamily="34" charset="0"/>
              </a:rPr>
              <a:t>b</a:t>
            </a:r>
            <a:r>
              <a:rPr lang="zh-CN" altLang="en-US" b="0" i="0" dirty="0">
                <a:solidFill>
                  <a:srgbClr val="333333"/>
                </a:solidFill>
                <a:effectLst/>
                <a:latin typeface="Arial" panose="020B0604020202020204" pitchFamily="34" charset="0"/>
              </a:rPr>
              <a:t>这个柱子。那还是原问题，于是我们就将这个函数写下来。问题规模</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减一，由</a:t>
            </a:r>
            <a:r>
              <a:rPr lang="en-US" altLang="zh-CN" b="0" i="0" dirty="0">
                <a:solidFill>
                  <a:srgbClr val="333333"/>
                </a:solidFill>
                <a:effectLst/>
                <a:latin typeface="Arial" panose="020B0604020202020204" pitchFamily="34" charset="0"/>
              </a:rPr>
              <a:t>a</a:t>
            </a:r>
            <a:r>
              <a:rPr lang="zh-CN" altLang="en-US" b="0" i="0" dirty="0">
                <a:solidFill>
                  <a:srgbClr val="333333"/>
                </a:solidFill>
                <a:effectLst/>
                <a:latin typeface="Arial" panose="020B0604020202020204" pitchFamily="34" charset="0"/>
              </a:rPr>
              <a:t>这根柱子移到</a:t>
            </a:r>
            <a:r>
              <a:rPr lang="en-US" altLang="zh-CN" b="0" i="0" dirty="0">
                <a:solidFill>
                  <a:srgbClr val="333333"/>
                </a:solidFill>
                <a:effectLst/>
                <a:latin typeface="Arial" panose="020B0604020202020204" pitchFamily="34" charset="0"/>
              </a:rPr>
              <a:t>C</a:t>
            </a:r>
            <a:r>
              <a:rPr lang="zh-CN" altLang="en-US" b="0" i="0" dirty="0">
                <a:solidFill>
                  <a:srgbClr val="333333"/>
                </a:solidFill>
                <a:effectLst/>
                <a:latin typeface="Arial" panose="020B0604020202020204" pitchFamily="34" charset="0"/>
              </a:rPr>
              <a:t>，这根柱子借助的是</a:t>
            </a:r>
            <a:r>
              <a:rPr lang="en-US" altLang="zh-CN" b="0" i="0" dirty="0">
                <a:solidFill>
                  <a:srgbClr val="333333"/>
                </a:solidFill>
                <a:effectLst/>
                <a:latin typeface="Arial" panose="020B0604020202020204" pitchFamily="34" charset="0"/>
              </a:rPr>
              <a:t>b</a:t>
            </a:r>
            <a:r>
              <a:rPr lang="zh-CN" altLang="en-US" b="0" i="0" dirty="0">
                <a:solidFill>
                  <a:srgbClr val="333333"/>
                </a:solidFill>
                <a:effectLst/>
                <a:latin typeface="Arial" panose="020B0604020202020204" pitchFamily="34" charset="0"/>
              </a:rPr>
              <a:t>这根柱子。</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第二 步， 我们直接将</a:t>
            </a:r>
            <a:r>
              <a:rPr lang="en-US" altLang="zh-CN" b="0" i="0" dirty="0">
                <a:solidFill>
                  <a:srgbClr val="333333"/>
                </a:solidFill>
                <a:effectLst/>
                <a:latin typeface="Arial" panose="020B0604020202020204" pitchFamily="34" charset="0"/>
              </a:rPr>
              <a:t>A</a:t>
            </a:r>
            <a:r>
              <a:rPr lang="zh-CN" altLang="en-US" b="0" i="0" dirty="0">
                <a:solidFill>
                  <a:srgbClr val="333333"/>
                </a:solidFill>
                <a:effectLst/>
                <a:latin typeface="Arial" panose="020B0604020202020204" pitchFamily="34" charset="0"/>
              </a:rPr>
              <a:t>柱子上的圆盘移到</a:t>
            </a:r>
            <a:r>
              <a:rPr lang="en-US" altLang="zh-CN" b="0" i="0" dirty="0">
                <a:solidFill>
                  <a:srgbClr val="333333"/>
                </a:solidFill>
                <a:effectLst/>
                <a:latin typeface="Arial" panose="020B0604020202020204" pitchFamily="34" charset="0"/>
              </a:rPr>
              <a:t>B</a:t>
            </a:r>
            <a:r>
              <a:rPr lang="zh-CN" altLang="en-US" b="0" i="0" dirty="0">
                <a:solidFill>
                  <a:srgbClr val="333333"/>
                </a:solidFill>
                <a:effectLst/>
                <a:latin typeface="Arial" panose="020B0604020202020204" pitchFamily="34" charset="0"/>
              </a:rPr>
              <a:t>柱子上，直接用</a:t>
            </a:r>
            <a:r>
              <a:rPr lang="en-US" altLang="zh-CN" b="0" i="0" dirty="0">
                <a:solidFill>
                  <a:srgbClr val="333333"/>
                </a:solidFill>
                <a:effectLst/>
                <a:latin typeface="Arial" panose="020B0604020202020204" pitchFamily="34" charset="0"/>
              </a:rPr>
              <a:t>move</a:t>
            </a:r>
            <a:r>
              <a:rPr lang="zh-CN" altLang="en-US" b="0" i="0" dirty="0">
                <a:solidFill>
                  <a:srgbClr val="333333"/>
                </a:solidFill>
                <a:effectLst/>
                <a:latin typeface="Arial" panose="020B0604020202020204" pitchFamily="34" charset="0"/>
              </a:rPr>
              <a:t>函数就可以了。</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第三步， 是将</a:t>
            </a:r>
            <a:r>
              <a:rPr lang="en-US" altLang="zh-CN" b="0" i="0" dirty="0">
                <a:solidFill>
                  <a:srgbClr val="333333"/>
                </a:solidFill>
                <a:effectLst/>
                <a:latin typeface="Arial" panose="020B0604020202020204" pitchFamily="34" charset="0"/>
              </a:rPr>
              <a:t>C</a:t>
            </a:r>
            <a:r>
              <a:rPr lang="zh-CN" altLang="en-US" b="0" i="0" dirty="0">
                <a:solidFill>
                  <a:srgbClr val="333333"/>
                </a:solidFill>
                <a:effectLst/>
                <a:latin typeface="Arial" panose="020B0604020202020204" pitchFamily="34" charset="0"/>
              </a:rPr>
              <a:t>这根柱子上的</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减一个盘子，移到</a:t>
            </a:r>
            <a:r>
              <a:rPr lang="en-US" altLang="zh-CN" b="0" i="0" dirty="0">
                <a:solidFill>
                  <a:srgbClr val="333333"/>
                </a:solidFill>
                <a:effectLst/>
                <a:latin typeface="Arial" panose="020B0604020202020204" pitchFamily="34" charset="0"/>
              </a:rPr>
              <a:t>B</a:t>
            </a:r>
            <a:r>
              <a:rPr lang="zh-CN" altLang="en-US" b="0" i="0" dirty="0">
                <a:solidFill>
                  <a:srgbClr val="333333"/>
                </a:solidFill>
                <a:effectLst/>
                <a:latin typeface="Arial" panose="020B0604020202020204" pitchFamily="34" charset="0"/>
              </a:rPr>
              <a:t>这根柱子上，借助于</a:t>
            </a:r>
            <a:r>
              <a:rPr lang="en-US" altLang="zh-CN" b="0" i="0" dirty="0">
                <a:solidFill>
                  <a:srgbClr val="333333"/>
                </a:solidFill>
                <a:effectLst/>
                <a:latin typeface="Arial" panose="020B0604020202020204" pitchFamily="34" charset="0"/>
              </a:rPr>
              <a:t>a</a:t>
            </a:r>
            <a:r>
              <a:rPr lang="zh-CN" altLang="en-US" b="0" i="0" dirty="0">
                <a:solidFill>
                  <a:srgbClr val="333333"/>
                </a:solidFill>
                <a:effectLst/>
                <a:latin typeface="Arial" panose="020B0604020202020204" pitchFamily="34" charset="0"/>
              </a:rPr>
              <a:t>这个柱子。还是调用原函数。</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那么在整个算法中间，我们两次调用了自身。</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29</a:t>
            </a:fld>
            <a:endParaRPr lang="en-US" altLang="zh-CN"/>
          </a:p>
        </p:txBody>
      </p:sp>
    </p:spTree>
    <p:extLst>
      <p:ext uri="{BB962C8B-B14F-4D97-AF65-F5344CB8AC3E}">
        <p14:creationId xmlns:p14="http://schemas.microsoft.com/office/powerpoint/2010/main" val="2064133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下面我们来分析一下汉诺塔问题的时间复杂性。</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我们这个汉诺塔问题的时间复杂性为二的</a:t>
            </a:r>
            <a:r>
              <a:rPr lang="en-US" altLang="zh-CN" b="0" i="0" dirty="0">
                <a:solidFill>
                  <a:srgbClr val="333333"/>
                </a:solidFill>
                <a:effectLst/>
                <a:latin typeface="Arial" panose="020B0604020202020204" pitchFamily="34" charset="0"/>
              </a:rPr>
              <a:t>N</a:t>
            </a:r>
            <a:r>
              <a:rPr lang="zh-CN" altLang="en-US" b="0" i="0" dirty="0">
                <a:solidFill>
                  <a:srgbClr val="333333"/>
                </a:solidFill>
                <a:effectLst/>
                <a:latin typeface="Arial" panose="020B0604020202020204" pitchFamily="34" charset="0"/>
              </a:rPr>
              <a:t>次幂。下面我们来证明一下，要证明一个算法的时间复杂度我们一般是用归纳法证明。那么我们这里证明的就是他移动的次数</a:t>
            </a:r>
            <a:r>
              <a:rPr lang="en-US" altLang="zh-CN" b="0" i="0" dirty="0" err="1">
                <a:solidFill>
                  <a:srgbClr val="333333"/>
                </a:solidFill>
                <a:effectLst/>
                <a:latin typeface="Arial" panose="020B0604020202020204" pitchFamily="34" charset="0"/>
              </a:rPr>
              <a:t>moven</a:t>
            </a:r>
            <a:r>
              <a:rPr lang="zh-CN" altLang="en-US" b="0" i="0" dirty="0">
                <a:solidFill>
                  <a:srgbClr val="333333"/>
                </a:solidFill>
                <a:effectLst/>
                <a:latin typeface="Arial" panose="020B0604020202020204" pitchFamily="34" charset="0"/>
              </a:rPr>
              <a:t>。</a:t>
            </a:r>
            <a:r>
              <a:rPr lang="zh-CN" altLang="en-US" dirty="0"/>
              <a:t>证明他移动了</a:t>
            </a:r>
            <a:r>
              <a:rPr lang="en-US" altLang="zh-CN" dirty="0"/>
              <a:t>2</a:t>
            </a:r>
            <a:r>
              <a:rPr lang="zh-CN" altLang="en-US" dirty="0"/>
              <a:t>的</a:t>
            </a:r>
            <a:r>
              <a:rPr lang="en-US" altLang="zh-CN" dirty="0"/>
              <a:t>N</a:t>
            </a:r>
            <a:r>
              <a:rPr lang="zh-CN" altLang="en-US" dirty="0"/>
              <a:t>次幂减一次。</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30</a:t>
            </a:fld>
            <a:endParaRPr lang="en-US" altLang="zh-CN"/>
          </a:p>
        </p:txBody>
      </p:sp>
    </p:spTree>
    <p:extLst>
      <p:ext uri="{BB962C8B-B14F-4D97-AF65-F5344CB8AC3E}">
        <p14:creationId xmlns:p14="http://schemas.microsoft.com/office/powerpoint/2010/main" val="497955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当然我们还可以通过这些画中画，来体现递归的思想。</a:t>
            </a:r>
            <a:endParaRPr lang="en-US" altLang="zh-CN" dirty="0"/>
          </a:p>
          <a:p>
            <a:endParaRPr lang="en-US" altLang="zh-CN" dirty="0"/>
          </a:p>
          <a:p>
            <a:r>
              <a:rPr lang="zh-CN" altLang="en-US" dirty="0"/>
              <a:t>比如说左边的这个画里面有个人脸他的人脸，然后在这个人脸中，又嵌着他自己的人脸。但是里面的人脸比外面的人脸，会要更小一些。还有右边的这个图，其实也是画中画，。。。</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4</a:t>
            </a:fld>
            <a:endParaRPr lang="en-US" altLang="zh-CN"/>
          </a:p>
        </p:txBody>
      </p:sp>
    </p:spTree>
    <p:extLst>
      <p:ext uri="{BB962C8B-B14F-4D97-AF65-F5344CB8AC3E}">
        <p14:creationId xmlns:p14="http://schemas.microsoft.com/office/powerpoint/2010/main" val="365783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首先我们看一下</a:t>
            </a:r>
            <a:r>
              <a:rPr lang="en-US" altLang="zh-CN" dirty="0"/>
              <a:t>N</a:t>
            </a:r>
            <a:r>
              <a:rPr lang="zh-CN" altLang="en-US" dirty="0"/>
              <a:t>等于一的时候。</a:t>
            </a:r>
            <a:r>
              <a:rPr lang="en-US" altLang="zh-CN" dirty="0"/>
              <a:t>N</a:t>
            </a:r>
            <a:r>
              <a:rPr lang="zh-CN" altLang="en-US" dirty="0"/>
              <a:t>等于一的时候，也就是我们只有一个圆盘，显然移动一次就可以了。一次显然是二的一次幂减一的。</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下面我们假设当</a:t>
            </a:r>
            <a:r>
              <a:rPr lang="en-US" altLang="zh-CN" dirty="0"/>
              <a:t>N</a:t>
            </a:r>
            <a:r>
              <a:rPr lang="zh-CN" altLang="en-US" dirty="0"/>
              <a:t>小于等于</a:t>
            </a:r>
            <a:r>
              <a:rPr lang="en-US" altLang="zh-CN" dirty="0"/>
              <a:t>K</a:t>
            </a:r>
            <a:r>
              <a:rPr lang="zh-CN" altLang="en-US" dirty="0"/>
              <a:t>的时候，他的</a:t>
            </a:r>
            <a:r>
              <a:rPr lang="en-US" altLang="zh-CN" dirty="0"/>
              <a:t>move</a:t>
            </a:r>
            <a:r>
              <a:rPr lang="zh-CN" altLang="en-US" dirty="0"/>
              <a:t>次数是二的</a:t>
            </a:r>
            <a:r>
              <a:rPr lang="en-US" altLang="zh-CN" dirty="0"/>
              <a:t>N</a:t>
            </a:r>
            <a:r>
              <a:rPr lang="zh-CN" altLang="en-US" dirty="0"/>
              <a:t>次幂减一的。我们要证明当</a:t>
            </a:r>
            <a:r>
              <a:rPr lang="en-US" altLang="zh-CN" dirty="0"/>
              <a:t>N</a:t>
            </a:r>
            <a:r>
              <a:rPr lang="zh-CN" altLang="en-US" dirty="0"/>
              <a:t>等于</a:t>
            </a:r>
            <a:r>
              <a:rPr lang="en-US" altLang="zh-CN" dirty="0"/>
              <a:t>K</a:t>
            </a:r>
            <a:r>
              <a:rPr lang="zh-CN" altLang="en-US" dirty="0"/>
              <a:t>加一的时候。我们的这样一个移动的次数是二的</a:t>
            </a:r>
            <a:r>
              <a:rPr lang="en-US" altLang="zh-CN" dirty="0"/>
              <a:t>N</a:t>
            </a:r>
            <a:r>
              <a:rPr lang="zh-CN" altLang="en-US" dirty="0"/>
              <a:t>加一减</a:t>
            </a:r>
            <a:r>
              <a:rPr lang="en-US" altLang="zh-CN" dirty="0"/>
              <a:t>-1</a:t>
            </a:r>
            <a:r>
              <a:rPr lang="zh-CN" altLang="en-US" dirty="0"/>
              <a:t>。那么。</a:t>
            </a:r>
            <a:r>
              <a:rPr lang="en-US" altLang="zh-CN" dirty="0"/>
              <a:t>N</a:t>
            </a:r>
            <a:r>
              <a:rPr lang="zh-CN" altLang="en-US" dirty="0"/>
              <a:t>等于</a:t>
            </a:r>
            <a:r>
              <a:rPr lang="en-US" altLang="zh-CN" dirty="0"/>
              <a:t>K</a:t>
            </a:r>
            <a:r>
              <a:rPr lang="zh-CN" altLang="en-US" dirty="0"/>
              <a:t>加一的时候，我们移动要移动多少次呢？我们看一下我们原始的算法。</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这里我们调用了两次自己。而且规模是</a:t>
            </a:r>
            <a:r>
              <a:rPr lang="en-US" altLang="zh-CN" dirty="0"/>
              <a:t>N</a:t>
            </a:r>
            <a:r>
              <a:rPr lang="zh-CN" altLang="en-US" dirty="0"/>
              <a:t>减一的，就满足假设条件。于是我们两次调用了自身， 两倍的</a:t>
            </a:r>
            <a:r>
              <a:rPr lang="en-US" altLang="zh-CN" dirty="0"/>
              <a:t>move K</a:t>
            </a:r>
            <a:r>
              <a:rPr lang="zh-CN" altLang="en-US" dirty="0"/>
              <a:t>。再加一次移动。最后算出来是二的</a:t>
            </a:r>
            <a:r>
              <a:rPr lang="en-US" altLang="zh-CN" dirty="0"/>
              <a:t>K</a:t>
            </a:r>
            <a:r>
              <a:rPr lang="zh-CN" altLang="en-US" dirty="0"/>
              <a:t>加一次幂减</a:t>
            </a:r>
            <a:r>
              <a:rPr lang="en-US" altLang="zh-CN" dirty="0"/>
              <a:t>1</a:t>
            </a:r>
            <a:r>
              <a:rPr lang="zh-CN" altLang="en-US" dirty="0"/>
              <a:t>。</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通过下面的数学归纳，我们可以知道，我们整个移动的次数是二的</a:t>
            </a:r>
            <a:r>
              <a:rPr lang="en-US" altLang="zh-CN" dirty="0"/>
              <a:t>N</a:t>
            </a:r>
            <a:r>
              <a:rPr lang="zh-CN" altLang="en-US" dirty="0"/>
              <a:t>次幂减一的，于是我们的时间复杂度就是二的</a:t>
            </a:r>
            <a:r>
              <a:rPr lang="en-US" altLang="zh-CN" dirty="0"/>
              <a:t>N</a:t>
            </a:r>
            <a:r>
              <a:rPr lang="zh-CN" altLang="en-US" dirty="0"/>
              <a:t>次幂。</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31</a:t>
            </a:fld>
            <a:endParaRPr lang="en-US" altLang="zh-CN"/>
          </a:p>
        </p:txBody>
      </p:sp>
    </p:spTree>
    <p:extLst>
      <p:ext uri="{BB962C8B-B14F-4D97-AF65-F5344CB8AC3E}">
        <p14:creationId xmlns:p14="http://schemas.microsoft.com/office/powerpoint/2010/main" val="89218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1B6DB-8E77-7270-7490-2DE7391F61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2C0D55-7E11-06C6-0FE0-4AC4CAAF32C4}"/>
              </a:ext>
            </a:extLst>
          </p:cNvPr>
          <p:cNvSpPr>
            <a:spLocks noGrp="1" noRot="1" noChangeAspect="1"/>
          </p:cNvSpPr>
          <p:nvPr>
            <p:ph type="sldImg"/>
          </p:nvPr>
        </p:nvSpPr>
        <p:spPr>
          <a:xfrm>
            <a:off x="992188" y="768350"/>
            <a:ext cx="5114925" cy="3836988"/>
          </a:xfrm>
        </p:spPr>
      </p:sp>
      <p:sp>
        <p:nvSpPr>
          <p:cNvPr id="3" name="备注占位符 2">
            <a:extLst>
              <a:ext uri="{FF2B5EF4-FFF2-40B4-BE49-F238E27FC236}">
                <a16:creationId xmlns:a16="http://schemas.microsoft.com/office/drawing/2014/main" id="{66C73853-8094-A3F4-4464-64756E21CF5C}"/>
              </a:ext>
            </a:extLst>
          </p:cNvPr>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p:sp>
        <p:nvSpPr>
          <p:cNvPr id="4" name="灯片编号占位符 3">
            <a:extLst>
              <a:ext uri="{FF2B5EF4-FFF2-40B4-BE49-F238E27FC236}">
                <a16:creationId xmlns:a16="http://schemas.microsoft.com/office/drawing/2014/main" id="{F1D49703-D864-8E9F-3F6F-E3B26EF4A04F}"/>
              </a:ext>
            </a:extLst>
          </p:cNvPr>
          <p:cNvSpPr>
            <a:spLocks noGrp="1"/>
          </p:cNvSpPr>
          <p:nvPr>
            <p:ph type="sldNum" sz="quarter" idx="5"/>
          </p:nvPr>
        </p:nvSpPr>
        <p:spPr/>
        <p:txBody>
          <a:bodyPr/>
          <a:lstStyle/>
          <a:p>
            <a:fld id="{11D616A2-403B-4F5A-AC00-3499A036311E}" type="slidenum">
              <a:rPr lang="en-US" altLang="zh-CN" smtClean="0"/>
              <a:pPr/>
              <a:t>32</a:t>
            </a:fld>
            <a:endParaRPr lang="en-US" altLang="zh-CN"/>
          </a:p>
        </p:txBody>
      </p:sp>
    </p:spTree>
    <p:extLst>
      <p:ext uri="{BB962C8B-B14F-4D97-AF65-F5344CB8AC3E}">
        <p14:creationId xmlns:p14="http://schemas.microsoft.com/office/powerpoint/2010/main" val="3411604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33</a:t>
            </a:fld>
            <a:endParaRPr lang="en-US" altLang="zh-CN"/>
          </a:p>
        </p:txBody>
      </p:sp>
    </p:spTree>
    <p:extLst>
      <p:ext uri="{BB962C8B-B14F-4D97-AF65-F5344CB8AC3E}">
        <p14:creationId xmlns:p14="http://schemas.microsoft.com/office/powerpoint/2010/main" val="3617283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34</a:t>
            </a:fld>
            <a:endParaRPr lang="en-US" altLang="zh-CN"/>
          </a:p>
        </p:txBody>
      </p:sp>
    </p:spTree>
    <p:extLst>
      <p:ext uri="{BB962C8B-B14F-4D97-AF65-F5344CB8AC3E}">
        <p14:creationId xmlns:p14="http://schemas.microsoft.com/office/powerpoint/2010/main" val="17639094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35</a:t>
            </a:fld>
            <a:endParaRPr lang="en-US" altLang="zh-CN"/>
          </a:p>
        </p:txBody>
      </p:sp>
    </p:spTree>
    <p:extLst>
      <p:ext uri="{BB962C8B-B14F-4D97-AF65-F5344CB8AC3E}">
        <p14:creationId xmlns:p14="http://schemas.microsoft.com/office/powerpoint/2010/main" val="3305273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儒家思想然后强调治国齐家平天下，</a:t>
            </a:r>
            <a:r>
              <a:rPr lang="zh-CN" altLang="en-US" b="0" i="0" dirty="0">
                <a:solidFill>
                  <a:srgbClr val="181B29"/>
                </a:solidFill>
                <a:effectLst/>
                <a:latin typeface="ShidianHackSafariFont"/>
              </a:rPr>
              <a:t>意思是治好家才能管好国，管好国才能统一天下</a:t>
            </a:r>
            <a:endParaRPr lang="en-US" altLang="zh-CN" b="0" i="0" dirty="0">
              <a:solidFill>
                <a:srgbClr val="181B29"/>
              </a:solidFill>
              <a:effectLst/>
              <a:latin typeface="ShidianHackSafariFont"/>
            </a:endParaRPr>
          </a:p>
          <a:p>
            <a:endParaRPr lang="en-US" altLang="zh-CN" dirty="0"/>
          </a:p>
          <a:p>
            <a:r>
              <a:rPr lang="zh-CN" altLang="en-US" dirty="0"/>
              <a:t>再比如说一个国家的这个治理，我们会把整个国家分成若干个省，然后每一个省，然后再分解成若干个城市，比如中国的话，我们要分解到北京市，北京市分成若干个区，然后每个区然后再分成若干个街道，这样的话，一级一级的，然后逐级分解，逐级来管理。</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36</a:t>
            </a:fld>
            <a:endParaRPr lang="en-US" altLang="zh-CN"/>
          </a:p>
        </p:txBody>
      </p:sp>
    </p:spTree>
    <p:extLst>
      <p:ext uri="{BB962C8B-B14F-4D97-AF65-F5344CB8AC3E}">
        <p14:creationId xmlns:p14="http://schemas.microsoft.com/office/powerpoint/2010/main" val="38925913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我们平常生活中类似。我们吃一个西瓜，我们不可能直接去啃这个西瓜，会把它先先分成若干块，然后再一块一块的然后去吃。</a:t>
            </a:r>
            <a:endParaRPr lang="en-US" altLang="zh-CN" dirty="0"/>
          </a:p>
          <a:p>
            <a:r>
              <a:rPr lang="zh-CN" altLang="en-US" dirty="0"/>
              <a:t>在我们搬家的时候，假如说有一个大的组合柜，毫无疑问我们无法直接把组合柜</a:t>
            </a:r>
            <a:r>
              <a:rPr lang="en-US" altLang="zh-CN" dirty="0"/>
              <a:t>ban</a:t>
            </a:r>
            <a:r>
              <a:rPr lang="zh-CN" altLang="en-US" dirty="0"/>
              <a:t>出门，也无法把它直接放进新的屋子。那我们常用的办法就是把组合柜先拆分成若干个比较小的部件。然后运到新的房子，再把它给组合起来。</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37</a:t>
            </a:fld>
            <a:endParaRPr lang="en-US" altLang="zh-CN"/>
          </a:p>
        </p:txBody>
      </p:sp>
    </p:spTree>
    <p:extLst>
      <p:ext uri="{BB962C8B-B14F-4D97-AF65-F5344CB8AC3E}">
        <p14:creationId xmlns:p14="http://schemas.microsoft.com/office/powerpoint/2010/main" val="4072232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我们编制算法的时候也会类似的情况，比如我们有上百个数要去排序，其实当规模很大的时候去排序，这不见得是一件很容易的事情，但如果说只有两个、三个、十个去排序，这是比较简单的。</a:t>
            </a:r>
            <a:endParaRPr lang="en-US" altLang="zh-CN" dirty="0"/>
          </a:p>
          <a:p>
            <a:r>
              <a:rPr lang="zh-CN" altLang="en-US" dirty="0"/>
              <a:t>另外在地图里面，有很多很多个点，要是把最相近的这两个点给找出来</a:t>
            </a:r>
            <a:endParaRPr lang="en-US" altLang="zh-CN" dirty="0"/>
          </a:p>
          <a:p>
            <a:r>
              <a:rPr lang="zh-CN" altLang="en-US" dirty="0"/>
              <a:t>或者有上</a:t>
            </a:r>
            <a:r>
              <a:rPr lang="en-US" altLang="zh-CN" dirty="0"/>
              <a:t>PB</a:t>
            </a:r>
            <a:r>
              <a:rPr lang="zh-CN" altLang="en-US" dirty="0"/>
              <a:t>级别的网页的这个文本，我们去统计那些关键字的数目</a:t>
            </a:r>
            <a:endParaRPr lang="en-US" altLang="zh-CN" dirty="0"/>
          </a:p>
          <a:p>
            <a:r>
              <a:rPr lang="zh-CN" altLang="en-US" dirty="0"/>
              <a:t>这些问题都具有一个相同的这个特点，当问题规模比较小，它比较容易去求解问题，规模比较大的时候，求解就要复杂一些。</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38</a:t>
            </a:fld>
            <a:endParaRPr lang="en-US" altLang="zh-CN"/>
          </a:p>
        </p:txBody>
      </p:sp>
    </p:spTree>
    <p:extLst>
      <p:ext uri="{BB962C8B-B14F-4D97-AF65-F5344CB8AC3E}">
        <p14:creationId xmlns:p14="http://schemas.microsoft.com/office/powerpoint/2010/main" val="249600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在这个时候我们就需要用到分治的策略，分治的基本思想包括三个方面，</a:t>
            </a:r>
            <a:endParaRPr lang="en-US" altLang="zh-CN" dirty="0"/>
          </a:p>
          <a:p>
            <a:r>
              <a:rPr lang="zh-CN" altLang="en-US" dirty="0"/>
              <a:t>第一个是分，我们要把一个规模比较大的这个问题，分解成数个规模比较小的这个问题，当然如果我们分一次不够，那怎么办？我们可以递归的去处理，把子问题，继续去分解成更小的子问题，如果说还不够，这个分解的这个过程可以递归的执行下去，一直到我们分解出来的子问题的规模足够小，我们就说这个问题是基础问题。</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39</a:t>
            </a:fld>
            <a:endParaRPr lang="en-US" altLang="zh-CN"/>
          </a:p>
        </p:txBody>
      </p:sp>
    </p:spTree>
    <p:extLst>
      <p:ext uri="{BB962C8B-B14F-4D97-AF65-F5344CB8AC3E}">
        <p14:creationId xmlns:p14="http://schemas.microsoft.com/office/powerpoint/2010/main" val="39804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对于基础问题，我们是很容易去求解的。对于基础的问题，可以用普通的求解，比如说枚举，这是可行的，因为对于规模比较小的问题，都可以用一种算法，在有限的时间内，或者说在常数的时间内，把它求解出来。</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40</a:t>
            </a:fld>
            <a:endParaRPr lang="en-US" altLang="zh-CN"/>
          </a:p>
        </p:txBody>
      </p:sp>
    </p:spTree>
    <p:extLst>
      <p:ext uri="{BB962C8B-B14F-4D97-AF65-F5344CB8AC3E}">
        <p14:creationId xmlns:p14="http://schemas.microsoft.com/office/powerpoint/2010/main" val="3791703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其实我们通过生活中的这些例子，就可以归纳出来递归。</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5</a:t>
            </a:fld>
            <a:endParaRPr lang="en-US" altLang="zh-CN"/>
          </a:p>
        </p:txBody>
      </p:sp>
    </p:spTree>
    <p:extLst>
      <p:ext uri="{BB962C8B-B14F-4D97-AF65-F5344CB8AC3E}">
        <p14:creationId xmlns:p14="http://schemas.microsoft.com/office/powerpoint/2010/main" val="536705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第三个步骤，就是一个合并的过程，把求出的小规模的问题的解合并为一个更大规模的问题的解，这个求解的过程是一个自底向上的过程。</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41</a:t>
            </a:fld>
            <a:endParaRPr lang="en-US" altLang="zh-CN"/>
          </a:p>
        </p:txBody>
      </p:sp>
    </p:spTree>
    <p:extLst>
      <p:ext uri="{BB962C8B-B14F-4D97-AF65-F5344CB8AC3E}">
        <p14:creationId xmlns:p14="http://schemas.microsoft.com/office/powerpoint/2010/main" val="2147648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分治的这个策略的算法它可以分为三个阶段</a:t>
            </a:r>
            <a:endParaRPr lang="en-US" altLang="zh-CN" dirty="0"/>
          </a:p>
          <a:p>
            <a:r>
              <a:rPr lang="zh-CN" altLang="en-US" dirty="0"/>
              <a:t>一个是分的这个阶段，第二个是治理的阶段，第三个是合并的这个阶段。</a:t>
            </a:r>
            <a:endParaRPr lang="en-US" altLang="zh-CN"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42</a:t>
            </a:fld>
            <a:endParaRPr lang="en-US" altLang="zh-CN"/>
          </a:p>
        </p:txBody>
      </p:sp>
    </p:spTree>
    <p:extLst>
      <p:ext uri="{BB962C8B-B14F-4D97-AF65-F5344CB8AC3E}">
        <p14:creationId xmlns:p14="http://schemas.microsoft.com/office/powerpoint/2010/main" val="2813067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对于分治算法来说，我们可以构造下面的一个框架程序，然后假如输入的问题用</a:t>
            </a:r>
            <a:r>
              <a:rPr lang="en-US" altLang="zh-CN" dirty="0"/>
              <a:t>P</a:t>
            </a:r>
            <a:r>
              <a:rPr lang="zh-CN" altLang="en-US" dirty="0"/>
              <a:t>来描述，如果</a:t>
            </a:r>
            <a:r>
              <a:rPr lang="en-US" altLang="zh-CN" dirty="0"/>
              <a:t>P</a:t>
            </a:r>
            <a:r>
              <a:rPr lang="zh-CN" altLang="en-US" dirty="0"/>
              <a:t>的问题规模小于等于</a:t>
            </a:r>
            <a:r>
              <a:rPr lang="en-US" altLang="zh-CN" dirty="0"/>
              <a:t>N0</a:t>
            </a:r>
            <a:r>
              <a:rPr lang="zh-CN" altLang="en-US" dirty="0"/>
              <a:t>，也就是说当问题规模到达一个临界值，这个时候就已经得到了递归的出口，我们要用特定的方法，直接去解决问题。一般来说基础问题，用基础的方法去求解，它都是可以在</a:t>
            </a:r>
            <a:r>
              <a:rPr lang="zh-CN" altLang="en-US" sz="1200" dirty="0">
                <a:solidFill>
                  <a:srgbClr val="000000"/>
                </a:solidFill>
                <a:latin typeface="微软雅黑" panose="020B0503020204020204" pitchFamily="34" charset="-122"/>
                <a:ea typeface="+mn-ea"/>
              </a:rPr>
              <a:t>常数</a:t>
            </a:r>
            <a:r>
              <a:rPr lang="zh-CN" altLang="en-US" dirty="0"/>
              <a:t>时间内解决的。</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44</a:t>
            </a:fld>
            <a:endParaRPr lang="en-US" altLang="zh-CN"/>
          </a:p>
        </p:txBody>
      </p:sp>
    </p:spTree>
    <p:extLst>
      <p:ext uri="{BB962C8B-B14F-4D97-AF65-F5344CB8AC3E}">
        <p14:creationId xmlns:p14="http://schemas.microsoft.com/office/powerpoint/2010/main" val="1142478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确定了递归出口的处理办法之后，就是划分的策略，我们会把原问题分解成规模比较小的问题。这是我们整个算法的关键和基础，在分解的时候，我们遵循两个原则，</a:t>
            </a:r>
            <a:endParaRPr lang="en-US" altLang="zh-CN" dirty="0"/>
          </a:p>
          <a:p>
            <a:r>
              <a:rPr lang="zh-CN" altLang="en-US" dirty="0"/>
              <a:t>第一个我们称之为是平衡子问题原则，也就是说，要尽量使得分割出来的子问题的规模要大致相当，因为只有当规模大致相当的情况下，我们可以期待它有一个更高效的性能。</a:t>
            </a:r>
            <a:endParaRPr lang="en-US" altLang="zh-CN" dirty="0"/>
          </a:p>
          <a:p>
            <a:r>
              <a:rPr lang="zh-CN" altLang="en-US" dirty="0"/>
              <a:t>第二个基本原则称之为是独立子问题原则，也就是说分割出来的问题之间重叠的空间越少越好，当然最好是他们相互独立的，因为如果这些子问题之间，不相互独立的话，今后我们学到更多的这个算法就会知道，当有重叠，算法的这个效率就会降低。</a:t>
            </a:r>
            <a:endParaRPr lang="en-US" altLang="zh-CN" dirty="0"/>
          </a:p>
          <a:p>
            <a:r>
              <a:rPr lang="zh-CN" altLang="en-US" dirty="0"/>
              <a:t>好的，我们已经通过递归的方式，再逐层往下分解，当我们一直分解到基础的问题，可以得到基础问题的答案。</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45</a:t>
            </a:fld>
            <a:endParaRPr lang="en-US" altLang="zh-CN"/>
          </a:p>
        </p:txBody>
      </p:sp>
    </p:spTree>
    <p:extLst>
      <p:ext uri="{BB962C8B-B14F-4D97-AF65-F5344CB8AC3E}">
        <p14:creationId xmlns:p14="http://schemas.microsoft.com/office/powerpoint/2010/main" val="136395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然后就是合并的过程，把</a:t>
            </a:r>
            <a:r>
              <a:rPr lang="en-US" altLang="zh-CN" dirty="0"/>
              <a:t>K</a:t>
            </a:r>
            <a:r>
              <a:rPr lang="zh-CN" altLang="en-US" dirty="0"/>
              <a:t>个子问题的解来合并得到原问题的解，合并的过程，一般来说没有通用的办法，需要具体问题具体分析。哪怕是相同的问题，如果划分的策略不一样，有可能合并的过程，或者说合并的策略也是不一样的。</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46</a:t>
            </a:fld>
            <a:endParaRPr lang="en-US" altLang="zh-CN"/>
          </a:p>
        </p:txBody>
      </p:sp>
    </p:spTree>
    <p:extLst>
      <p:ext uri="{BB962C8B-B14F-4D97-AF65-F5344CB8AC3E}">
        <p14:creationId xmlns:p14="http://schemas.microsoft.com/office/powerpoint/2010/main" val="31645693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47</a:t>
            </a:fld>
            <a:endParaRPr lang="en-US" altLang="zh-CN"/>
          </a:p>
        </p:txBody>
      </p:sp>
    </p:spTree>
    <p:extLst>
      <p:ext uri="{BB962C8B-B14F-4D97-AF65-F5344CB8AC3E}">
        <p14:creationId xmlns:p14="http://schemas.microsoft.com/office/powerpoint/2010/main" val="168653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48</a:t>
            </a:fld>
            <a:endParaRPr lang="en-US" altLang="zh-CN"/>
          </a:p>
        </p:txBody>
      </p:sp>
    </p:spTree>
    <p:extLst>
      <p:ext uri="{BB962C8B-B14F-4D97-AF65-F5344CB8AC3E}">
        <p14:creationId xmlns:p14="http://schemas.microsoft.com/office/powerpoint/2010/main" val="3540476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我们首先找中间元素，然后根据中间元素</a:t>
            </a:r>
            <a:r>
              <a:rPr lang="en-US" altLang="zh-CN" dirty="0" err="1"/>
              <a:t>i</a:t>
            </a:r>
            <a:r>
              <a:rPr lang="zh-CN" altLang="en-US" dirty="0"/>
              <a:t>，将数组分成两半，分成两半后，分别对左边右边子数组进行排序，然后再把排序好的两个子数组进行合并。</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长度为</a:t>
            </a:r>
            <a:r>
              <a:rPr lang="en-US" altLang="zh-CN" dirty="0"/>
              <a:t>n</a:t>
            </a:r>
            <a:r>
              <a:rPr lang="zh-CN" altLang="en-US" dirty="0"/>
              <a:t>的话，排序时间用</a:t>
            </a:r>
            <a:r>
              <a:rPr lang="en-US" altLang="zh-CN" dirty="0"/>
              <a:t>T(n)</a:t>
            </a:r>
            <a:r>
              <a:rPr lang="zh-CN" altLang="en-US" dirty="0"/>
              <a:t>来表示，分别对两个子数组排序，子数组大小是</a:t>
            </a:r>
            <a:r>
              <a:rPr lang="en-US" altLang="zh-CN" dirty="0"/>
              <a:t>n/2</a:t>
            </a:r>
            <a:r>
              <a:rPr lang="zh-CN" altLang="en-US" dirty="0"/>
              <a:t>， 那么对左右两边子数组进行排序，时间都是</a:t>
            </a:r>
            <a:r>
              <a:rPr kumimoji="1" lang="en-US" altLang="zh-CN" sz="1200" dirty="0"/>
              <a:t>T(n/2)</a:t>
            </a:r>
            <a:r>
              <a:rPr lang="zh-CN" altLang="en-US" dirty="0"/>
              <a:t>。合并以后得到了一个新数组</a:t>
            </a:r>
            <a:r>
              <a:rPr lang="en-US" altLang="zh-CN" dirty="0"/>
              <a:t>B</a:t>
            </a:r>
            <a:r>
              <a:rPr lang="zh-CN" altLang="en-US" dirty="0"/>
              <a:t>，把这个新数组</a:t>
            </a:r>
            <a:r>
              <a:rPr lang="en-US" altLang="zh-CN" dirty="0"/>
              <a:t>B</a:t>
            </a:r>
            <a:r>
              <a:rPr lang="zh-CN" altLang="en-US" dirty="0"/>
              <a:t>再复制到数中</a:t>
            </a:r>
            <a:r>
              <a:rPr lang="en-US" altLang="zh-CN" dirty="0"/>
              <a:t>A</a:t>
            </a:r>
            <a:r>
              <a:rPr lang="zh-CN" altLang="en-US" dirty="0"/>
              <a:t>需要一个</a:t>
            </a:r>
            <a:r>
              <a:rPr lang="en-US" altLang="zh-CN" dirty="0"/>
              <a:t>N</a:t>
            </a:r>
            <a:r>
              <a:rPr lang="zh-CN" altLang="en-US" dirty="0"/>
              <a:t>，那两个数组合并的时间需要多少呢？我们来看一下。</a:t>
            </a:r>
          </a:p>
          <a:p>
            <a:endParaRPr lang="en-US" altLang="zh-CN"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49</a:t>
            </a:fld>
            <a:endParaRPr lang="en-US" altLang="zh-CN"/>
          </a:p>
        </p:txBody>
      </p:sp>
    </p:spTree>
    <p:extLst>
      <p:ext uri="{BB962C8B-B14F-4D97-AF65-F5344CB8AC3E}">
        <p14:creationId xmlns:p14="http://schemas.microsoft.com/office/powerpoint/2010/main" val="215959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lgn="l"/>
            <a:r>
              <a:rPr lang="zh-CN" altLang="en-US" b="0" i="0" dirty="0">
                <a:solidFill>
                  <a:schemeClr val="accent4">
                    <a:lumMod val="75000"/>
                  </a:schemeClr>
                </a:solidFill>
                <a:effectLst/>
                <a:latin typeface="Helvetica Neue"/>
              </a:rPr>
              <a:t>归并排序是建立在归并操作上的一种有效的</a:t>
            </a:r>
            <a:r>
              <a:rPr lang="zh-CN" altLang="en-US" b="0" i="0" u="none" strike="noStrike" dirty="0">
                <a:solidFill>
                  <a:schemeClr val="accent4">
                    <a:lumMod val="75000"/>
                  </a:schemeClr>
                </a:solidFill>
                <a:effectLst/>
                <a:latin typeface="Helvetica Neue"/>
                <a:hlinkClick r:id="rId3">
                  <a:extLst>
                    <a:ext uri="{A12FA001-AC4F-418D-AE19-62706E023703}">
                      <ahyp:hlinkClr xmlns:ahyp="http://schemas.microsoft.com/office/drawing/2018/hyperlinkcolor" val="tx"/>
                    </a:ext>
                  </a:extLst>
                </a:hlinkClick>
              </a:rPr>
              <a:t>排序</a:t>
            </a:r>
            <a:r>
              <a:rPr lang="zh-CN" altLang="en-US" b="0" i="0" dirty="0">
                <a:solidFill>
                  <a:schemeClr val="accent4">
                    <a:lumMod val="75000"/>
                  </a:schemeClr>
                </a:solidFill>
                <a:effectLst/>
                <a:latin typeface="Helvetica Neue"/>
              </a:rPr>
              <a:t>算法。该算法是采用</a:t>
            </a:r>
            <a:r>
              <a:rPr lang="zh-CN" altLang="en-US" b="0" i="0" u="none" strike="noStrike" dirty="0">
                <a:solidFill>
                  <a:schemeClr val="accent4">
                    <a:lumMod val="75000"/>
                  </a:schemeClr>
                </a:solidFill>
                <a:effectLst/>
                <a:latin typeface="Helvetica Neue"/>
                <a:hlinkClick r:id="rId4">
                  <a:extLst>
                    <a:ext uri="{A12FA001-AC4F-418D-AE19-62706E023703}">
                      <ahyp:hlinkClr xmlns:ahyp="http://schemas.microsoft.com/office/drawing/2018/hyperlinkcolor" val="tx"/>
                    </a:ext>
                  </a:extLst>
                </a:hlinkClick>
              </a:rPr>
              <a:t>分治法</a:t>
            </a:r>
            <a:r>
              <a:rPr lang="zh-CN" altLang="en-US" b="0" i="0" dirty="0">
                <a:solidFill>
                  <a:schemeClr val="accent4">
                    <a:lumMod val="75000"/>
                  </a:schemeClr>
                </a:solidFill>
                <a:effectLst/>
                <a:latin typeface="Helvetica Neue"/>
              </a:rPr>
              <a:t>（</a:t>
            </a:r>
            <a:r>
              <a:rPr lang="en-US" altLang="zh-CN" b="0" i="0" dirty="0">
                <a:solidFill>
                  <a:schemeClr val="accent4">
                    <a:lumMod val="75000"/>
                  </a:schemeClr>
                </a:solidFill>
                <a:effectLst/>
                <a:latin typeface="Helvetica Neue"/>
              </a:rPr>
              <a:t>Divide and Conquer</a:t>
            </a:r>
            <a:r>
              <a:rPr lang="zh-CN" altLang="en-US" b="0" i="0" dirty="0">
                <a:solidFill>
                  <a:schemeClr val="accent4">
                    <a:lumMod val="75000"/>
                  </a:schemeClr>
                </a:solidFill>
                <a:effectLst/>
                <a:latin typeface="Helvetica Neue"/>
              </a:rPr>
              <a:t>）的一个非常典型的应用。</a:t>
            </a:r>
          </a:p>
          <a:p>
            <a:pPr algn="l"/>
            <a:r>
              <a:rPr lang="zh-CN" altLang="en-US" b="0" i="0" dirty="0">
                <a:solidFill>
                  <a:schemeClr val="accent4">
                    <a:lumMod val="75000"/>
                  </a:schemeClr>
                </a:solidFill>
                <a:effectLst/>
                <a:latin typeface="Helvetica Neue"/>
              </a:rPr>
              <a:t>归并排序</a:t>
            </a:r>
            <a:r>
              <a:rPr lang="zh-CN" altLang="en-US" b="0" i="0" dirty="0">
                <a:solidFill>
                  <a:srgbClr val="333333"/>
                </a:solidFill>
                <a:effectLst/>
                <a:latin typeface="Helvetica Neue"/>
              </a:rPr>
              <a:t>法是将两个（或两个以上）有序表合并成一个新的有序表，即把待排序序列分为若干个子序列，每个子序列是有序的。然后再把有序子序列合并为整体有序序列。</a:t>
            </a:r>
          </a:p>
          <a:p>
            <a:endParaRPr lang="en-US" altLang="zh-CN" dirty="0"/>
          </a:p>
          <a:p>
            <a:r>
              <a:rPr lang="zh-CN" altLang="en-US" dirty="0"/>
              <a:t>我们看一下这个例子，这是归并排序的例子。有一个数组，我们需要对数组进行排序，首先把数组分成两半，然后对这两半分别进行排序。</a:t>
            </a:r>
            <a:endParaRPr lang="en-US" altLang="zh-CN" dirty="0"/>
          </a:p>
          <a:p>
            <a:endParaRPr lang="en-US" altLang="zh-CN" dirty="0"/>
          </a:p>
          <a:p>
            <a:r>
              <a:rPr lang="zh-CN" altLang="en-US" dirty="0"/>
              <a:t>假如说已经排好序的这两个子数组，把这两个子数组合并成一个有序数组，那它的时间复杂度是多少呢？</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50</a:t>
            </a:fld>
            <a:endParaRPr lang="en-US" altLang="zh-CN"/>
          </a:p>
        </p:txBody>
      </p:sp>
    </p:spTree>
    <p:extLst>
      <p:ext uri="{BB962C8B-B14F-4D97-AF65-F5344CB8AC3E}">
        <p14:creationId xmlns:p14="http://schemas.microsoft.com/office/powerpoint/2010/main" val="3536079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上面这两个子数组是有序的。要把两个有序的数组合并成一个有序的大数组，要用到辅助数组。</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51</a:t>
            </a:fld>
            <a:endParaRPr lang="en-US" altLang="zh-CN"/>
          </a:p>
        </p:txBody>
      </p:sp>
    </p:spTree>
    <p:extLst>
      <p:ext uri="{BB962C8B-B14F-4D97-AF65-F5344CB8AC3E}">
        <p14:creationId xmlns:p14="http://schemas.microsoft.com/office/powerpoint/2010/main" val="892692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递归是我们常用的一种求解问题的思想，它包括三个基本的这个要素，</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第一个递归要有中止条件，也就是说它需要有一个明确的临界点，程序一旦到达这个临界点的时候，他就不再继续往下递归，要不然的话，我们可能整个递归的程序，它就是会无限的执行下去。</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二，终止的处理办法，也就是说在递归的临界点，对应的一种简单的情景，在这种简单情景下，我们应该直接给出这个问题的解决方案，可以是一个普通的枚举的算法去解决这个问题，也可以是其他的常规的方法去解决这个问题。</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三最重要的是我们要有递归的处理办法，也就是说递归问题是要把它分解成若干个规模比较小的、与原问题形式相同的子问题，这些子问题可以利用相同的思路来解决，并且把他们的答案合并得到原问题的答案，因此它就会形成一个递归的逻辑。</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6</a:t>
            </a:fld>
            <a:endParaRPr lang="en-US" altLang="zh-CN"/>
          </a:p>
        </p:txBody>
      </p:sp>
    </p:spTree>
    <p:extLst>
      <p:ext uri="{BB962C8B-B14F-4D97-AF65-F5344CB8AC3E}">
        <p14:creationId xmlns:p14="http://schemas.microsoft.com/office/powerpoint/2010/main" val="234342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我们看一下，一开始我们设置两个指针。分别在两个子数组里最左边。</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首先</a:t>
            </a:r>
            <a:r>
              <a:rPr lang="en-US" altLang="zh-CN" dirty="0"/>
              <a:t>a</a:t>
            </a:r>
            <a:r>
              <a:rPr lang="zh-CN" altLang="en-US" dirty="0"/>
              <a:t>和</a:t>
            </a:r>
            <a:r>
              <a:rPr lang="en-US" altLang="zh-CN" dirty="0"/>
              <a:t>H</a:t>
            </a:r>
            <a:r>
              <a:rPr lang="zh-CN" altLang="en-US" dirty="0"/>
              <a:t>比较，</a:t>
            </a:r>
            <a:r>
              <a:rPr lang="en-US" altLang="zh-CN" dirty="0"/>
              <a:t>A</a:t>
            </a:r>
            <a:r>
              <a:rPr lang="zh-CN" altLang="en-US" dirty="0"/>
              <a:t>比</a:t>
            </a:r>
            <a:r>
              <a:rPr lang="en-US" altLang="zh-CN" dirty="0"/>
              <a:t>H</a:t>
            </a:r>
            <a:r>
              <a:rPr lang="zh-CN" altLang="en-US" dirty="0"/>
              <a:t>小，把</a:t>
            </a:r>
            <a:r>
              <a:rPr lang="en-US" altLang="zh-CN" dirty="0"/>
              <a:t>A</a:t>
            </a:r>
            <a:r>
              <a:rPr lang="zh-CN" altLang="en-US" dirty="0"/>
              <a:t>放到新数组里面。</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52</a:t>
            </a:fld>
            <a:endParaRPr lang="en-US" altLang="zh-CN"/>
          </a:p>
        </p:txBody>
      </p:sp>
    </p:spTree>
    <p:extLst>
      <p:ext uri="{BB962C8B-B14F-4D97-AF65-F5344CB8AC3E}">
        <p14:creationId xmlns:p14="http://schemas.microsoft.com/office/powerpoint/2010/main" val="1178203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然后将</a:t>
            </a:r>
            <a:r>
              <a:rPr lang="en-US" altLang="zh-CN" dirty="0"/>
              <a:t>G</a:t>
            </a:r>
            <a:r>
              <a:rPr lang="zh-CN" altLang="en-US" dirty="0"/>
              <a:t>和</a:t>
            </a:r>
            <a:r>
              <a:rPr lang="en-US" altLang="zh-CN" dirty="0"/>
              <a:t>H</a:t>
            </a:r>
            <a:r>
              <a:rPr lang="zh-CN" altLang="en-US" dirty="0"/>
              <a:t>进行比较，</a:t>
            </a:r>
            <a:r>
              <a:rPr lang="en-US" altLang="zh-CN" dirty="0"/>
              <a:t>G</a:t>
            </a:r>
            <a:r>
              <a:rPr lang="zh-CN" altLang="en-US" dirty="0"/>
              <a:t>比</a:t>
            </a:r>
            <a:r>
              <a:rPr lang="en-US" altLang="zh-CN" dirty="0"/>
              <a:t>H</a:t>
            </a:r>
            <a:r>
              <a:rPr lang="zh-CN" altLang="en-US" dirty="0"/>
              <a:t>小，把</a:t>
            </a:r>
            <a:r>
              <a:rPr lang="en-US" altLang="zh-CN" dirty="0"/>
              <a:t>G</a:t>
            </a:r>
            <a:r>
              <a:rPr lang="zh-CN" altLang="en-US" dirty="0"/>
              <a:t>落下去。</a:t>
            </a: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53</a:t>
            </a:fld>
            <a:endParaRPr lang="en-US" altLang="zh-CN"/>
          </a:p>
        </p:txBody>
      </p:sp>
    </p:spTree>
    <p:extLst>
      <p:ext uri="{BB962C8B-B14F-4D97-AF65-F5344CB8AC3E}">
        <p14:creationId xmlns:p14="http://schemas.microsoft.com/office/powerpoint/2010/main" val="4192680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然后将</a:t>
            </a:r>
            <a:r>
              <a:rPr lang="en-US" altLang="zh-CN" dirty="0"/>
              <a:t>L</a:t>
            </a:r>
            <a:r>
              <a:rPr lang="zh-CN" altLang="en-US" dirty="0"/>
              <a:t>和</a:t>
            </a:r>
            <a:r>
              <a:rPr lang="en-US" altLang="zh-CN" dirty="0"/>
              <a:t>H</a:t>
            </a:r>
            <a:r>
              <a:rPr lang="zh-CN" altLang="en-US" dirty="0"/>
              <a:t>进行比较，</a:t>
            </a:r>
            <a:r>
              <a:rPr lang="en-US" altLang="zh-CN" dirty="0"/>
              <a:t>H</a:t>
            </a:r>
            <a:r>
              <a:rPr lang="zh-CN" altLang="en-US" dirty="0"/>
              <a:t>比</a:t>
            </a:r>
            <a:r>
              <a:rPr lang="en-US" altLang="zh-CN" dirty="0"/>
              <a:t>L</a:t>
            </a:r>
            <a:r>
              <a:rPr lang="zh-CN" altLang="en-US" dirty="0"/>
              <a:t>小，把</a:t>
            </a:r>
            <a:r>
              <a:rPr lang="en-US" altLang="zh-CN" dirty="0"/>
              <a:t>H</a:t>
            </a:r>
            <a:r>
              <a:rPr lang="zh-CN" altLang="en-US" dirty="0"/>
              <a:t>落下去。</a:t>
            </a: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54</a:t>
            </a:fld>
            <a:endParaRPr lang="en-US" altLang="zh-CN"/>
          </a:p>
        </p:txBody>
      </p:sp>
    </p:spTree>
    <p:extLst>
      <p:ext uri="{BB962C8B-B14F-4D97-AF65-F5344CB8AC3E}">
        <p14:creationId xmlns:p14="http://schemas.microsoft.com/office/powerpoint/2010/main" val="4269749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然后将</a:t>
            </a:r>
            <a:r>
              <a:rPr lang="en-US" altLang="zh-CN" dirty="0"/>
              <a:t>L</a:t>
            </a:r>
            <a:r>
              <a:rPr lang="zh-CN" altLang="en-US" dirty="0"/>
              <a:t>和</a:t>
            </a:r>
            <a:r>
              <a:rPr lang="en-US" altLang="zh-CN" dirty="0"/>
              <a:t>I</a:t>
            </a:r>
            <a:r>
              <a:rPr lang="zh-CN" altLang="en-US" dirty="0"/>
              <a:t>进行比较，</a:t>
            </a:r>
            <a:r>
              <a:rPr lang="en-US" altLang="zh-CN" dirty="0"/>
              <a:t>I</a:t>
            </a:r>
            <a:r>
              <a:rPr lang="zh-CN" altLang="en-US" dirty="0"/>
              <a:t>比</a:t>
            </a:r>
            <a:r>
              <a:rPr lang="en-US" altLang="zh-CN" dirty="0"/>
              <a:t>L</a:t>
            </a:r>
            <a:r>
              <a:rPr lang="zh-CN" altLang="en-US" dirty="0"/>
              <a:t>小，把</a:t>
            </a:r>
            <a:r>
              <a:rPr lang="en-US" altLang="zh-CN" dirty="0"/>
              <a:t>I</a:t>
            </a:r>
            <a:r>
              <a:rPr lang="zh-CN" altLang="en-US" dirty="0"/>
              <a:t>落下去。</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55</a:t>
            </a:fld>
            <a:endParaRPr lang="en-US" altLang="zh-CN"/>
          </a:p>
        </p:txBody>
      </p:sp>
    </p:spTree>
    <p:extLst>
      <p:ext uri="{BB962C8B-B14F-4D97-AF65-F5344CB8AC3E}">
        <p14:creationId xmlns:p14="http://schemas.microsoft.com/office/powerpoint/2010/main" val="34439256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然后将</a:t>
            </a:r>
            <a:r>
              <a:rPr lang="en-US" altLang="zh-CN" dirty="0"/>
              <a:t>L</a:t>
            </a:r>
            <a:r>
              <a:rPr lang="zh-CN" altLang="en-US" dirty="0"/>
              <a:t>和</a:t>
            </a:r>
            <a:r>
              <a:rPr lang="en-US" altLang="zh-CN" dirty="0"/>
              <a:t>M</a:t>
            </a:r>
            <a:r>
              <a:rPr lang="zh-CN" altLang="en-US" dirty="0"/>
              <a:t>进行比较，</a:t>
            </a:r>
            <a:r>
              <a:rPr lang="en-US" altLang="zh-CN" dirty="0"/>
              <a:t>L</a:t>
            </a:r>
            <a:r>
              <a:rPr lang="zh-CN" altLang="en-US" dirty="0"/>
              <a:t>比</a:t>
            </a:r>
            <a:r>
              <a:rPr lang="en-US" altLang="zh-CN" dirty="0"/>
              <a:t>M</a:t>
            </a:r>
            <a:r>
              <a:rPr lang="zh-CN" altLang="en-US" dirty="0"/>
              <a:t>小，把</a:t>
            </a:r>
            <a:r>
              <a:rPr lang="en-US" altLang="zh-CN" dirty="0"/>
              <a:t>L</a:t>
            </a:r>
            <a:r>
              <a:rPr lang="zh-CN" altLang="en-US" dirty="0"/>
              <a:t>落下去。</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56</a:t>
            </a:fld>
            <a:endParaRPr lang="en-US" altLang="zh-CN"/>
          </a:p>
        </p:txBody>
      </p:sp>
    </p:spTree>
    <p:extLst>
      <p:ext uri="{BB962C8B-B14F-4D97-AF65-F5344CB8AC3E}">
        <p14:creationId xmlns:p14="http://schemas.microsoft.com/office/powerpoint/2010/main" val="810179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将</a:t>
            </a:r>
            <a:r>
              <a:rPr lang="en-US" altLang="zh-CN" dirty="0"/>
              <a:t>O</a:t>
            </a:r>
            <a:r>
              <a:rPr lang="zh-CN" altLang="en-US" dirty="0"/>
              <a:t>和</a:t>
            </a:r>
            <a:r>
              <a:rPr lang="en-US" altLang="zh-CN" dirty="0"/>
              <a:t>M</a:t>
            </a:r>
            <a:r>
              <a:rPr lang="zh-CN" altLang="en-US" dirty="0"/>
              <a:t>进行比较，</a:t>
            </a:r>
            <a:r>
              <a:rPr lang="en-US" altLang="zh-CN" dirty="0"/>
              <a:t>M</a:t>
            </a:r>
            <a:r>
              <a:rPr lang="zh-CN" altLang="en-US" dirty="0"/>
              <a:t>比</a:t>
            </a:r>
            <a:r>
              <a:rPr lang="en-US" altLang="zh-CN" dirty="0"/>
              <a:t>O</a:t>
            </a:r>
            <a:r>
              <a:rPr lang="zh-CN" altLang="en-US" dirty="0"/>
              <a:t>小，把</a:t>
            </a:r>
            <a:r>
              <a:rPr lang="en-US" altLang="zh-CN" dirty="0"/>
              <a:t>M</a:t>
            </a:r>
            <a:r>
              <a:rPr lang="zh-CN" altLang="en-US" dirty="0"/>
              <a:t>落下去。</a:t>
            </a: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57</a:t>
            </a:fld>
            <a:endParaRPr lang="en-US" altLang="zh-CN"/>
          </a:p>
        </p:txBody>
      </p:sp>
    </p:spTree>
    <p:extLst>
      <p:ext uri="{BB962C8B-B14F-4D97-AF65-F5344CB8AC3E}">
        <p14:creationId xmlns:p14="http://schemas.microsoft.com/office/powerpoint/2010/main" val="1536306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将</a:t>
            </a:r>
            <a:r>
              <a:rPr lang="en-US" altLang="zh-CN" dirty="0"/>
              <a:t>O</a:t>
            </a:r>
            <a:r>
              <a:rPr lang="zh-CN" altLang="en-US" dirty="0"/>
              <a:t>和</a:t>
            </a:r>
            <a:r>
              <a:rPr lang="en-US" altLang="zh-CN" dirty="0"/>
              <a:t>S</a:t>
            </a:r>
            <a:r>
              <a:rPr lang="zh-CN" altLang="en-US" dirty="0"/>
              <a:t>进行比较，</a:t>
            </a:r>
            <a:r>
              <a:rPr lang="en-US" altLang="zh-CN" dirty="0"/>
              <a:t>O</a:t>
            </a:r>
            <a:r>
              <a:rPr lang="zh-CN" altLang="en-US" dirty="0"/>
              <a:t>比</a:t>
            </a:r>
            <a:r>
              <a:rPr lang="en-US" altLang="zh-CN" dirty="0"/>
              <a:t>S</a:t>
            </a:r>
            <a:r>
              <a:rPr lang="zh-CN" altLang="en-US" dirty="0"/>
              <a:t>小，把</a:t>
            </a:r>
            <a:r>
              <a:rPr lang="en-US" altLang="zh-CN" dirty="0"/>
              <a:t>O</a:t>
            </a:r>
            <a:r>
              <a:rPr lang="zh-CN" altLang="en-US" dirty="0"/>
              <a:t>落下去。</a:t>
            </a: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58</a:t>
            </a:fld>
            <a:endParaRPr lang="en-US" altLang="zh-CN"/>
          </a:p>
        </p:txBody>
      </p:sp>
    </p:spTree>
    <p:extLst>
      <p:ext uri="{BB962C8B-B14F-4D97-AF65-F5344CB8AC3E}">
        <p14:creationId xmlns:p14="http://schemas.microsoft.com/office/powerpoint/2010/main" val="16066055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将</a:t>
            </a:r>
            <a:r>
              <a:rPr lang="en-US" altLang="zh-CN" dirty="0"/>
              <a:t>R</a:t>
            </a:r>
            <a:r>
              <a:rPr lang="zh-CN" altLang="en-US" dirty="0"/>
              <a:t>和</a:t>
            </a:r>
            <a:r>
              <a:rPr lang="en-US" altLang="zh-CN" dirty="0"/>
              <a:t>S</a:t>
            </a:r>
            <a:r>
              <a:rPr lang="zh-CN" altLang="en-US" dirty="0"/>
              <a:t>进行比较，</a:t>
            </a:r>
            <a:r>
              <a:rPr lang="en-US" altLang="zh-CN" dirty="0"/>
              <a:t>R</a:t>
            </a:r>
            <a:r>
              <a:rPr lang="zh-CN" altLang="en-US" dirty="0"/>
              <a:t>比</a:t>
            </a:r>
            <a:r>
              <a:rPr lang="en-US" altLang="zh-CN" dirty="0"/>
              <a:t>S</a:t>
            </a:r>
            <a:r>
              <a:rPr lang="zh-CN" altLang="en-US" dirty="0"/>
              <a:t>小，把</a:t>
            </a:r>
            <a:r>
              <a:rPr lang="en-US" altLang="zh-CN" dirty="0"/>
              <a:t>R</a:t>
            </a:r>
            <a:r>
              <a:rPr lang="zh-CN" altLang="en-US" dirty="0"/>
              <a:t>落下去。</a:t>
            </a: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59</a:t>
            </a:fld>
            <a:endParaRPr lang="en-US" altLang="zh-CN"/>
          </a:p>
        </p:txBody>
      </p:sp>
    </p:spTree>
    <p:extLst>
      <p:ext uri="{BB962C8B-B14F-4D97-AF65-F5344CB8AC3E}">
        <p14:creationId xmlns:p14="http://schemas.microsoft.com/office/powerpoint/2010/main" val="21522032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现在前面的指针指向的数组为空，后面的子数组还剩下两个元素，把这两个元素依次放入辅助数组中。</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60</a:t>
            </a:fld>
            <a:endParaRPr lang="en-US" altLang="zh-CN"/>
          </a:p>
        </p:txBody>
      </p:sp>
    </p:spTree>
    <p:extLst>
      <p:ext uri="{BB962C8B-B14F-4D97-AF65-F5344CB8AC3E}">
        <p14:creationId xmlns:p14="http://schemas.microsoft.com/office/powerpoint/2010/main" val="2578161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最后得到了一个有序数组</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61</a:t>
            </a:fld>
            <a:endParaRPr lang="en-US" altLang="zh-CN"/>
          </a:p>
        </p:txBody>
      </p:sp>
    </p:spTree>
    <p:extLst>
      <p:ext uri="{BB962C8B-B14F-4D97-AF65-F5344CB8AC3E}">
        <p14:creationId xmlns:p14="http://schemas.microsoft.com/office/powerpoint/2010/main" val="235075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我们看几个例子。</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第一个是阶乘问题。</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也就是说，输入正整数</a:t>
            </a:r>
            <a:r>
              <a:rPr lang="en-US" altLang="zh-CN" dirty="0"/>
              <a:t>n</a:t>
            </a:r>
            <a:r>
              <a:rPr lang="zh-CN" altLang="en-US" dirty="0"/>
              <a:t>，要得到</a:t>
            </a:r>
            <a:r>
              <a:rPr lang="en-US" altLang="zh-CN" dirty="0"/>
              <a:t>n</a:t>
            </a:r>
            <a:r>
              <a:rPr lang="zh-CN" altLang="en-US" dirty="0"/>
              <a:t>的阶乘，我们用下面的这个方程来表示阶乘问题的递归方程：</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n</a:t>
            </a:r>
            <a:r>
              <a:rPr lang="zh-CN" altLang="en-US" dirty="0"/>
              <a:t>等于零，这是我们的边界条件，我们可以直接得到它的答案；</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当</a:t>
            </a:r>
            <a:r>
              <a:rPr lang="en-US" altLang="zh-CN" dirty="0"/>
              <a:t>n</a:t>
            </a:r>
            <a:r>
              <a:rPr lang="zh-CN" altLang="en-US" dirty="0"/>
              <a:t>大于零时，他的答案就需要通过递推的表示。它的结果是由</a:t>
            </a:r>
            <a:r>
              <a:rPr lang="en-US" altLang="zh-CN" dirty="0"/>
              <a:t>n*</a:t>
            </a:r>
            <a:r>
              <a:rPr lang="zh-CN" altLang="en-US" dirty="0"/>
              <a:t>（</a:t>
            </a:r>
            <a:r>
              <a:rPr lang="en-US" altLang="zh-CN" dirty="0"/>
              <a:t>n-1</a:t>
            </a:r>
            <a:r>
              <a:rPr lang="zh-CN" altLang="en-US" dirty="0"/>
              <a:t>）的阶乘。</a:t>
            </a:r>
            <a:r>
              <a:rPr lang="en-US" altLang="zh-CN" dirty="0"/>
              <a:t>n</a:t>
            </a:r>
            <a:r>
              <a:rPr lang="zh-CN" altLang="en-US" dirty="0"/>
              <a:t>减一的阶乘跟</a:t>
            </a:r>
            <a:r>
              <a:rPr lang="en-US" altLang="zh-CN" dirty="0"/>
              <a:t>n</a:t>
            </a:r>
            <a:r>
              <a:rPr lang="zh-CN" altLang="en-US" dirty="0"/>
              <a:t>的阶乘是性质相同的，但是</a:t>
            </a:r>
            <a:r>
              <a:rPr lang="en-US" altLang="zh-CN" dirty="0"/>
              <a:t>n</a:t>
            </a:r>
            <a:r>
              <a:rPr lang="zh-CN" altLang="en-US" dirty="0"/>
              <a:t>减一的阶乘的问题规模要小一些。</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7</a:t>
            </a:fld>
            <a:endParaRPr lang="en-US" altLang="zh-CN"/>
          </a:p>
        </p:txBody>
      </p:sp>
    </p:spTree>
    <p:extLst>
      <p:ext uri="{BB962C8B-B14F-4D97-AF65-F5344CB8AC3E}">
        <p14:creationId xmlns:p14="http://schemas.microsoft.com/office/powerpoint/2010/main" val="13550245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那么数组合并的时间复杂度是多少呢？</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我们看一下。每比较一次，在新的数组当中增加了一个元素。那新数组里最终会有多少个元素呢？如果子数组大小都是</a:t>
            </a:r>
            <a:r>
              <a:rPr lang="en-US" altLang="zh-CN" dirty="0"/>
              <a:t>n/2</a:t>
            </a:r>
            <a:r>
              <a:rPr lang="zh-CN" altLang="en-US" dirty="0"/>
              <a:t>，则新数组里面最终有</a:t>
            </a:r>
            <a:r>
              <a:rPr lang="en-US" altLang="zh-CN" dirty="0"/>
              <a:t>n</a:t>
            </a:r>
            <a:r>
              <a:rPr lang="zh-CN" altLang="en-US" dirty="0"/>
              <a:t>个元素。也就是两个子数组的长度之和。</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62</a:t>
            </a:fld>
            <a:endParaRPr lang="en-US" altLang="zh-CN"/>
          </a:p>
        </p:txBody>
      </p:sp>
    </p:spTree>
    <p:extLst>
      <p:ext uri="{BB962C8B-B14F-4D97-AF65-F5344CB8AC3E}">
        <p14:creationId xmlns:p14="http://schemas.microsoft.com/office/powerpoint/2010/main" val="6079899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那么子数组合并的时间就是</a:t>
            </a:r>
            <a:r>
              <a:rPr lang="en-US" altLang="zh-CN" dirty="0"/>
              <a:t>n</a:t>
            </a:r>
            <a:r>
              <a:rPr lang="zh-CN" altLang="en-US" dirty="0"/>
              <a:t>。</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Merge</a:t>
            </a:r>
            <a:r>
              <a:rPr lang="zh-CN" altLang="en-US" dirty="0"/>
              <a:t>和</a:t>
            </a:r>
            <a:r>
              <a:rPr lang="en-US" altLang="zh-CN" dirty="0"/>
              <a:t>copy</a:t>
            </a:r>
            <a:r>
              <a:rPr lang="zh-CN" altLang="en-US" dirty="0"/>
              <a:t>都在</a:t>
            </a:r>
            <a:r>
              <a:rPr lang="en-US" altLang="zh-CN" dirty="0"/>
              <a:t>O(n)</a:t>
            </a:r>
            <a:r>
              <a:rPr lang="zh-CN" altLang="en-US" dirty="0"/>
              <a:t>时间内完成，因此归并排序算法对</a:t>
            </a:r>
            <a:r>
              <a:rPr lang="en-US" altLang="zh-CN" dirty="0"/>
              <a:t>n</a:t>
            </a:r>
            <a:r>
              <a:rPr lang="zh-CN" altLang="en-US" dirty="0"/>
              <a:t>个元素进行排序，再最坏情况下所需的时间</a:t>
            </a:r>
            <a:r>
              <a:rPr lang="en-US" altLang="zh-CN" dirty="0"/>
              <a:t>T(n)</a:t>
            </a:r>
            <a:r>
              <a:rPr lang="zh-CN" altLang="en-US" dirty="0"/>
              <a:t>为：</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借此递归方程，根据</a:t>
            </a:r>
            <a:r>
              <a:rPr lang="en-US" altLang="zh-CN" dirty="0"/>
              <a:t>master </a:t>
            </a:r>
            <a:r>
              <a:rPr lang="zh-CN" altLang="en-US" dirty="0"/>
              <a:t>定理，</a:t>
            </a:r>
            <a:r>
              <a:rPr lang="pt-BR" altLang="zh-CN" sz="1200" b="1" dirty="0">
                <a:solidFill>
                  <a:srgbClr val="000000"/>
                </a:solidFill>
                <a:latin typeface="微软雅黑" panose="020B0503020204020204" pitchFamily="34" charset="-122"/>
                <a:ea typeface="+mn-ea"/>
              </a:rPr>
              <a:t>f(n)=</a:t>
            </a:r>
            <a:r>
              <a:rPr lang="pt-BR" altLang="zh-CN" sz="1200" b="1" dirty="0">
                <a:solidFill>
                  <a:srgbClr val="000000"/>
                </a:solidFill>
                <a:latin typeface="Times New Roman" panose="02020603050405020304" pitchFamily="18" charset="0"/>
                <a:ea typeface="+mn-ea"/>
              </a:rPr>
              <a:t>O</a:t>
            </a:r>
            <a:r>
              <a:rPr lang="pt-BR" altLang="zh-CN" sz="1200" b="1" dirty="0">
                <a:solidFill>
                  <a:srgbClr val="000000"/>
                </a:solidFill>
                <a:latin typeface="微软雅黑" panose="020B0503020204020204" pitchFamily="34" charset="-122"/>
                <a:ea typeface="+mn-ea"/>
              </a:rPr>
              <a:t>(n^</a:t>
            </a:r>
            <a:r>
              <a:rPr lang="en-US" altLang="zh-CN" sz="1200" b="1" dirty="0" err="1">
                <a:solidFill>
                  <a:srgbClr val="000000"/>
                </a:solidFill>
                <a:latin typeface="微软雅黑" panose="020B0503020204020204" pitchFamily="34" charset="-122"/>
                <a:ea typeface="+mn-ea"/>
              </a:rPr>
              <a:t>log</a:t>
            </a:r>
            <a:r>
              <a:rPr lang="en-US" altLang="zh-CN" sz="800" b="1" baseline="-25000" dirty="0" err="1">
                <a:solidFill>
                  <a:srgbClr val="000000"/>
                </a:solidFill>
                <a:latin typeface="微软雅黑" panose="020B0503020204020204" pitchFamily="34" charset="-122"/>
                <a:ea typeface="+mn-ea"/>
              </a:rPr>
              <a:t>b</a:t>
            </a:r>
            <a:r>
              <a:rPr lang="en-US" altLang="zh-CN" sz="1200" b="1" baseline="30000" dirty="0" err="1">
                <a:solidFill>
                  <a:srgbClr val="000000"/>
                </a:solidFill>
                <a:latin typeface="微软雅黑" panose="020B0503020204020204" pitchFamily="34" charset="-122"/>
                <a:ea typeface="+mn-ea"/>
              </a:rPr>
              <a:t>a</a:t>
            </a:r>
            <a:r>
              <a:rPr lang="pt-BR" altLang="zh-CN" sz="1200" b="1" dirty="0">
                <a:solidFill>
                  <a:srgbClr val="000000"/>
                </a:solidFill>
                <a:latin typeface="微软雅黑" panose="020B0503020204020204" pitchFamily="34" charset="-122"/>
                <a:ea typeface="+mn-ea"/>
              </a:rPr>
              <a:t>),</a:t>
            </a:r>
            <a:r>
              <a:rPr lang="zh-CN" altLang="pt-BR" sz="1200" b="1" dirty="0">
                <a:solidFill>
                  <a:srgbClr val="000000"/>
                </a:solidFill>
                <a:latin typeface="微软雅黑" panose="020B0503020204020204" pitchFamily="34" charset="-122"/>
                <a:ea typeface="+mn-ea"/>
              </a:rPr>
              <a:t>那么</a:t>
            </a:r>
            <a:r>
              <a:rPr lang="pt-BR" altLang="zh-CN" sz="1200" b="1" dirty="0">
                <a:solidFill>
                  <a:srgbClr val="000000"/>
                </a:solidFill>
                <a:latin typeface="微软雅黑" panose="020B0503020204020204" pitchFamily="34" charset="-122"/>
                <a:ea typeface="+mn-ea"/>
              </a:rPr>
              <a:t>T(n)=</a:t>
            </a:r>
            <a:r>
              <a:rPr lang="pt-BR" altLang="zh-CN" sz="1200" b="1" dirty="0">
                <a:solidFill>
                  <a:srgbClr val="000000"/>
                </a:solidFill>
                <a:latin typeface="Times New Roman" panose="02020603050405020304" pitchFamily="18" charset="0"/>
                <a:ea typeface="+mn-ea"/>
              </a:rPr>
              <a:t>O</a:t>
            </a:r>
            <a:r>
              <a:rPr lang="pt-BR" altLang="zh-CN" sz="1200" b="1" dirty="0">
                <a:solidFill>
                  <a:srgbClr val="000000"/>
                </a:solidFill>
                <a:latin typeface="微软雅黑" panose="020B0503020204020204" pitchFamily="34" charset="-122"/>
                <a:ea typeface="+mn-ea"/>
              </a:rPr>
              <a:t>(n^</a:t>
            </a:r>
            <a:r>
              <a:rPr lang="en-US" altLang="zh-CN" sz="1200" b="1" dirty="0" err="1">
                <a:solidFill>
                  <a:srgbClr val="000000"/>
                </a:solidFill>
                <a:latin typeface="微软雅黑" panose="020B0503020204020204" pitchFamily="34" charset="-122"/>
                <a:ea typeface="+mn-ea"/>
              </a:rPr>
              <a:t>log</a:t>
            </a:r>
            <a:r>
              <a:rPr lang="en-US" altLang="zh-CN" sz="800" b="1" baseline="-25000" dirty="0" err="1">
                <a:solidFill>
                  <a:srgbClr val="000000"/>
                </a:solidFill>
                <a:latin typeface="微软雅黑" panose="020B0503020204020204" pitchFamily="34" charset="-122"/>
                <a:ea typeface="+mn-ea"/>
              </a:rPr>
              <a:t>b</a:t>
            </a:r>
            <a:r>
              <a:rPr lang="en-US" altLang="zh-CN" sz="1200" b="1" baseline="30000" dirty="0" err="1">
                <a:solidFill>
                  <a:srgbClr val="000000"/>
                </a:solidFill>
                <a:latin typeface="微软雅黑" panose="020B0503020204020204" pitchFamily="34" charset="-122"/>
                <a:ea typeface="+mn-ea"/>
              </a:rPr>
              <a:t>a</a:t>
            </a:r>
            <a:r>
              <a:rPr lang="pt-BR" altLang="zh-CN" sz="1200" b="1" dirty="0">
                <a:solidFill>
                  <a:srgbClr val="000000"/>
                </a:solidFill>
                <a:latin typeface="微软雅黑" panose="020B0503020204020204" pitchFamily="34" charset="-122"/>
                <a:ea typeface="+mn-ea"/>
              </a:rPr>
              <a:t>log</a:t>
            </a:r>
            <a:r>
              <a:rPr lang="pt-BR" altLang="zh-CN" sz="900" b="1" baseline="-25000" dirty="0">
                <a:solidFill>
                  <a:srgbClr val="000000"/>
                </a:solidFill>
                <a:latin typeface="微软雅黑" panose="020B0503020204020204" pitchFamily="34" charset="-122"/>
                <a:ea typeface="+mn-ea"/>
              </a:rPr>
              <a:t>2</a:t>
            </a:r>
            <a:r>
              <a:rPr lang="pt-BR" altLang="zh-CN" sz="1200" b="1" dirty="0">
                <a:solidFill>
                  <a:srgbClr val="000000"/>
                </a:solidFill>
                <a:latin typeface="微软雅黑" panose="020B0503020204020204" pitchFamily="34" charset="-122"/>
                <a:ea typeface="+mn-ea"/>
              </a:rPr>
              <a:t>n)</a:t>
            </a:r>
            <a:endParaRPr lang="zh-CN" altLang="en-US" sz="1200" b="1" dirty="0">
              <a:solidFill>
                <a:srgbClr val="000000"/>
              </a:solidFill>
              <a:latin typeface="微软雅黑" panose="020B0503020204020204" pitchFamily="34" charset="-122"/>
              <a:ea typeface="+mn-ea"/>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 </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a=b=2, </a:t>
            </a:r>
            <a:r>
              <a:rPr lang="en-US" altLang="zh-CN" dirty="0" err="1"/>
              <a:t>fn</a:t>
            </a:r>
            <a:r>
              <a:rPr lang="en-US" altLang="zh-CN" dirty="0"/>
              <a:t>=O(n),</a:t>
            </a:r>
            <a:r>
              <a:rPr lang="zh-CN" altLang="en-US" dirty="0"/>
              <a:t> 可得</a:t>
            </a:r>
            <a:r>
              <a:rPr lang="en-US" altLang="zh-CN" dirty="0"/>
              <a:t>T(n)=</a:t>
            </a:r>
            <a:r>
              <a:rPr lang="en-US" altLang="zh-CN" sz="1200" dirty="0"/>
              <a:t>O(</a:t>
            </a:r>
            <a:r>
              <a:rPr lang="en-US" altLang="zh-CN" sz="1200" dirty="0" err="1"/>
              <a:t>nlogn</a:t>
            </a:r>
            <a:r>
              <a:rPr lang="en-US" altLang="zh-CN" sz="1200" dirty="0"/>
              <a:t>) </a:t>
            </a:r>
            <a:r>
              <a:rPr lang="zh-CN" altLang="en-US" dirty="0"/>
              <a:t>。由于排序问题的计算时间下界为</a:t>
            </a:r>
            <a:r>
              <a:rPr lang="en-US" altLang="zh-CN" dirty="0"/>
              <a:t>Ω(</a:t>
            </a:r>
            <a:r>
              <a:rPr lang="en-US" altLang="zh-CN" dirty="0" err="1"/>
              <a:t>nlogn</a:t>
            </a:r>
            <a:r>
              <a:rPr lang="en-US" altLang="zh-CN" dirty="0"/>
              <a:t>), </a:t>
            </a:r>
            <a:r>
              <a:rPr lang="zh-CN" altLang="en-US" dirty="0"/>
              <a:t>所以归并排序算法是一个渐近最优算法。</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另一个</a:t>
            </a:r>
            <a:r>
              <a:rPr lang="en-US" altLang="zh-CN" dirty="0"/>
              <a:t>ppt</a:t>
            </a:r>
            <a:r>
              <a:rPr lang="zh-CN" altLang="en-US" dirty="0"/>
              <a:t>有时间了讲</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algn="l"/>
            <a:r>
              <a:rPr lang="en-US" altLang="zh-CN" b="0" i="0" dirty="0">
                <a:solidFill>
                  <a:srgbClr val="333333"/>
                </a:solidFill>
                <a:effectLst/>
                <a:latin typeface="PingFang SC"/>
              </a:rPr>
              <a:t>1</a:t>
            </a:r>
            <a:r>
              <a:rPr lang="zh-CN" altLang="en-US" b="0" i="0" dirty="0">
                <a:solidFill>
                  <a:srgbClr val="333333"/>
                </a:solidFill>
                <a:effectLst/>
                <a:latin typeface="PingFang SC"/>
              </a:rPr>
              <a:t>、主方法求解递归式</a:t>
            </a:r>
            <a:endParaRPr lang="en-US" altLang="zh-CN" b="0" i="0" dirty="0">
              <a:solidFill>
                <a:srgbClr val="333333"/>
              </a:solidFill>
              <a:effectLst/>
              <a:latin typeface="PingFang SC"/>
            </a:endParaRPr>
          </a:p>
          <a:p>
            <a:pPr algn="l"/>
            <a:r>
              <a:rPr lang="en-US" altLang="zh-CN" b="0" i="0" dirty="0">
                <a:solidFill>
                  <a:srgbClr val="333333"/>
                </a:solidFill>
                <a:effectLst/>
                <a:latin typeface="PingFang SC"/>
              </a:rPr>
              <a:t>2</a:t>
            </a:r>
            <a:r>
              <a:rPr lang="zh-CN" altLang="en-US" b="0" i="0" dirty="0">
                <a:solidFill>
                  <a:srgbClr val="333333"/>
                </a:solidFill>
                <a:effectLst/>
                <a:latin typeface="PingFang SC"/>
              </a:rPr>
              <a:t>、递归树求解</a:t>
            </a:r>
          </a:p>
          <a:p>
            <a:pPr algn="l"/>
            <a:r>
              <a:rPr lang="en-US" altLang="zh-CN" b="0" i="0" dirty="0">
                <a:solidFill>
                  <a:srgbClr val="333333"/>
                </a:solidFill>
                <a:effectLst/>
                <a:latin typeface="PingFang SC"/>
              </a:rPr>
              <a:t>3</a:t>
            </a:r>
            <a:r>
              <a:rPr lang="zh-CN" altLang="en-US" b="0" i="0" dirty="0">
                <a:solidFill>
                  <a:srgbClr val="333333"/>
                </a:solidFill>
                <a:effectLst/>
                <a:latin typeface="PingFang SC"/>
              </a:rPr>
              <a:t>、代入法</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63</a:t>
            </a:fld>
            <a:endParaRPr lang="en-US" altLang="zh-CN"/>
          </a:p>
        </p:txBody>
      </p:sp>
    </p:spTree>
    <p:extLst>
      <p:ext uri="{BB962C8B-B14F-4D97-AF65-F5344CB8AC3E}">
        <p14:creationId xmlns:p14="http://schemas.microsoft.com/office/powerpoint/2010/main" val="2796430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非递归的方法：</a:t>
            </a:r>
            <a:endParaRPr lang="en-US" altLang="zh-CN" dirty="0"/>
          </a:p>
          <a:p>
            <a:r>
              <a:rPr lang="zh-CN" altLang="en-US" dirty="0"/>
              <a:t>算法</a:t>
            </a:r>
            <a:r>
              <a:rPr lang="en-US" altLang="zh-CN" dirty="0" err="1"/>
              <a:t>MergeSort</a:t>
            </a:r>
            <a:r>
              <a:rPr lang="zh-CN" altLang="en-US" dirty="0"/>
              <a:t>的递归过程只是将待排序集合一分为二，直至待排序集合只剩下一个元素为止，然后不断合并两个排好序的数组段。</a:t>
            </a:r>
            <a:endParaRPr lang="en-US" altLang="zh-CN" dirty="0"/>
          </a:p>
          <a:p>
            <a:endParaRPr lang="en-US" altLang="zh-CN" dirty="0"/>
          </a:p>
          <a:p>
            <a:r>
              <a:rPr lang="zh-CN" altLang="en-US" dirty="0"/>
              <a:t>按此机制，可以采用下面的方法消除递归：</a:t>
            </a:r>
            <a:endParaRPr lang="en-US" altLang="zh-CN" dirty="0"/>
          </a:p>
          <a:p>
            <a:pPr eaLnBrk="1" fontAlgn="auto" hangingPunct="1">
              <a:lnSpc>
                <a:spcPts val="3707"/>
              </a:lnSpc>
              <a:spcBef>
                <a:spcPts val="0"/>
              </a:spcBef>
              <a:spcAft>
                <a:spcPts val="0"/>
              </a:spcAft>
              <a:defRPr/>
            </a:pPr>
            <a:r>
              <a:rPr lang="zh-CN" altLang="en-US" sz="1200" b="1" dirty="0">
                <a:solidFill>
                  <a:srgbClr val="FFFF99"/>
                </a:solidFill>
                <a:latin typeface="微软雅黑" panose="020B0503020204020204" pitchFamily="34" charset="-122"/>
                <a:ea typeface="+mn-ea"/>
              </a:rPr>
              <a:t>元素两两合并</a:t>
            </a:r>
            <a:r>
              <a:rPr lang="en-US" altLang="zh-CN" sz="1200" b="1" dirty="0">
                <a:solidFill>
                  <a:srgbClr val="FFFF99"/>
                </a:solidFill>
                <a:latin typeface="Times New Roman" panose="02020603050405020304" pitchFamily="18" charset="0"/>
                <a:ea typeface="+mn-ea"/>
              </a:rPr>
              <a:t>,</a:t>
            </a:r>
            <a:r>
              <a:rPr lang="zh-CN" altLang="en-US" sz="1200" b="1" dirty="0">
                <a:solidFill>
                  <a:srgbClr val="FFFF99"/>
                </a:solidFill>
                <a:latin typeface="微软雅黑" panose="020B0503020204020204" pitchFamily="34" charset="-122"/>
                <a:ea typeface="+mn-ea"/>
              </a:rPr>
              <a:t>得到</a:t>
            </a:r>
            <a:r>
              <a:rPr lang="en-US" altLang="zh-CN" sz="1200" b="1" dirty="0">
                <a:solidFill>
                  <a:srgbClr val="FFFF99"/>
                </a:solidFill>
                <a:latin typeface="Times New Roman" panose="02020603050405020304" pitchFamily="18" charset="0"/>
                <a:ea typeface="+mn-ea"/>
              </a:rPr>
              <a:t>n/2</a:t>
            </a:r>
            <a:r>
              <a:rPr lang="zh-CN" altLang="en-US" sz="1200" b="1" dirty="0">
                <a:solidFill>
                  <a:srgbClr val="FFFF99"/>
                </a:solidFill>
                <a:latin typeface="微软雅黑" panose="020B0503020204020204" pitchFamily="34" charset="-122"/>
                <a:ea typeface="+mn-ea"/>
              </a:rPr>
              <a:t>组长度为</a:t>
            </a:r>
            <a:r>
              <a:rPr lang="en-US" altLang="zh-CN" sz="1200" b="1" dirty="0">
                <a:solidFill>
                  <a:srgbClr val="FFFF99"/>
                </a:solidFill>
                <a:latin typeface="Times New Roman" panose="02020603050405020304" pitchFamily="18" charset="0"/>
                <a:ea typeface="+mn-ea"/>
              </a:rPr>
              <a:t>2</a:t>
            </a:r>
            <a:r>
              <a:rPr lang="zh-CN" altLang="en-US" sz="1200" b="1" dirty="0">
                <a:solidFill>
                  <a:srgbClr val="FFFF99"/>
                </a:solidFill>
                <a:latin typeface="微软雅黑" panose="020B0503020204020204" pitchFamily="34" charset="-122"/>
                <a:ea typeface="+mn-ea"/>
              </a:rPr>
              <a:t>的子数组</a:t>
            </a:r>
            <a:r>
              <a:rPr lang="en-US" altLang="zh-CN" sz="1200" b="1" dirty="0">
                <a:solidFill>
                  <a:srgbClr val="FFFF99"/>
                </a:solidFill>
                <a:latin typeface="Times New Roman" panose="02020603050405020304" pitchFamily="18" charset="0"/>
                <a:ea typeface="+mn-ea"/>
              </a:rPr>
              <a:t>,</a:t>
            </a:r>
            <a:r>
              <a:rPr lang="zh-CN" altLang="en-US" sz="1200" b="1" dirty="0">
                <a:solidFill>
                  <a:srgbClr val="FFFF99"/>
                </a:solidFill>
                <a:latin typeface="微软雅黑" panose="020B0503020204020204" pitchFamily="34" charset="-122"/>
                <a:ea typeface="+mn-ea"/>
              </a:rPr>
              <a:t>子数组继续两两归并排序</a:t>
            </a:r>
            <a:r>
              <a:rPr lang="en-US" altLang="zh-CN" sz="1200" b="1" dirty="0">
                <a:solidFill>
                  <a:srgbClr val="FFFF99"/>
                </a:solidFill>
                <a:latin typeface="Times New Roman" panose="02020603050405020304" pitchFamily="18" charset="0"/>
                <a:ea typeface="+mn-ea"/>
              </a:rPr>
              <a:t>,</a:t>
            </a:r>
            <a:r>
              <a:rPr lang="zh-CN" altLang="en-US" sz="1200" b="1" dirty="0">
                <a:solidFill>
                  <a:srgbClr val="FFFF99"/>
                </a:solidFill>
                <a:latin typeface="微软雅黑" panose="020B0503020204020204" pitchFamily="34" charset="-122"/>
                <a:ea typeface="+mn-ea"/>
              </a:rPr>
              <a:t>直至数组排好序</a:t>
            </a:r>
            <a:r>
              <a:rPr lang="zh-CN" altLang="en-US" dirty="0"/>
              <a:t>。</a:t>
            </a:r>
            <a:endParaRPr lang="en-US" altLang="zh-CN" dirty="0"/>
          </a:p>
          <a:p>
            <a:pPr eaLnBrk="1" fontAlgn="auto" hangingPunct="1">
              <a:lnSpc>
                <a:spcPts val="3707"/>
              </a:lnSpc>
              <a:spcBef>
                <a:spcPts val="0"/>
              </a:spcBef>
              <a:spcAft>
                <a:spcPts val="0"/>
              </a:spcAft>
              <a:defRPr/>
            </a:pPr>
            <a:r>
              <a:rPr lang="zh-CN" altLang="en-US" dirty="0"/>
              <a:t>讲解上面的过程。</a:t>
            </a:r>
            <a:endParaRPr lang="en-US" altLang="zh-CN" dirty="0"/>
          </a:p>
          <a:p>
            <a:r>
              <a:rPr lang="zh-CN" altLang="en-US" dirty="0"/>
              <a:t>非递归减少了分治的过程。</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64</a:t>
            </a:fld>
            <a:endParaRPr lang="en-US" altLang="zh-CN"/>
          </a:p>
        </p:txBody>
      </p:sp>
    </p:spTree>
    <p:extLst>
      <p:ext uri="{BB962C8B-B14F-4D97-AF65-F5344CB8AC3E}">
        <p14:creationId xmlns:p14="http://schemas.microsoft.com/office/powerpoint/2010/main" val="5435387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fontAlgn="auto">
              <a:lnSpc>
                <a:spcPts val="3666"/>
              </a:lnSpc>
              <a:spcBef>
                <a:spcPts val="0"/>
              </a:spcBef>
              <a:spcAft>
                <a:spcPts val="0"/>
              </a:spcAft>
              <a:defRPr/>
            </a:pPr>
            <a:r>
              <a:rPr lang="zh-CN" altLang="en-US" sz="1200" b="1" dirty="0">
                <a:latin typeface="微软雅黑" panose="020B0503020204020204" pitchFamily="34" charset="-122"/>
                <a:ea typeface="+mn-ea"/>
              </a:rPr>
              <a:t>假设：数组中大部分元素有序，能不能利用这个特点改进算法？</a:t>
            </a:r>
            <a:endParaRPr lang="en-US" altLang="zh-CN" sz="1200" b="1" dirty="0">
              <a:latin typeface="微软雅黑" panose="020B0503020204020204" pitchFamily="34" charset="-122"/>
              <a:ea typeface="+mn-ea"/>
            </a:endParaRPr>
          </a:p>
          <a:p>
            <a:pPr fontAlgn="auto">
              <a:lnSpc>
                <a:spcPts val="3666"/>
              </a:lnSpc>
              <a:spcBef>
                <a:spcPts val="0"/>
              </a:spcBef>
              <a:spcAft>
                <a:spcPts val="0"/>
              </a:spcAft>
              <a:defRPr/>
            </a:pPr>
            <a:endParaRPr lang="en-US" altLang="zh-CN" sz="1200" b="1" dirty="0">
              <a:latin typeface="微软雅黑" panose="020B0503020204020204" pitchFamily="34" charset="-122"/>
              <a:ea typeface="+mn-ea"/>
            </a:endParaRPr>
          </a:p>
          <a:p>
            <a:pPr fontAlgn="auto">
              <a:lnSpc>
                <a:spcPts val="3666"/>
              </a:lnSpc>
              <a:spcBef>
                <a:spcPts val="0"/>
              </a:spcBef>
              <a:spcAft>
                <a:spcPts val="0"/>
              </a:spcAft>
              <a:defRPr/>
            </a:pPr>
            <a:r>
              <a:rPr lang="zh-CN" altLang="en-US" sz="1200" b="1" dirty="0">
                <a:latin typeface="微软雅黑" panose="020B0503020204020204" pitchFamily="34" charset="-122"/>
                <a:ea typeface="+mn-ea"/>
              </a:rPr>
              <a:t>可以采用自然归并排序策略</a:t>
            </a: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65</a:t>
            </a:fld>
            <a:endParaRPr lang="en-US" altLang="zh-CN"/>
          </a:p>
        </p:txBody>
      </p:sp>
    </p:spTree>
    <p:extLst>
      <p:ext uri="{BB962C8B-B14F-4D97-AF65-F5344CB8AC3E}">
        <p14:creationId xmlns:p14="http://schemas.microsoft.com/office/powerpoint/2010/main" val="2565703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自然归并排序是归并排序算法的一个变形，将排好序的元素分为一组</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66</a:t>
            </a:fld>
            <a:endParaRPr lang="en-US" altLang="zh-CN"/>
          </a:p>
        </p:txBody>
      </p:sp>
    </p:spTree>
    <p:extLst>
      <p:ext uri="{BB962C8B-B14F-4D97-AF65-F5344CB8AC3E}">
        <p14:creationId xmlns:p14="http://schemas.microsoft.com/office/powerpoint/2010/main" val="28238305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层</a:t>
            </a:r>
            <a:r>
              <a:rPr lang="en-US" altLang="zh-CN" dirty="0"/>
              <a:t>k</a:t>
            </a:r>
            <a:r>
              <a:rPr lang="zh-CN" altLang="en-US" dirty="0"/>
              <a:t>对总运行时间的贡献是</a:t>
            </a:r>
            <a:r>
              <a:rPr lang="zh-CN" altLang="en-US" sz="1200" dirty="0">
                <a:latin typeface="Comic Sans MS" panose="030F0702030302020204" pitchFamily="66" charset="0"/>
              </a:rPr>
              <a:t>2</a:t>
            </a:r>
            <a:r>
              <a:rPr lang="en-US" altLang="zh-CN" sz="1200" baseline="30000" dirty="0">
                <a:latin typeface="Comic Sans MS" panose="030F0702030302020204" pitchFamily="66" charset="0"/>
              </a:rPr>
              <a:t>k </a:t>
            </a:r>
            <a:r>
              <a:rPr lang="en-US" altLang="zh-CN" sz="1200" dirty="0">
                <a:latin typeface="Comic Sans MS" panose="030F0702030302020204" pitchFamily="66" charset="0"/>
              </a:rPr>
              <a:t>(n / 2</a:t>
            </a:r>
            <a:r>
              <a:rPr lang="en-US" altLang="zh-CN" sz="1200" baseline="30000" dirty="0">
                <a:latin typeface="Comic Sans MS" panose="030F0702030302020204" pitchFamily="66" charset="0"/>
              </a:rPr>
              <a:t>k</a:t>
            </a:r>
            <a:r>
              <a:rPr lang="en-US" altLang="zh-CN" sz="1200" dirty="0">
                <a:latin typeface="Comic Sans MS" panose="030F0702030302020204" pitchFamily="66" charset="0"/>
              </a:rPr>
              <a:t>)=</a:t>
            </a:r>
            <a:r>
              <a:rPr lang="en-US" altLang="zh-CN" sz="1200" dirty="0" err="1">
                <a:latin typeface="Comic Sans MS" panose="030F0702030302020204" pitchFamily="66" charset="0"/>
              </a:rPr>
              <a:t>cn</a:t>
            </a:r>
            <a:endParaRPr lang="en-US" altLang="zh-CN" sz="1200" dirty="0">
              <a:latin typeface="Comic Sans MS" panose="030F0702030302020204" pitchFamily="66"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一共</a:t>
            </a:r>
            <a:r>
              <a:rPr lang="en-US" altLang="zh-CN" sz="1200" dirty="0">
                <a:latin typeface="Comic Sans MS" panose="030F0702030302020204" pitchFamily="66" charset="0"/>
              </a:rPr>
              <a:t>log</a:t>
            </a:r>
            <a:r>
              <a:rPr lang="en-US" altLang="zh-CN" sz="1200" baseline="-25000" dirty="0">
                <a:latin typeface="Comic Sans MS" panose="030F0702030302020204" pitchFamily="66" charset="0"/>
              </a:rPr>
              <a:t>2</a:t>
            </a:r>
            <a:r>
              <a:rPr lang="en-US" altLang="zh-CN" sz="1200" dirty="0">
                <a:latin typeface="Comic Sans MS" panose="030F0702030302020204" pitchFamily="66" charset="0"/>
              </a:rPr>
              <a:t>n</a:t>
            </a:r>
            <a:r>
              <a:rPr lang="zh-CN" altLang="en-US" dirty="0"/>
              <a:t>层</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总的贡献最多是</a:t>
            </a:r>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69</a:t>
            </a:fld>
            <a:endParaRPr lang="en-US" altLang="zh-CN"/>
          </a:p>
        </p:txBody>
      </p:sp>
    </p:spTree>
    <p:extLst>
      <p:ext uri="{BB962C8B-B14F-4D97-AF65-F5344CB8AC3E}">
        <p14:creationId xmlns:p14="http://schemas.microsoft.com/office/powerpoint/2010/main" val="35957593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70</a:t>
            </a:fld>
            <a:endParaRPr lang="en-US" altLang="zh-CN"/>
          </a:p>
        </p:txBody>
      </p:sp>
    </p:spTree>
    <p:extLst>
      <p:ext uri="{BB962C8B-B14F-4D97-AF65-F5344CB8AC3E}">
        <p14:creationId xmlns:p14="http://schemas.microsoft.com/office/powerpoint/2010/main" val="950284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我们现在学习快速排序算法</a:t>
            </a:r>
            <a:r>
              <a:rPr lang="en-US" altLang="zh-CN" dirty="0"/>
              <a:t>.</a:t>
            </a:r>
          </a:p>
          <a:p>
            <a:endParaRPr lang="en-US" altLang="zh-CN" dirty="0"/>
          </a:p>
          <a:p>
            <a:r>
              <a:rPr lang="zh-CN" altLang="en-US" dirty="0"/>
              <a:t>对于排序问题大家都比较熟悉，就是任意给一个</a:t>
            </a:r>
            <a:r>
              <a:rPr lang="en-US" altLang="zh-CN" dirty="0"/>
              <a:t>n</a:t>
            </a:r>
            <a:r>
              <a:rPr lang="zh-CN" altLang="en-US" dirty="0"/>
              <a:t>个整数的集合，我们要把这</a:t>
            </a:r>
            <a:r>
              <a:rPr lang="en-US" altLang="zh-CN" dirty="0"/>
              <a:t>n</a:t>
            </a:r>
            <a:r>
              <a:rPr lang="zh-CN" altLang="en-US" dirty="0"/>
              <a:t>个整数按照升序来排列。</a:t>
            </a:r>
            <a:endParaRPr lang="en-US" altLang="zh-CN" dirty="0"/>
          </a:p>
          <a:p>
            <a:endParaRPr lang="en-US" altLang="zh-CN" dirty="0"/>
          </a:p>
          <a:p>
            <a:r>
              <a:rPr lang="zh-CN" altLang="en-US" dirty="0"/>
              <a:t>前面我们学习了基于归并排序的方法，现在我们来采取不同的划分策略再来分析一下排序问题的性能和时间复杂性。</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80</a:t>
            </a:fld>
            <a:endParaRPr lang="en-US" altLang="zh-CN"/>
          </a:p>
        </p:txBody>
      </p:sp>
    </p:spTree>
    <p:extLst>
      <p:ext uri="{BB962C8B-B14F-4D97-AF65-F5344CB8AC3E}">
        <p14:creationId xmlns:p14="http://schemas.microsoft.com/office/powerpoint/2010/main" val="40942029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对于快速排序来说，我们的基本的思路是这样的：</a:t>
            </a:r>
            <a:endParaRPr lang="en-US" altLang="zh-CN" dirty="0"/>
          </a:p>
          <a:p>
            <a:endParaRPr lang="en-US" altLang="zh-CN" dirty="0"/>
          </a:p>
          <a:p>
            <a:r>
              <a:rPr lang="zh-CN" altLang="en-US" dirty="0"/>
              <a:t>在划分的时候，先考虑对于原始的数据集合</a:t>
            </a:r>
            <a:r>
              <a:rPr lang="en-US" altLang="zh-CN" dirty="0"/>
              <a:t>a</a:t>
            </a:r>
            <a:r>
              <a:rPr lang="zh-CN" altLang="en-US" dirty="0"/>
              <a:t>，。。。</a:t>
            </a:r>
            <a:endParaRPr lang="en-US" altLang="zh-CN" dirty="0"/>
          </a:p>
          <a:p>
            <a:endParaRPr lang="en-US" altLang="zh-CN" dirty="0"/>
          </a:p>
          <a:p>
            <a:r>
              <a:rPr lang="zh-CN" altLang="en-US" dirty="0"/>
              <a:t>分成分成三个集合以后，我们就可以去做相应的处理，但是分一次，然后也许还不够，那我们要递归的去进行分解，那我们分解到什么时候可以终止呢？我们如果说</a:t>
            </a:r>
            <a:r>
              <a:rPr lang="en-US" altLang="zh-CN" dirty="0"/>
              <a:t>A1</a:t>
            </a:r>
            <a:r>
              <a:rPr lang="zh-CN" altLang="en-US" dirty="0"/>
              <a:t>和</a:t>
            </a:r>
            <a:r>
              <a:rPr lang="en-US" altLang="zh-CN" dirty="0"/>
              <a:t>A3</a:t>
            </a:r>
            <a:r>
              <a:rPr lang="zh-CN" altLang="en-US" dirty="0"/>
              <a:t>里面只包含一个整数的时候，那我们可以把分解的递归过程终止，因为当一个集合只包含一个元素，我们就可以不用去做任何处理，他就是有序的。</a:t>
            </a:r>
            <a:endParaRPr lang="en-US" altLang="zh-CN" dirty="0"/>
          </a:p>
          <a:p>
            <a:endParaRPr lang="en-US" altLang="zh-CN" dirty="0"/>
          </a:p>
          <a:p>
            <a:r>
              <a:rPr lang="zh-CN" altLang="en-US" dirty="0"/>
              <a:t>当我们把分解的过程和基础子问题都已经处理完了，最后我们再来考虑一下合并的这个过程。</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81</a:t>
            </a:fld>
            <a:endParaRPr lang="en-US" altLang="zh-CN"/>
          </a:p>
        </p:txBody>
      </p:sp>
    </p:spTree>
    <p:extLst>
      <p:ext uri="{BB962C8B-B14F-4D97-AF65-F5344CB8AC3E}">
        <p14:creationId xmlns:p14="http://schemas.microsoft.com/office/powerpoint/2010/main" val="9420816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我们可以通过这样的一个例子演示</a:t>
            </a:r>
            <a:r>
              <a:rPr lang="en-US" altLang="zh-CN" dirty="0"/>
              <a:t>.</a:t>
            </a:r>
          </a:p>
          <a:p>
            <a:endParaRPr lang="en-US" altLang="zh-CN" dirty="0"/>
          </a:p>
          <a:p>
            <a:r>
              <a:rPr lang="zh-CN" altLang="en-US" dirty="0"/>
              <a:t>假设这是我们给定的输入的数字，我们先选择</a:t>
            </a:r>
            <a:r>
              <a:rPr lang="en-US" altLang="zh-CN" dirty="0"/>
              <a:t>49</a:t>
            </a:r>
            <a:r>
              <a:rPr lang="zh-CN" altLang="en-US" dirty="0"/>
              <a:t>作为基准元素，比</a:t>
            </a:r>
            <a:r>
              <a:rPr lang="en-US" altLang="zh-CN" dirty="0"/>
              <a:t>49</a:t>
            </a:r>
            <a:r>
              <a:rPr lang="zh-CN" altLang="en-US" dirty="0"/>
              <a:t>小的元素都放到数组的前半部分，比</a:t>
            </a:r>
            <a:r>
              <a:rPr lang="en-US" altLang="zh-CN" dirty="0"/>
              <a:t>49</a:t>
            </a:r>
            <a:r>
              <a:rPr lang="zh-CN" altLang="en-US" dirty="0"/>
              <a:t>大的元素都放到数组的后半部分，然后分完了之后，对于左边的子数组我们去递归的处理，然后同样选择</a:t>
            </a:r>
            <a:r>
              <a:rPr lang="en-US" altLang="zh-CN" dirty="0"/>
              <a:t>13</a:t>
            </a:r>
            <a:r>
              <a:rPr lang="zh-CN" altLang="en-US" dirty="0"/>
              <a:t>作为基础元素，比他小的放前面，对于这个例子来说没有，然后比他大的放后面，他是只包含剩下的两个元素，然后在对于右边的子数组做递归的处理，一直到它只包含一个元素的时候，递归终止，然后再回到上一级。再来处理右边的子数组，也就是说，说</a:t>
            </a:r>
            <a:r>
              <a:rPr lang="en-US" altLang="zh-CN" dirty="0"/>
              <a:t>76</a:t>
            </a:r>
            <a:r>
              <a:rPr lang="zh-CN" altLang="en-US" dirty="0"/>
              <a:t>，</a:t>
            </a:r>
            <a:r>
              <a:rPr lang="en-US" altLang="zh-CN" dirty="0"/>
              <a:t>97</a:t>
            </a:r>
            <a:r>
              <a:rPr lang="zh-CN" altLang="en-US" dirty="0"/>
              <a:t>和</a:t>
            </a:r>
            <a:r>
              <a:rPr lang="en-US" altLang="zh-CN" dirty="0"/>
              <a:t>65</a:t>
            </a:r>
            <a:r>
              <a:rPr lang="zh-CN" altLang="en-US" dirty="0"/>
              <a:t>所对应的子数组，再来递归的处理。</a:t>
            </a:r>
            <a:endParaRPr lang="en-US" altLang="zh-CN" dirty="0"/>
          </a:p>
          <a:p>
            <a:endParaRPr lang="en-US" altLang="zh-CN" dirty="0"/>
          </a:p>
          <a:p>
            <a:r>
              <a:rPr lang="zh-CN" altLang="en-US" dirty="0"/>
              <a:t>那当我们把整个都处理完了以后，再把最底层的叶子结点的元素给串起来，我们就可以得到最终的升序排列的数组了。</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82</a:t>
            </a:fld>
            <a:endParaRPr lang="en-US" altLang="zh-CN"/>
          </a:p>
        </p:txBody>
      </p:sp>
    </p:spTree>
    <p:extLst>
      <p:ext uri="{BB962C8B-B14F-4D97-AF65-F5344CB8AC3E}">
        <p14:creationId xmlns:p14="http://schemas.microsoft.com/office/powerpoint/2010/main" val="2449030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对于上面的这一个递归的方程然后可以转化为下面的这个递归的程序或者说递归的算法：</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在这个递归算法里面</a:t>
            </a:r>
            <a:r>
              <a:rPr lang="en-US" altLang="zh-CN" dirty="0"/>
              <a:t>n</a:t>
            </a:r>
            <a:r>
              <a:rPr lang="zh-CN" altLang="en-US" dirty="0"/>
              <a:t>等于零是边界条件，直接</a:t>
            </a:r>
            <a:r>
              <a:rPr lang="en-US" altLang="zh-CN" dirty="0"/>
              <a:t>return</a:t>
            </a:r>
            <a:r>
              <a:rPr lang="zh-CN" altLang="en-US" dirty="0"/>
              <a:t>答案</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下面计算</a:t>
            </a:r>
            <a:r>
              <a:rPr lang="en-US" altLang="zh-CN" dirty="0"/>
              <a:t>n</a:t>
            </a:r>
            <a:r>
              <a:rPr lang="zh-CN" altLang="en-US" dirty="0"/>
              <a:t>乘以</a:t>
            </a:r>
            <a:r>
              <a:rPr lang="en-US" altLang="zh-CN" dirty="0"/>
              <a:t>factorial(n-1).</a:t>
            </a: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8</a:t>
            </a:fld>
            <a:endParaRPr lang="en-US" altLang="zh-CN"/>
          </a:p>
        </p:txBody>
      </p:sp>
    </p:spTree>
    <p:extLst>
      <p:ext uri="{BB962C8B-B14F-4D97-AF65-F5344CB8AC3E}">
        <p14:creationId xmlns:p14="http://schemas.microsoft.com/office/powerpoint/2010/main" val="10984950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在刚才的过程里面，其实划分是最重要，也是最基础的。因为合并的过程，我们可以不用去做任何操作，下面我们来演示一下划分的子过程。</a:t>
            </a:r>
            <a:endParaRPr lang="en-US" altLang="zh-CN" dirty="0"/>
          </a:p>
          <a:p>
            <a:endParaRPr lang="en-US" altLang="zh-CN" dirty="0"/>
          </a:p>
          <a:p>
            <a:r>
              <a:rPr lang="zh-CN" altLang="en-US" dirty="0"/>
              <a:t>首先选择当前数组的第一个元素当作基准元素，比他小的，最终要把它放到数组的前面，比他大的，要放到数组的后面。</a:t>
            </a:r>
            <a:endParaRPr lang="en-US" altLang="zh-CN" dirty="0"/>
          </a:p>
          <a:p>
            <a:endParaRPr lang="en-US" altLang="zh-CN" dirty="0"/>
          </a:p>
          <a:p>
            <a:r>
              <a:rPr lang="zh-CN" altLang="en-US" dirty="0"/>
              <a:t>我们可以这么来设计这个算法。</a:t>
            </a:r>
            <a:endParaRPr lang="en-US" altLang="zh-CN" dirty="0"/>
          </a:p>
          <a:p>
            <a:endParaRPr lang="en-US" altLang="zh-CN" dirty="0"/>
          </a:p>
          <a:p>
            <a:r>
              <a:rPr lang="zh-CN" altLang="en-US" dirty="0"/>
              <a:t>先设两个指针，一个是头指针，另外一个是尾指针。对于头指针和尾指针，它们所指向的元素，分别和基准元素去做比较。</a:t>
            </a:r>
            <a:endParaRPr lang="en-US" altLang="zh-CN" dirty="0"/>
          </a:p>
          <a:p>
            <a:endParaRPr lang="en-US" altLang="zh-CN" dirty="0"/>
          </a:p>
          <a:p>
            <a:r>
              <a:rPr lang="zh-CN" altLang="en-US" dirty="0"/>
              <a:t>对于头指针来说，他跟基准元素去做比较，如果比基准元素小，那它的位置保持不变，指针往后挪动一个位置，如果当前元素比基准元素要大，那他先停下来，意味着当前这个元素，它应该要置换到数组的后半部分。</a:t>
            </a:r>
            <a:endParaRPr lang="en-US" altLang="zh-CN" dirty="0"/>
          </a:p>
          <a:p>
            <a:endParaRPr lang="en-US" altLang="zh-CN" dirty="0"/>
          </a:p>
          <a:p>
            <a:r>
              <a:rPr lang="zh-CN" altLang="en-US" dirty="0"/>
              <a:t>然后我们再来考虑尾指针，对于尾指针，同样它跟基准元素去做比较。如果说它比基准元素小，那意味着这个元素它要需要调换到前半部分去。</a:t>
            </a:r>
            <a:endParaRPr lang="en-US" altLang="zh-CN" dirty="0"/>
          </a:p>
          <a:p>
            <a:endParaRPr lang="en-US" altLang="zh-CN" dirty="0"/>
          </a:p>
          <a:p>
            <a:r>
              <a:rPr lang="zh-CN" altLang="en-US" dirty="0"/>
              <a:t>现在我们就刚好找到两个元素它们都需要去做交换，现在我们就把</a:t>
            </a:r>
            <a:r>
              <a:rPr lang="en-US" altLang="zh-CN" dirty="0"/>
              <a:t>27</a:t>
            </a:r>
            <a:r>
              <a:rPr lang="zh-CN" altLang="en-US" dirty="0"/>
              <a:t>和</a:t>
            </a:r>
            <a:r>
              <a:rPr lang="en-US" altLang="zh-CN" dirty="0"/>
              <a:t>65</a:t>
            </a:r>
            <a:r>
              <a:rPr lang="zh-CN" altLang="en-US" dirty="0"/>
              <a:t>交换位置，交换位置以后再来循环刚才的过程。</a:t>
            </a:r>
            <a:endParaRPr lang="en-US" altLang="zh-CN" dirty="0"/>
          </a:p>
          <a:p>
            <a:endParaRPr lang="en-US" altLang="zh-CN" dirty="0"/>
          </a:p>
          <a:p>
            <a:r>
              <a:rPr lang="zh-CN" altLang="en-US" dirty="0"/>
              <a:t>考虑头指针移到下一个位置，</a:t>
            </a:r>
            <a:r>
              <a:rPr lang="en-US" altLang="zh-CN" dirty="0"/>
              <a:t>97</a:t>
            </a:r>
            <a:r>
              <a:rPr lang="zh-CN" altLang="en-US" dirty="0"/>
              <a:t>比基准元素大，那停下来再来考虑尾指针，</a:t>
            </a:r>
            <a:r>
              <a:rPr lang="en-US" altLang="zh-CN" dirty="0"/>
              <a:t>13</a:t>
            </a:r>
            <a:r>
              <a:rPr lang="zh-CN" altLang="en-US" dirty="0"/>
              <a:t>比基准元素小，也停下来，然后再做一个交换的操作，交换以后我们会得到一个新的状态。</a:t>
            </a:r>
            <a:endParaRPr lang="en-US" altLang="zh-CN" dirty="0"/>
          </a:p>
          <a:p>
            <a:endParaRPr lang="en-US" altLang="zh-CN" dirty="0"/>
          </a:p>
          <a:p>
            <a:r>
              <a:rPr lang="zh-CN" altLang="en-US" dirty="0"/>
              <a:t>再来循环这个过程，这个时候</a:t>
            </a:r>
            <a:r>
              <a:rPr lang="en-US" altLang="zh-CN" dirty="0"/>
              <a:t>76</a:t>
            </a:r>
            <a:r>
              <a:rPr lang="zh-CN" altLang="en-US" dirty="0"/>
              <a:t>比</a:t>
            </a:r>
            <a:r>
              <a:rPr lang="en-US" altLang="zh-CN" dirty="0"/>
              <a:t>49</a:t>
            </a:r>
            <a:r>
              <a:rPr lang="zh-CN" altLang="en-US" dirty="0"/>
              <a:t>要大，那我们停下来，</a:t>
            </a:r>
            <a:r>
              <a:rPr lang="en-US" altLang="zh-CN" dirty="0"/>
              <a:t>97</a:t>
            </a:r>
            <a:r>
              <a:rPr lang="zh-CN" altLang="en-US" dirty="0"/>
              <a:t>比基础元素要大，</a:t>
            </a:r>
            <a:r>
              <a:rPr lang="en-US" altLang="zh-CN" dirty="0"/>
              <a:t>76</a:t>
            </a:r>
            <a:r>
              <a:rPr lang="zh-CN" altLang="en-US" dirty="0"/>
              <a:t>比基准元素大，指针一直往前移动，当它遇到一个比基准元素小的数字，它就停下来。</a:t>
            </a:r>
            <a:endParaRPr lang="en-US" altLang="zh-CN" dirty="0"/>
          </a:p>
          <a:p>
            <a:endParaRPr lang="en-US" altLang="zh-CN" dirty="0"/>
          </a:p>
          <a:p>
            <a:r>
              <a:rPr lang="zh-CN" altLang="en-US" dirty="0"/>
              <a:t>这时候我们发现，尾指针指向的元素比基准元素还要小，那这个时候我们整个交换的过程可以终止，最后做一个和基准元素的交换，也就是说把</a:t>
            </a:r>
            <a:r>
              <a:rPr lang="en-US" altLang="zh-CN" dirty="0"/>
              <a:t>13</a:t>
            </a:r>
            <a:r>
              <a:rPr lang="zh-CN" altLang="en-US" dirty="0"/>
              <a:t>和</a:t>
            </a:r>
            <a:r>
              <a:rPr lang="en-US" altLang="zh-CN" dirty="0"/>
              <a:t>49</a:t>
            </a:r>
            <a:r>
              <a:rPr lang="zh-CN" altLang="en-US" dirty="0"/>
              <a:t>交换，交换完了以后，那我们就得到了最终的这个结果。</a:t>
            </a:r>
            <a:endParaRPr lang="en-US" altLang="zh-CN" dirty="0"/>
          </a:p>
          <a:p>
            <a:endParaRPr lang="en-US" altLang="zh-CN" dirty="0"/>
          </a:p>
          <a:p>
            <a:r>
              <a:rPr lang="zh-CN" altLang="en-US" dirty="0"/>
              <a:t>结果我们来验证一下，刚好是满足我们划分的要求，基准元素变化到中间的位置，之前的值都比他小，之后的值都比他要大。</a:t>
            </a:r>
            <a:endParaRPr lang="en-US" altLang="zh-CN" dirty="0"/>
          </a:p>
          <a:p>
            <a:endParaRPr lang="en-US" altLang="zh-CN" dirty="0"/>
          </a:p>
          <a:p>
            <a:r>
              <a:rPr lang="zh-CN" altLang="en-US" dirty="0"/>
              <a:t>我们有了这样的一个划过程的算法，现在我们用程序设计语言来描述一下。</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83</a:t>
            </a:fld>
            <a:endParaRPr lang="en-US" altLang="zh-CN"/>
          </a:p>
        </p:txBody>
      </p:sp>
    </p:spTree>
    <p:extLst>
      <p:ext uri="{BB962C8B-B14F-4D97-AF65-F5344CB8AC3E}">
        <p14:creationId xmlns:p14="http://schemas.microsoft.com/office/powerpoint/2010/main" val="2603997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下面看一下用</a:t>
            </a:r>
            <a:r>
              <a:rPr lang="en-US" altLang="zh-CN" dirty="0"/>
              <a:t>C</a:t>
            </a:r>
            <a:r>
              <a:rPr lang="zh-CN" altLang="en-US" dirty="0"/>
              <a:t>语言，所得到的一个实现。</a:t>
            </a:r>
            <a:endParaRPr lang="en-US" altLang="zh-CN" dirty="0"/>
          </a:p>
          <a:p>
            <a:endParaRPr lang="en-US" altLang="zh-CN" dirty="0"/>
          </a:p>
          <a:p>
            <a:r>
              <a:rPr lang="zh-CN" altLang="en-US" dirty="0"/>
              <a:t>在这里面我们主要是由嵌套的</a:t>
            </a:r>
            <a:r>
              <a:rPr lang="en-US" altLang="zh-CN" dirty="0"/>
              <a:t>while</a:t>
            </a:r>
            <a:r>
              <a:rPr lang="zh-CN" altLang="en-US" dirty="0"/>
              <a:t>循环来实现的。整个算法的时间复杂度，是一个线性的。</a:t>
            </a:r>
            <a:endParaRPr lang="en-US" altLang="zh-CN" dirty="0"/>
          </a:p>
          <a:p>
            <a:endParaRPr lang="en-US" altLang="zh-CN" dirty="0"/>
          </a:p>
          <a:p>
            <a:r>
              <a:rPr lang="zh-CN" altLang="en-US" dirty="0"/>
              <a:t>因为在整个过程中，我们只是对于每一个元素做了唯一的一次验证，或者说做了一次交换的操作，所以它的时间复杂度是大</a:t>
            </a:r>
            <a:r>
              <a:rPr lang="en-US" altLang="zh-CN" dirty="0"/>
              <a:t>O(n).</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84</a:t>
            </a:fld>
            <a:endParaRPr lang="en-US" altLang="zh-CN"/>
          </a:p>
        </p:txBody>
      </p:sp>
    </p:spTree>
    <p:extLst>
      <p:ext uri="{BB962C8B-B14F-4D97-AF65-F5344CB8AC3E}">
        <p14:creationId xmlns:p14="http://schemas.microsoft.com/office/powerpoint/2010/main" val="15640189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把交换的过程和我们递归的调用结合起来，就可以得到快速排序算法的主程序。</a:t>
            </a:r>
            <a:endParaRPr lang="en-US" altLang="zh-CN" dirty="0"/>
          </a:p>
          <a:p>
            <a:endParaRPr lang="en-US" altLang="zh-CN" dirty="0"/>
          </a:p>
          <a:p>
            <a:r>
              <a:rPr lang="zh-CN" altLang="en-US" dirty="0"/>
              <a:t>主程序我们可以描述为下面的这个框架，</a:t>
            </a:r>
            <a:endParaRPr lang="en-US" altLang="zh-CN" dirty="0"/>
          </a:p>
          <a:p>
            <a:r>
              <a:rPr lang="zh-CN" altLang="en-US" dirty="0"/>
              <a:t>重点的部分是三个程序调用，</a:t>
            </a:r>
            <a:endParaRPr lang="en-US" altLang="zh-CN" dirty="0"/>
          </a:p>
          <a:p>
            <a:r>
              <a:rPr lang="zh-CN" altLang="en-US" dirty="0"/>
              <a:t>第一个调用去做划分，划分以后我们找到基础元素，在这个新的数组里面的位置</a:t>
            </a:r>
            <a:r>
              <a:rPr lang="en-US" altLang="zh-CN" dirty="0"/>
              <a:t>k</a:t>
            </a:r>
            <a:r>
              <a:rPr lang="zh-CN" altLang="en-US" dirty="0"/>
              <a:t>，对于</a:t>
            </a:r>
            <a:r>
              <a:rPr lang="en-US" altLang="zh-CN" dirty="0"/>
              <a:t>k</a:t>
            </a:r>
            <a:r>
              <a:rPr lang="zh-CN" altLang="en-US" dirty="0"/>
              <a:t>之前的子问题，</a:t>
            </a:r>
            <a:r>
              <a:rPr lang="en-US" altLang="zh-CN" dirty="0"/>
              <a:t>A1</a:t>
            </a:r>
            <a:r>
              <a:rPr lang="zh-CN" altLang="en-US" dirty="0"/>
              <a:t>的排序问题，我们去递归的去处理，对于</a:t>
            </a:r>
            <a:r>
              <a:rPr lang="en-US" altLang="zh-CN" dirty="0"/>
              <a:t>k</a:t>
            </a:r>
            <a:r>
              <a:rPr lang="zh-CN" altLang="en-US" dirty="0"/>
              <a:t>之后的子数组</a:t>
            </a:r>
            <a:r>
              <a:rPr lang="en-US" altLang="zh-CN" dirty="0"/>
              <a:t>A3</a:t>
            </a:r>
            <a:r>
              <a:rPr lang="zh-CN" altLang="en-US" dirty="0"/>
              <a:t>，我们也去进行递归的去处理，一直到我们当前数组只包含一个元素的时候，就终止了。</a:t>
            </a:r>
            <a:endParaRPr lang="en-US" altLang="zh-CN" dirty="0"/>
          </a:p>
          <a:p>
            <a:endParaRPr lang="en-US" altLang="zh-CN" dirty="0"/>
          </a:p>
          <a:p>
            <a:r>
              <a:rPr lang="zh-CN" altLang="en-US" dirty="0"/>
              <a:t>那我们来分析一下这个算法的时间复杂度。</a:t>
            </a:r>
            <a:endParaRPr lang="en-US" altLang="zh-CN" dirty="0"/>
          </a:p>
          <a:p>
            <a:endParaRPr lang="en-US" altLang="zh-CN" dirty="0"/>
          </a:p>
          <a:p>
            <a:r>
              <a:rPr lang="zh-CN" altLang="en-US" dirty="0"/>
              <a:t>其实它的时间复杂度跟我们划分的结果是密切相关的。如果在做划分的时候，我们划分出来的两个子问题，</a:t>
            </a:r>
            <a:r>
              <a:rPr lang="en-US" altLang="zh-CN" dirty="0"/>
              <a:t>A1</a:t>
            </a:r>
            <a:r>
              <a:rPr lang="zh-CN" altLang="en-US" dirty="0"/>
              <a:t>和</a:t>
            </a:r>
            <a:r>
              <a:rPr lang="en-US" altLang="zh-CN" dirty="0"/>
              <a:t>A3</a:t>
            </a:r>
            <a:r>
              <a:rPr lang="zh-CN" altLang="en-US" dirty="0"/>
              <a:t>他们俩不均衡的话，比如说在极端情况下，</a:t>
            </a:r>
            <a:endParaRPr lang="en-US" altLang="zh-CN" dirty="0"/>
          </a:p>
          <a:p>
            <a:endParaRPr lang="en-US" altLang="zh-CN" dirty="0"/>
          </a:p>
          <a:p>
            <a:r>
              <a:rPr lang="zh-CN" altLang="en-US" dirty="0"/>
              <a:t>一个子集合只包含两个元素，另外一个子集合包含</a:t>
            </a:r>
            <a:r>
              <a:rPr lang="en-US" altLang="zh-CN" dirty="0"/>
              <a:t>N</a:t>
            </a:r>
            <a:r>
              <a:rPr lang="zh-CN" altLang="en-US" dirty="0"/>
              <a:t>减一个元素，那在这种情况下，我们整个快速排序算法，它的这个时间复杂度，或者说它的复杂性函数的递推方程，我们可以用左边的这个方程来表示。我们化解这个递推方程可以得出结论，在最坏的情况下，它的时间复杂度是大</a:t>
            </a:r>
            <a:r>
              <a:rPr lang="en-US" altLang="zh-CN" dirty="0"/>
              <a:t>O(n</a:t>
            </a:r>
            <a:r>
              <a:rPr lang="en-US" altLang="zh-CN" baseline="30000" dirty="0"/>
              <a:t>2</a:t>
            </a:r>
            <a:r>
              <a:rPr lang="en-US" altLang="zh-CN" dirty="0"/>
              <a:t>)</a:t>
            </a:r>
            <a:r>
              <a:rPr lang="zh-CN" altLang="en-US" dirty="0"/>
              <a:t>。</a:t>
            </a:r>
            <a:endParaRPr lang="en-US" altLang="zh-CN" dirty="0"/>
          </a:p>
          <a:p>
            <a:pPr algn="l">
              <a:buNone/>
            </a:pPr>
            <a:r>
              <a:rPr lang="zh-CN" altLang="en-US" b="1" i="0" dirty="0">
                <a:solidFill>
                  <a:srgbClr val="000000"/>
                </a:solidFill>
                <a:effectLst/>
                <a:latin typeface="Inter"/>
              </a:rPr>
              <a:t>最坏情况产生原因</a:t>
            </a:r>
          </a:p>
          <a:p>
            <a:pPr algn="l">
              <a:buNone/>
            </a:pPr>
            <a:r>
              <a:rPr lang="zh-CN" altLang="en-US" b="0" i="0" dirty="0">
                <a:effectLst/>
                <a:latin typeface="Inter"/>
              </a:rPr>
              <a:t>快速排序的基本思想是选择一个基准元素（</a:t>
            </a:r>
            <a:r>
              <a:rPr lang="en-US" altLang="zh-CN" b="0" i="0" dirty="0">
                <a:effectLst/>
                <a:latin typeface="Inter"/>
              </a:rPr>
              <a:t>pivot</a:t>
            </a:r>
            <a:r>
              <a:rPr lang="zh-CN" altLang="en-US" b="0" i="0" dirty="0">
                <a:effectLst/>
                <a:latin typeface="Inter"/>
              </a:rPr>
              <a:t>），将数组分为两部分，使得左边部分的元素都小于等于基准元素，右边部分的元素都大于等于基准元素，然后递归地对左右两部分进行排序。当每次选择的基准元素都是数组中的最大或最小元素时，快速排序就会达到最坏情况。因为这样划分出来的两部分，一部分元素个数为 </a:t>
            </a:r>
            <a:r>
              <a:rPr lang="en-US" altLang="zh-CN" b="0" i="0" dirty="0">
                <a:effectLst/>
                <a:latin typeface="Inter"/>
              </a:rPr>
              <a:t>\(n - 1\)</a:t>
            </a:r>
            <a:r>
              <a:rPr lang="zh-CN" altLang="en-US" b="0" i="0" dirty="0">
                <a:effectLst/>
                <a:latin typeface="Inter"/>
              </a:rPr>
              <a:t>，另一部分元素个数为 </a:t>
            </a:r>
            <a:r>
              <a:rPr lang="en-US" altLang="zh-CN" b="0" i="0" dirty="0">
                <a:effectLst/>
                <a:latin typeface="Inter"/>
              </a:rPr>
              <a:t>0</a:t>
            </a:r>
            <a:r>
              <a:rPr lang="zh-CN" altLang="en-US" b="0" i="0" dirty="0">
                <a:effectLst/>
                <a:latin typeface="Inter"/>
              </a:rPr>
              <a:t>，导致递归树退化为一个单链。</a:t>
            </a:r>
          </a:p>
          <a:p>
            <a:pPr algn="l">
              <a:buNone/>
            </a:pPr>
            <a:r>
              <a:rPr lang="zh-CN" altLang="en-US" b="1" i="0" dirty="0">
                <a:solidFill>
                  <a:srgbClr val="000000"/>
                </a:solidFill>
                <a:effectLst/>
                <a:latin typeface="Inter"/>
              </a:rPr>
              <a:t>最坏情况举例</a:t>
            </a:r>
          </a:p>
          <a:p>
            <a:pPr algn="l">
              <a:buNone/>
            </a:pPr>
            <a:r>
              <a:rPr lang="zh-CN" altLang="en-US" b="0" i="0" dirty="0">
                <a:effectLst/>
                <a:latin typeface="Inter"/>
              </a:rPr>
              <a:t>假设我们有一个已经按升序排列的数组 </a:t>
            </a:r>
            <a:r>
              <a:rPr lang="en-US" altLang="zh-CN" b="0" i="0" dirty="0">
                <a:effectLst/>
                <a:latin typeface="Inter"/>
              </a:rPr>
              <a:t>[1, 2, 3, 4, 5]</a:t>
            </a:r>
            <a:r>
              <a:rPr lang="zh-CN" altLang="en-US" b="0" i="0" dirty="0">
                <a:effectLst/>
                <a:latin typeface="Inter"/>
              </a:rPr>
              <a:t>，并且我们总是选择数组的第一个元素作为基准元素。下面是快速排序的详细过程：</a:t>
            </a:r>
          </a:p>
          <a:p>
            <a:pPr algn="l">
              <a:buFont typeface="Arial" panose="020B0604020202020204" pitchFamily="34" charset="0"/>
              <a:buChar char="•"/>
            </a:pPr>
            <a:br>
              <a:rPr lang="zh-CN" altLang="en-US" dirty="0"/>
            </a:br>
            <a:r>
              <a:rPr lang="zh-CN" altLang="en-US" b="1" i="0" dirty="0">
                <a:solidFill>
                  <a:srgbClr val="000000"/>
                </a:solidFill>
                <a:effectLst/>
                <a:latin typeface="Inter"/>
              </a:rPr>
              <a:t>第一次划分</a:t>
            </a:r>
            <a:r>
              <a:rPr lang="zh-CN" altLang="en-US" b="0" i="0" dirty="0">
                <a:solidFill>
                  <a:srgbClr val="000000"/>
                </a:solidFill>
                <a:effectLst/>
                <a:latin typeface="Inter"/>
              </a:rPr>
              <a:t>：选择基准元素 </a:t>
            </a:r>
            <a:r>
              <a:rPr lang="en-US" altLang="zh-CN" b="0" i="0" dirty="0">
                <a:solidFill>
                  <a:srgbClr val="000000"/>
                </a:solidFill>
                <a:effectLst/>
                <a:latin typeface="Inter"/>
              </a:rPr>
              <a:t>1</a:t>
            </a:r>
            <a:r>
              <a:rPr lang="zh-CN" altLang="en-US" b="0" i="0" dirty="0">
                <a:solidFill>
                  <a:srgbClr val="000000"/>
                </a:solidFill>
                <a:effectLst/>
                <a:latin typeface="Inter"/>
              </a:rPr>
              <a:t>，划分后数组变为 </a:t>
            </a:r>
            <a:r>
              <a:rPr lang="en-US" altLang="zh-CN" b="0" i="0" dirty="0">
                <a:solidFill>
                  <a:srgbClr val="000000"/>
                </a:solidFill>
                <a:effectLst/>
                <a:latin typeface="Inter"/>
              </a:rPr>
              <a:t>[1] </a:t>
            </a:r>
            <a:r>
              <a:rPr lang="zh-CN" altLang="en-US" b="0" i="0" dirty="0">
                <a:solidFill>
                  <a:srgbClr val="000000"/>
                </a:solidFill>
                <a:effectLst/>
                <a:latin typeface="Inter"/>
              </a:rPr>
              <a:t>和 </a:t>
            </a:r>
            <a:r>
              <a:rPr lang="en-US" altLang="zh-CN" b="0" i="0" dirty="0">
                <a:solidFill>
                  <a:srgbClr val="000000"/>
                </a:solidFill>
                <a:effectLst/>
                <a:latin typeface="Inter"/>
              </a:rPr>
              <a:t>[2, 3, 4, 5]</a:t>
            </a:r>
            <a:r>
              <a:rPr lang="zh-CN" altLang="en-US" b="0" i="0" dirty="0">
                <a:solidFill>
                  <a:srgbClr val="000000"/>
                </a:solidFill>
                <a:effectLst/>
                <a:latin typeface="Inter"/>
              </a:rPr>
              <a:t>，然后对 </a:t>
            </a:r>
            <a:r>
              <a:rPr lang="en-US" altLang="zh-CN" b="0" i="0" dirty="0">
                <a:solidFill>
                  <a:srgbClr val="000000"/>
                </a:solidFill>
                <a:effectLst/>
                <a:latin typeface="Inter"/>
              </a:rPr>
              <a:t>[2, 3, 4, 5] </a:t>
            </a:r>
            <a:r>
              <a:rPr lang="zh-CN" altLang="en-US" b="0" i="0" dirty="0">
                <a:solidFill>
                  <a:srgbClr val="000000"/>
                </a:solidFill>
                <a:effectLst/>
                <a:latin typeface="Inter"/>
              </a:rPr>
              <a:t>进行递归排序。</a:t>
            </a:r>
          </a:p>
          <a:p>
            <a:pPr algn="l">
              <a:buFont typeface="Arial" panose="020B0604020202020204" pitchFamily="34" charset="0"/>
              <a:buChar char="•"/>
            </a:pPr>
            <a:r>
              <a:rPr lang="zh-CN" altLang="en-US" b="1" i="0" dirty="0">
                <a:solidFill>
                  <a:srgbClr val="000000"/>
                </a:solidFill>
                <a:effectLst/>
                <a:latin typeface="Inter"/>
              </a:rPr>
              <a:t>第二次划分</a:t>
            </a:r>
            <a:r>
              <a:rPr lang="zh-CN" altLang="en-US" b="0" i="0" dirty="0">
                <a:solidFill>
                  <a:srgbClr val="000000"/>
                </a:solidFill>
                <a:effectLst/>
                <a:latin typeface="Inter"/>
              </a:rPr>
              <a:t>：选择基准元素 </a:t>
            </a:r>
            <a:r>
              <a:rPr lang="en-US" altLang="zh-CN" b="0" i="0" dirty="0">
                <a:solidFill>
                  <a:srgbClr val="000000"/>
                </a:solidFill>
                <a:effectLst/>
                <a:latin typeface="Inter"/>
              </a:rPr>
              <a:t>2</a:t>
            </a:r>
            <a:r>
              <a:rPr lang="zh-CN" altLang="en-US" b="0" i="0" dirty="0">
                <a:solidFill>
                  <a:srgbClr val="000000"/>
                </a:solidFill>
                <a:effectLst/>
                <a:latin typeface="Inter"/>
              </a:rPr>
              <a:t>，划分后数组变为 </a:t>
            </a:r>
            <a:r>
              <a:rPr lang="en-US" altLang="zh-CN" b="0" i="0" dirty="0">
                <a:solidFill>
                  <a:srgbClr val="000000"/>
                </a:solidFill>
                <a:effectLst/>
                <a:latin typeface="Inter"/>
              </a:rPr>
              <a:t>[2] </a:t>
            </a:r>
            <a:r>
              <a:rPr lang="zh-CN" altLang="en-US" b="0" i="0" dirty="0">
                <a:solidFill>
                  <a:srgbClr val="000000"/>
                </a:solidFill>
                <a:effectLst/>
                <a:latin typeface="Inter"/>
              </a:rPr>
              <a:t>和 </a:t>
            </a:r>
            <a:r>
              <a:rPr lang="en-US" altLang="zh-CN" b="0" i="0" dirty="0">
                <a:solidFill>
                  <a:srgbClr val="000000"/>
                </a:solidFill>
                <a:effectLst/>
                <a:latin typeface="Inter"/>
              </a:rPr>
              <a:t>[3, 4, 5]</a:t>
            </a:r>
            <a:r>
              <a:rPr lang="zh-CN" altLang="en-US" b="0" i="0" dirty="0">
                <a:solidFill>
                  <a:srgbClr val="000000"/>
                </a:solidFill>
                <a:effectLst/>
                <a:latin typeface="Inter"/>
              </a:rPr>
              <a:t>，然后对 </a:t>
            </a:r>
            <a:r>
              <a:rPr lang="en-US" altLang="zh-CN" b="0" i="0" dirty="0">
                <a:solidFill>
                  <a:srgbClr val="000000"/>
                </a:solidFill>
                <a:effectLst/>
                <a:latin typeface="Inter"/>
              </a:rPr>
              <a:t>[3, 4, 5] </a:t>
            </a:r>
            <a:r>
              <a:rPr lang="zh-CN" altLang="en-US" b="0" i="0" dirty="0">
                <a:solidFill>
                  <a:srgbClr val="000000"/>
                </a:solidFill>
                <a:effectLst/>
                <a:latin typeface="Inter"/>
              </a:rPr>
              <a:t>进行递归排序。</a:t>
            </a:r>
          </a:p>
          <a:p>
            <a:pPr algn="l">
              <a:buFont typeface="Arial" panose="020B0604020202020204" pitchFamily="34" charset="0"/>
              <a:buChar char="•"/>
            </a:pPr>
            <a:r>
              <a:rPr lang="zh-CN" altLang="en-US" b="1" i="0" dirty="0">
                <a:solidFill>
                  <a:srgbClr val="000000"/>
                </a:solidFill>
                <a:effectLst/>
                <a:latin typeface="Inter"/>
              </a:rPr>
              <a:t>第三次划分</a:t>
            </a:r>
            <a:r>
              <a:rPr lang="zh-CN" altLang="en-US" b="0" i="0" dirty="0">
                <a:solidFill>
                  <a:srgbClr val="000000"/>
                </a:solidFill>
                <a:effectLst/>
                <a:latin typeface="Inter"/>
              </a:rPr>
              <a:t>：选择基准元素 </a:t>
            </a:r>
            <a:r>
              <a:rPr lang="en-US" altLang="zh-CN" b="0" i="0" dirty="0">
                <a:solidFill>
                  <a:srgbClr val="000000"/>
                </a:solidFill>
                <a:effectLst/>
                <a:latin typeface="Inter"/>
              </a:rPr>
              <a:t>3</a:t>
            </a:r>
            <a:r>
              <a:rPr lang="zh-CN" altLang="en-US" b="0" i="0" dirty="0">
                <a:solidFill>
                  <a:srgbClr val="000000"/>
                </a:solidFill>
                <a:effectLst/>
                <a:latin typeface="Inter"/>
              </a:rPr>
              <a:t>，划分后数组变为 </a:t>
            </a:r>
            <a:r>
              <a:rPr lang="en-US" altLang="zh-CN" b="0" i="0" dirty="0">
                <a:solidFill>
                  <a:srgbClr val="000000"/>
                </a:solidFill>
                <a:effectLst/>
                <a:latin typeface="Inter"/>
              </a:rPr>
              <a:t>[3] </a:t>
            </a:r>
            <a:r>
              <a:rPr lang="zh-CN" altLang="en-US" b="0" i="0" dirty="0">
                <a:solidFill>
                  <a:srgbClr val="000000"/>
                </a:solidFill>
                <a:effectLst/>
                <a:latin typeface="Inter"/>
              </a:rPr>
              <a:t>和 </a:t>
            </a:r>
            <a:r>
              <a:rPr lang="en-US" altLang="zh-CN" b="0" i="0" dirty="0">
                <a:solidFill>
                  <a:srgbClr val="000000"/>
                </a:solidFill>
                <a:effectLst/>
                <a:latin typeface="Inter"/>
              </a:rPr>
              <a:t>[4, 5]</a:t>
            </a:r>
            <a:r>
              <a:rPr lang="zh-CN" altLang="en-US" b="0" i="0" dirty="0">
                <a:solidFill>
                  <a:srgbClr val="000000"/>
                </a:solidFill>
                <a:effectLst/>
                <a:latin typeface="Inter"/>
              </a:rPr>
              <a:t>，然后对 </a:t>
            </a:r>
            <a:r>
              <a:rPr lang="en-US" altLang="zh-CN" b="0" i="0" dirty="0">
                <a:solidFill>
                  <a:srgbClr val="000000"/>
                </a:solidFill>
                <a:effectLst/>
                <a:latin typeface="Inter"/>
              </a:rPr>
              <a:t>[4, 5] </a:t>
            </a:r>
            <a:r>
              <a:rPr lang="zh-CN" altLang="en-US" b="0" i="0" dirty="0">
                <a:solidFill>
                  <a:srgbClr val="000000"/>
                </a:solidFill>
                <a:effectLst/>
                <a:latin typeface="Inter"/>
              </a:rPr>
              <a:t>进行递归排序。</a:t>
            </a:r>
          </a:p>
          <a:p>
            <a:pPr algn="l">
              <a:buFont typeface="Arial" panose="020B0604020202020204" pitchFamily="34" charset="0"/>
              <a:buChar char="•"/>
            </a:pPr>
            <a:r>
              <a:rPr lang="zh-CN" altLang="en-US" b="1" i="0" dirty="0">
                <a:solidFill>
                  <a:srgbClr val="000000"/>
                </a:solidFill>
                <a:effectLst/>
                <a:latin typeface="Inter"/>
              </a:rPr>
              <a:t>第四次划分</a:t>
            </a:r>
            <a:r>
              <a:rPr lang="zh-CN" altLang="en-US" b="0" i="0" dirty="0">
                <a:solidFill>
                  <a:srgbClr val="000000"/>
                </a:solidFill>
                <a:effectLst/>
                <a:latin typeface="Inter"/>
              </a:rPr>
              <a:t>：选择基准元素 </a:t>
            </a:r>
            <a:r>
              <a:rPr lang="en-US" altLang="zh-CN" b="0" i="0" dirty="0">
                <a:solidFill>
                  <a:srgbClr val="000000"/>
                </a:solidFill>
                <a:effectLst/>
                <a:latin typeface="Inter"/>
              </a:rPr>
              <a:t>4</a:t>
            </a:r>
            <a:r>
              <a:rPr lang="zh-CN" altLang="en-US" b="0" i="0" dirty="0">
                <a:solidFill>
                  <a:srgbClr val="000000"/>
                </a:solidFill>
                <a:effectLst/>
                <a:latin typeface="Inter"/>
              </a:rPr>
              <a:t>，划分后数组变为 </a:t>
            </a:r>
            <a:r>
              <a:rPr lang="en-US" altLang="zh-CN" b="0" i="0" dirty="0">
                <a:solidFill>
                  <a:srgbClr val="000000"/>
                </a:solidFill>
                <a:effectLst/>
                <a:latin typeface="Inter"/>
              </a:rPr>
              <a:t>[4] </a:t>
            </a:r>
            <a:r>
              <a:rPr lang="zh-CN" altLang="en-US" b="0" i="0" dirty="0">
                <a:solidFill>
                  <a:srgbClr val="000000"/>
                </a:solidFill>
                <a:effectLst/>
                <a:latin typeface="Inter"/>
              </a:rPr>
              <a:t>和 </a:t>
            </a:r>
            <a:r>
              <a:rPr lang="en-US" altLang="zh-CN" b="0" i="0" dirty="0">
                <a:solidFill>
                  <a:srgbClr val="000000"/>
                </a:solidFill>
                <a:effectLst/>
                <a:latin typeface="Inter"/>
              </a:rPr>
              <a:t>[5]</a:t>
            </a:r>
            <a:r>
              <a:rPr lang="zh-CN" altLang="en-US" b="0" i="0" dirty="0">
                <a:solidFill>
                  <a:srgbClr val="000000"/>
                </a:solidFill>
                <a:effectLst/>
                <a:latin typeface="Inter"/>
              </a:rPr>
              <a:t>，然后对 </a:t>
            </a:r>
            <a:r>
              <a:rPr lang="en-US" altLang="zh-CN" b="0" i="0" dirty="0">
                <a:solidFill>
                  <a:srgbClr val="000000"/>
                </a:solidFill>
                <a:effectLst/>
                <a:latin typeface="Inter"/>
              </a:rPr>
              <a:t>[5] </a:t>
            </a:r>
            <a:r>
              <a:rPr lang="zh-CN" altLang="en-US" b="0" i="0" dirty="0">
                <a:solidFill>
                  <a:srgbClr val="000000"/>
                </a:solidFill>
                <a:effectLst/>
                <a:latin typeface="Inter"/>
              </a:rPr>
              <a:t>进行递归排序。</a:t>
            </a:r>
          </a:p>
          <a:p>
            <a:pPr algn="l"/>
            <a:br>
              <a:rPr lang="zh-CN" altLang="en-US" dirty="0"/>
            </a:br>
            <a:r>
              <a:rPr lang="zh-CN" altLang="en-US" b="0" i="0" dirty="0">
                <a:effectLst/>
                <a:latin typeface="Inter"/>
              </a:rPr>
              <a:t>可以看到，每次划分都只减少了一个元素的问题规模，总共需要进行 </a:t>
            </a:r>
            <a:r>
              <a:rPr lang="en-US" altLang="zh-CN" b="0" i="0" dirty="0">
                <a:effectLst/>
                <a:latin typeface="Inter"/>
              </a:rPr>
              <a:t>\(n - 1\) </a:t>
            </a:r>
            <a:r>
              <a:rPr lang="zh-CN" altLang="en-US" b="0" i="0" dirty="0">
                <a:effectLst/>
                <a:latin typeface="Inter"/>
              </a:rPr>
              <a:t>次划分，每次划分的时间复杂度为 </a:t>
            </a:r>
            <a:r>
              <a:rPr lang="en-US" altLang="zh-CN" b="0" i="0" dirty="0">
                <a:effectLst/>
                <a:latin typeface="Inter"/>
              </a:rPr>
              <a:t>\(O(n)\)</a:t>
            </a:r>
            <a:r>
              <a:rPr lang="zh-CN" altLang="en-US" b="0" i="0" dirty="0">
                <a:effectLst/>
                <a:latin typeface="Inter"/>
              </a:rPr>
              <a:t>，因此总的时间复杂度为 </a:t>
            </a:r>
            <a:r>
              <a:rPr lang="en-US" altLang="zh-CN" b="0" i="0" dirty="0">
                <a:effectLst/>
                <a:latin typeface="Inter"/>
              </a:rPr>
              <a:t>\(O(n^2)\)</a:t>
            </a:r>
            <a:r>
              <a:rPr lang="zh-CN" altLang="en-US" b="0" i="0" dirty="0">
                <a:effectLst/>
                <a:latin typeface="Inter"/>
              </a:rPr>
              <a:t>。</a:t>
            </a:r>
          </a:p>
          <a:p>
            <a:endParaRPr lang="en-US" altLang="zh-CN" dirty="0"/>
          </a:p>
          <a:p>
            <a:r>
              <a:rPr lang="zh-CN" altLang="en-US" dirty="0"/>
              <a:t>那另外一个在最好的这个情况下是这样的，也就是说我们去划分的时候，找到了基准元素，它能够比较均衡的把输入数组，分成两个子数组，也就是说两个子数组</a:t>
            </a:r>
            <a:r>
              <a:rPr lang="en-US" altLang="zh-CN" dirty="0"/>
              <a:t>A1</a:t>
            </a:r>
            <a:r>
              <a:rPr lang="zh-CN" altLang="en-US" dirty="0"/>
              <a:t>和</a:t>
            </a:r>
            <a:r>
              <a:rPr lang="en-US" altLang="zh-CN" dirty="0"/>
              <a:t>A3</a:t>
            </a:r>
            <a:r>
              <a:rPr lang="zh-CN" altLang="en-US" dirty="0"/>
              <a:t>，他们所对应的规模，都是原来规模的</a:t>
            </a:r>
            <a:r>
              <a:rPr lang="en-US" altLang="zh-CN" dirty="0"/>
              <a:t>1/2</a:t>
            </a:r>
            <a:r>
              <a:rPr lang="zh-CN" altLang="en-US" dirty="0"/>
              <a:t>，因此在这种情况下，它所对应的时间复杂性函数，我们可以用右边这个方程来描述，</a:t>
            </a:r>
            <a:r>
              <a:rPr lang="en-US" altLang="zh-CN" dirty="0"/>
              <a:t>TN</a:t>
            </a:r>
            <a:r>
              <a:rPr lang="zh-CN" altLang="en-US" dirty="0"/>
              <a:t>等于</a:t>
            </a:r>
            <a:r>
              <a:rPr lang="en-US" altLang="zh-CN" dirty="0"/>
              <a:t>2T 2</a:t>
            </a:r>
            <a:r>
              <a:rPr lang="zh-CN" altLang="en-US" dirty="0"/>
              <a:t>分之</a:t>
            </a:r>
            <a:r>
              <a:rPr lang="en-US" altLang="zh-CN" dirty="0"/>
              <a:t>N</a:t>
            </a:r>
            <a:r>
              <a:rPr lang="zh-CN" altLang="en-US" dirty="0"/>
              <a:t>，再加上大</a:t>
            </a:r>
            <a:r>
              <a:rPr lang="en-US" altLang="zh-CN" dirty="0"/>
              <a:t>O(n)</a:t>
            </a:r>
            <a:r>
              <a:rPr lang="zh-CN" altLang="en-US" dirty="0"/>
              <a:t>，对于这样的一个情况，最终我们通过</a:t>
            </a:r>
            <a:r>
              <a:rPr lang="en-US" altLang="zh-CN" dirty="0"/>
              <a:t>Master</a:t>
            </a:r>
            <a:r>
              <a:rPr lang="zh-CN" altLang="en-US" dirty="0"/>
              <a:t>的定理，能够验证它所对应的时间复杂度，就是大</a:t>
            </a:r>
            <a:r>
              <a:rPr lang="en-US" altLang="zh-CN" dirty="0"/>
              <a:t>O(n)</a:t>
            </a:r>
            <a:r>
              <a:rPr lang="zh-CN" altLang="en-US" dirty="0"/>
              <a:t>乘以</a:t>
            </a:r>
            <a:r>
              <a:rPr lang="en-US" altLang="zh-CN" dirty="0" err="1"/>
              <a:t>logn</a:t>
            </a:r>
            <a:r>
              <a:rPr lang="zh-CN" altLang="en-US" dirty="0"/>
              <a:t>。</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85</a:t>
            </a:fld>
            <a:endParaRPr lang="en-US" altLang="zh-CN"/>
          </a:p>
        </p:txBody>
      </p:sp>
    </p:spTree>
    <p:extLst>
      <p:ext uri="{BB962C8B-B14F-4D97-AF65-F5344CB8AC3E}">
        <p14:creationId xmlns:p14="http://schemas.microsoft.com/office/powerpoint/2010/main" val="22349206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a:t>就从我们刚才的分析，可以看出来，整个快速排出算法，它的时间复杂性，或者是说它的性能，跟划分的效果是关系是非常大的。</a:t>
            </a:r>
            <a:endParaRPr lang="en-US" altLang="zh-CN" dirty="0"/>
          </a:p>
          <a:p>
            <a:endParaRPr lang="en-US" altLang="zh-CN" dirty="0"/>
          </a:p>
          <a:p>
            <a:r>
              <a:rPr lang="zh-CN" altLang="en-US" dirty="0"/>
              <a:t>我们要尽可能的使得划分的结果均衡一些。但是我们很难从理论上去保证每一次他都能够均衡的去划分，因此我们从一般的这个角度来说，可以做一个随机化的改进，就是我们来修改一下划分的子过程，把</a:t>
            </a:r>
            <a:r>
              <a:rPr lang="en-US" altLang="zh-CN" dirty="0"/>
              <a:t>partition</a:t>
            </a:r>
            <a:r>
              <a:rPr lang="zh-CN" altLang="en-US" dirty="0"/>
              <a:t>函数，加入随机的策略。</a:t>
            </a:r>
            <a:endParaRPr lang="en-US" altLang="zh-CN" dirty="0"/>
          </a:p>
          <a:p>
            <a:endParaRPr lang="en-US" altLang="zh-CN" dirty="0"/>
          </a:p>
          <a:p>
            <a:r>
              <a:rPr lang="zh-CN" altLang="en-US" dirty="0"/>
              <a:t>这个随机的策略我们可以这么来理解，每一次选择基准元素的时候，在当前数字里面随机的选择一个元素当做是基础元素。而不是说像我们之前所描述的，每次都固定的选择第一个元素当作基准元素，因此当我们加入了随机的策略以后，我们可以期待，在平均的意义下，它所对应的时间复杂度，是</a:t>
            </a:r>
            <a:r>
              <a:rPr lang="en-US" altLang="zh-CN" dirty="0"/>
              <a:t>O(</a:t>
            </a:r>
            <a:r>
              <a:rPr lang="en-US" altLang="zh-CN" dirty="0" err="1"/>
              <a:t>nlogn</a:t>
            </a:r>
            <a:r>
              <a:rPr lang="en-US" altLang="zh-CN" dirty="0"/>
              <a:t>).</a:t>
            </a:r>
          </a:p>
          <a:p>
            <a:endParaRPr lang="en-US" altLang="zh-CN" dirty="0"/>
          </a:p>
          <a:p>
            <a:r>
              <a:rPr lang="zh-CN" altLang="en-US" dirty="0"/>
              <a:t>我们加入随机策略的这个算法，可以描述成这样的程序。在我们处理之前，先取</a:t>
            </a:r>
            <a:r>
              <a:rPr lang="zh-CN" altLang="en-US" b="1" dirty="0"/>
              <a:t>一个随机数，这个随机数的取值范围就是当前这个数组从开始位置到结束位置</a:t>
            </a:r>
            <a:r>
              <a:rPr lang="zh-CN" altLang="en-US" dirty="0"/>
              <a:t>，选了基础元素的位置以后，和第一个位置做一个交换，那后续的过程，跟我们之前所讲的快速排序算法程序实现是一模一样的。</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86</a:t>
            </a:fld>
            <a:endParaRPr lang="en-US" altLang="zh-CN"/>
          </a:p>
        </p:txBody>
      </p:sp>
    </p:spTree>
    <p:extLst>
      <p:ext uri="{BB962C8B-B14F-4D97-AF65-F5344CB8AC3E}">
        <p14:creationId xmlns:p14="http://schemas.microsoft.com/office/powerpoint/2010/main" val="25291684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88</a:t>
            </a:fld>
            <a:endParaRPr lang="en-US" altLang="zh-CN"/>
          </a:p>
        </p:txBody>
      </p:sp>
    </p:spTree>
    <p:extLst>
      <p:ext uri="{BB962C8B-B14F-4D97-AF65-F5344CB8AC3E}">
        <p14:creationId xmlns:p14="http://schemas.microsoft.com/office/powerpoint/2010/main" val="39303221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a:extLst>
              <a:ext uri="{FF2B5EF4-FFF2-40B4-BE49-F238E27FC236}">
                <a16:creationId xmlns:a16="http://schemas.microsoft.com/office/drawing/2014/main" id="{6E7D5DF1-EEEF-03C5-2D78-8F57430C4B84}"/>
              </a:ext>
            </a:extLst>
          </p:cNvPr>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a:extLst>
              <a:ext uri="{FF2B5EF4-FFF2-40B4-BE49-F238E27FC236}">
                <a16:creationId xmlns:a16="http://schemas.microsoft.com/office/drawing/2014/main" id="{B57CBCA4-E170-4843-F872-47CFCFE066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5124" name="灯片编号占位符 3">
            <a:extLst>
              <a:ext uri="{FF2B5EF4-FFF2-40B4-BE49-F238E27FC236}">
                <a16:creationId xmlns:a16="http://schemas.microsoft.com/office/drawing/2014/main" id="{2F2742B9-753C-1E5C-7435-6CF4AD274E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7AB69-B33D-436E-AD7A-122C83A13001}" type="slidenum">
              <a:rPr lang="zh-CN" altLang="en-US">
                <a:latin typeface="等线" panose="02010600030101010101" pitchFamily="2" charset="-122"/>
              </a:rPr>
              <a:pPr fontAlgn="base">
                <a:spcBef>
                  <a:spcPct val="0"/>
                </a:spcBef>
                <a:spcAft>
                  <a:spcPct val="0"/>
                </a:spcAft>
              </a:pPr>
              <a:t>90</a:t>
            </a:fld>
            <a:endParaRPr lang="zh-CN" altLang="en-US">
              <a:latin typeface="等线"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br>
              <a:rPr lang="zh-CN" altLang="en-US" dirty="0"/>
            </a:br>
            <a:r>
              <a:rPr lang="zh-CN" altLang="en-US" b="0" i="0" dirty="0">
                <a:solidFill>
                  <a:srgbClr val="1C1F23"/>
                </a:solidFill>
                <a:effectLst/>
                <a:latin typeface="Inter"/>
              </a:rPr>
              <a:t>分析递归式</a:t>
            </a:r>
            <a:r>
              <a:rPr lang="en-US" altLang="zh-CN" b="0" i="0" dirty="0">
                <a:solidFill>
                  <a:srgbClr val="1C1F23"/>
                </a:solidFill>
                <a:effectLst/>
                <a:latin typeface="Inter"/>
              </a:rPr>
              <a:t>T(n) = 2T(n/2) + O(n \log n) \)</a:t>
            </a:r>
            <a:r>
              <a:rPr lang="zh-CN" altLang="en-US" b="0" i="0" dirty="0">
                <a:solidFill>
                  <a:srgbClr val="1C1F23"/>
                </a:solidFill>
                <a:effectLst/>
                <a:latin typeface="Inter"/>
              </a:rPr>
              <a:t>，可通过**主定理（</a:t>
            </a:r>
            <a:r>
              <a:rPr lang="en-US" altLang="zh-CN" b="0" i="0" dirty="0">
                <a:solidFill>
                  <a:srgbClr val="1C1F23"/>
                </a:solidFill>
                <a:effectLst/>
                <a:latin typeface="Inter"/>
              </a:rPr>
              <a:t>Master Theorem</a:t>
            </a:r>
            <a:r>
              <a:rPr lang="zh-CN" altLang="en-US" b="0" i="0" dirty="0">
                <a:solidFill>
                  <a:srgbClr val="1C1F23"/>
                </a:solidFill>
                <a:effectLst/>
                <a:latin typeface="Inter"/>
              </a:rPr>
              <a:t>）**求解：</a:t>
            </a:r>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127</a:t>
            </a:fld>
            <a:endParaRPr lang="en-US" altLang="zh-CN"/>
          </a:p>
        </p:txBody>
      </p:sp>
    </p:spTree>
    <p:extLst>
      <p:ext uri="{BB962C8B-B14F-4D97-AF65-F5344CB8AC3E}">
        <p14:creationId xmlns:p14="http://schemas.microsoft.com/office/powerpoint/2010/main" val="20901417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165</a:t>
            </a:fld>
            <a:endParaRPr lang="en-US" altLang="zh-CN"/>
          </a:p>
        </p:txBody>
      </p:sp>
    </p:spTree>
    <p:extLst>
      <p:ext uri="{BB962C8B-B14F-4D97-AF65-F5344CB8AC3E}">
        <p14:creationId xmlns:p14="http://schemas.microsoft.com/office/powerpoint/2010/main" val="3863070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D2A04E6F-D43A-29DB-009F-9A692BC1A5FC}"/>
              </a:ext>
            </a:extLst>
          </p:cNvPr>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id="{3B2ECF19-04B0-28F3-819F-8B714CE67C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84996" name="灯片编号占位符 3">
            <a:extLst>
              <a:ext uri="{FF2B5EF4-FFF2-40B4-BE49-F238E27FC236}">
                <a16:creationId xmlns:a16="http://schemas.microsoft.com/office/drawing/2014/main" id="{00BE59AD-0A64-2E39-3C4E-B4E094BEAF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8DA5BD6-D99C-4558-9E05-CC961AC9D21E}" type="slidenum">
              <a:rPr lang="zh-CN" altLang="en-US">
                <a:latin typeface="等线" panose="02010600030101010101" pitchFamily="2" charset="-122"/>
              </a:rPr>
              <a:pPr fontAlgn="base">
                <a:spcBef>
                  <a:spcPct val="0"/>
                </a:spcBef>
                <a:spcAft>
                  <a:spcPct val="0"/>
                </a:spcAft>
              </a:pPr>
              <a:t>167</a:t>
            </a:fld>
            <a:endParaRPr lang="zh-CN" altLang="en-US">
              <a:latin typeface="等线"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187</a:t>
            </a:fld>
            <a:endParaRPr lang="en-US" altLang="zh-CN"/>
          </a:p>
        </p:txBody>
      </p:sp>
    </p:spTree>
    <p:extLst>
      <p:ext uri="{BB962C8B-B14F-4D97-AF65-F5344CB8AC3E}">
        <p14:creationId xmlns:p14="http://schemas.microsoft.com/office/powerpoint/2010/main" val="1994096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当</a:t>
            </a:r>
            <a:r>
              <a:rPr lang="en-US" altLang="zh-CN" dirty="0"/>
              <a:t>3</a:t>
            </a:r>
            <a:r>
              <a:rPr lang="zh-CN" altLang="en-US" dirty="0"/>
              <a:t>是实参时，我们验证一下。</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当我们去调用</a:t>
            </a:r>
            <a:r>
              <a:rPr lang="en-US" altLang="zh-CN" dirty="0"/>
              <a:t>factorial(n-1)</a:t>
            </a:r>
            <a:r>
              <a:rPr lang="zh-CN" altLang="en-US" dirty="0"/>
              <a:t>的时候，然后他就会去把</a:t>
            </a:r>
            <a:r>
              <a:rPr lang="en-US" altLang="zh-CN" dirty="0"/>
              <a:t>3</a:t>
            </a:r>
            <a:r>
              <a:rPr lang="zh-CN" altLang="en-US" dirty="0"/>
              <a:t>当作实参，来调用该递归算法。</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br>
              <a:rPr lang="en-US" altLang="zh-CN" dirty="0"/>
            </a:br>
            <a:r>
              <a:rPr lang="zh-CN" altLang="en-US" dirty="0"/>
              <a:t>这是我们的</a:t>
            </a:r>
            <a:r>
              <a:rPr lang="en-US" altLang="zh-CN" dirty="0"/>
              <a:t>main</a:t>
            </a:r>
            <a:r>
              <a:rPr lang="zh-CN" altLang="en-US" dirty="0"/>
              <a:t>函数，用它来求解</a:t>
            </a:r>
            <a:r>
              <a:rPr lang="en-US" altLang="zh-CN" dirty="0"/>
              <a:t>3</a:t>
            </a:r>
            <a:r>
              <a:rPr lang="zh-CN" altLang="en-US" dirty="0"/>
              <a:t>的阶乘。</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当调用</a:t>
            </a:r>
            <a:r>
              <a:rPr lang="en-US" altLang="zh-CN" dirty="0"/>
              <a:t>factorial</a:t>
            </a:r>
            <a:r>
              <a:rPr lang="zh-CN" altLang="en-US" dirty="0"/>
              <a:t>（</a:t>
            </a:r>
            <a:r>
              <a:rPr lang="en-US" altLang="zh-CN" dirty="0"/>
              <a:t>3</a:t>
            </a:r>
            <a:r>
              <a:rPr lang="zh-CN" altLang="en-US" dirty="0"/>
              <a:t>）的时候，他就会把</a:t>
            </a:r>
            <a:r>
              <a:rPr lang="en-US" altLang="zh-CN" dirty="0"/>
              <a:t>3</a:t>
            </a:r>
            <a:r>
              <a:rPr lang="zh-CN" altLang="en-US" dirty="0"/>
              <a:t>当作实参传递进去，</a:t>
            </a:r>
            <a:r>
              <a:rPr lang="en-US" altLang="zh-CN" dirty="0"/>
              <a:t>3</a:t>
            </a:r>
            <a:r>
              <a:rPr lang="zh-CN" altLang="en-US" dirty="0"/>
              <a:t>不等于零，也就是说不满足边界条件，因此继续调用</a:t>
            </a:r>
            <a:r>
              <a:rPr lang="en-US" altLang="zh-CN" dirty="0"/>
              <a:t>factorial(2)</a:t>
            </a:r>
            <a:r>
              <a:rPr lang="zh-CN" altLang="en-US" dirty="0"/>
              <a:t>，同样的道理，</a:t>
            </a:r>
            <a:r>
              <a:rPr lang="en-US" altLang="zh-CN" dirty="0"/>
              <a:t>n=2</a:t>
            </a:r>
            <a:r>
              <a:rPr lang="zh-CN" altLang="en-US" dirty="0"/>
              <a:t>也不满足边界条件，继续调用</a:t>
            </a:r>
            <a:r>
              <a:rPr lang="en-US" altLang="zh-CN" dirty="0"/>
              <a:t>factorial</a:t>
            </a:r>
            <a:r>
              <a:rPr lang="zh-CN" altLang="en-US" dirty="0"/>
              <a:t>（</a:t>
            </a:r>
            <a:r>
              <a:rPr lang="en-US" altLang="zh-CN" dirty="0"/>
              <a:t>1</a:t>
            </a:r>
            <a:r>
              <a:rPr lang="zh-CN" altLang="en-US" dirty="0"/>
              <a:t>），当到</a:t>
            </a:r>
            <a:r>
              <a:rPr lang="en-US" altLang="zh-CN" dirty="0"/>
              <a:t>n=1</a:t>
            </a:r>
            <a:r>
              <a:rPr lang="zh-CN" altLang="en-US" dirty="0"/>
              <a:t>的时候，他还是不满足边界条件，因此他继续去调用</a:t>
            </a:r>
            <a:r>
              <a:rPr lang="en-US" altLang="zh-CN" dirty="0"/>
              <a:t>factorial</a:t>
            </a:r>
            <a:r>
              <a:rPr lang="zh-CN" altLang="en-US" dirty="0"/>
              <a:t>（</a:t>
            </a:r>
            <a:r>
              <a:rPr lang="en-US" altLang="zh-CN" dirty="0"/>
              <a:t>0</a:t>
            </a:r>
            <a:r>
              <a:rPr lang="zh-CN" altLang="en-US" dirty="0"/>
              <a:t>），这个时候我们发现</a:t>
            </a:r>
            <a:r>
              <a:rPr lang="en-US" altLang="zh-CN" dirty="0"/>
              <a:t>N</a:t>
            </a:r>
            <a:r>
              <a:rPr lang="zh-CN" altLang="en-US" dirty="0"/>
              <a:t>等于零，它已经满足边界条件，或者是说已经到达了临界点，因此直接返回结果</a:t>
            </a:r>
            <a:r>
              <a:rPr lang="en-US" altLang="zh-CN" dirty="0"/>
              <a:t>1</a:t>
            </a:r>
            <a:r>
              <a:rPr lang="zh-CN" altLang="en-US" dirty="0"/>
              <a:t>，返回结果</a:t>
            </a:r>
            <a:r>
              <a:rPr lang="en-US" altLang="zh-CN" dirty="0"/>
              <a:t>1</a:t>
            </a:r>
            <a:r>
              <a:rPr lang="zh-CN" altLang="en-US" dirty="0"/>
              <a:t>后，退回到上一部，然后继续退回到上一步，继续退回到上一步，这个时候我们就可以去计算</a:t>
            </a:r>
            <a:r>
              <a:rPr lang="en-US" altLang="zh-CN" dirty="0"/>
              <a:t>3</a:t>
            </a:r>
            <a:r>
              <a:rPr lang="zh-CN" altLang="en-US" dirty="0"/>
              <a:t>的阶乘了，把三的阶乘的算出来，最后返回主函数。</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因此整个递归调用过程是一个有去有回的过程，也就是说它有一个递进的过程，还有一个归来的一个过程。</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9</a:t>
            </a:fld>
            <a:endParaRPr lang="en-US" altLang="zh-CN"/>
          </a:p>
        </p:txBody>
      </p:sp>
    </p:spTree>
    <p:extLst>
      <p:ext uri="{BB962C8B-B14F-4D97-AF65-F5344CB8AC3E}">
        <p14:creationId xmlns:p14="http://schemas.microsoft.com/office/powerpoint/2010/main" val="40182697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0" i="0" dirty="0" err="1">
                <a:effectLst/>
                <a:latin typeface="Inter"/>
              </a:rPr>
              <a:t>Px</a:t>
            </a:r>
            <a:r>
              <a:rPr lang="en-US" altLang="zh-CN" b="0" i="0" dirty="0">
                <a:effectLst/>
                <a:latin typeface="Inter"/>
              </a:rPr>
              <a:t> </a:t>
            </a:r>
            <a:r>
              <a:rPr lang="zh-CN" altLang="en-US" b="0" i="0" dirty="0">
                <a:effectLst/>
                <a:latin typeface="Inter"/>
              </a:rPr>
              <a:t>是点集 </a:t>
            </a:r>
            <a:r>
              <a:rPr lang="en-US" altLang="zh-CN" b="0" i="0" dirty="0">
                <a:effectLst/>
                <a:latin typeface="Inter"/>
              </a:rPr>
              <a:t>P </a:t>
            </a:r>
            <a:r>
              <a:rPr lang="zh-CN" altLang="en-US" b="0" i="0" dirty="0">
                <a:effectLst/>
                <a:latin typeface="Inter"/>
              </a:rPr>
              <a:t>按照 </a:t>
            </a:r>
            <a:r>
              <a:rPr lang="en-US" altLang="zh-CN" b="0" i="0" dirty="0">
                <a:effectLst/>
                <a:latin typeface="Inter"/>
              </a:rPr>
              <a:t>x </a:t>
            </a:r>
            <a:r>
              <a:rPr lang="zh-CN" altLang="en-US" b="0" i="0" dirty="0">
                <a:effectLst/>
                <a:latin typeface="Inter"/>
              </a:rPr>
              <a:t>坐标排序后的点集，</a:t>
            </a:r>
            <a:r>
              <a:rPr lang="en-US" altLang="zh-CN" b="0" i="0" dirty="0">
                <a:effectLst/>
                <a:latin typeface="Inter"/>
              </a:rPr>
              <a:t>Py </a:t>
            </a:r>
            <a:r>
              <a:rPr lang="zh-CN" altLang="en-US" b="0" i="0" dirty="0">
                <a:effectLst/>
                <a:latin typeface="Inter"/>
              </a:rPr>
              <a:t>是点集 </a:t>
            </a:r>
            <a:r>
              <a:rPr lang="en-US" altLang="zh-CN" b="0" i="0" dirty="0">
                <a:effectLst/>
                <a:latin typeface="Inter"/>
              </a:rPr>
              <a:t>P </a:t>
            </a:r>
            <a:r>
              <a:rPr lang="zh-CN" altLang="en-US" b="0" i="0" dirty="0">
                <a:effectLst/>
                <a:latin typeface="Inter"/>
              </a:rPr>
              <a:t>按照 </a:t>
            </a:r>
            <a:r>
              <a:rPr lang="en-US" altLang="zh-CN" b="0" i="0" dirty="0">
                <a:effectLst/>
                <a:latin typeface="Inter"/>
              </a:rPr>
              <a:t>y </a:t>
            </a:r>
            <a:r>
              <a:rPr lang="zh-CN" altLang="en-US" b="0" i="0" dirty="0">
                <a:effectLst/>
                <a:latin typeface="Inter"/>
              </a:rPr>
              <a:t>坐标排序后的点集。</a:t>
            </a:r>
          </a:p>
          <a:p>
            <a:pPr algn="l">
              <a:buFont typeface="Arial" panose="020B0604020202020204" pitchFamily="34" charset="0"/>
              <a:buChar char="•"/>
            </a:pPr>
            <a:r>
              <a:rPr lang="zh-CN" altLang="en-US" b="0" i="0" dirty="0">
                <a:effectLst/>
                <a:latin typeface="Inter"/>
              </a:rPr>
              <a:t>通常使用高效的排序算法（如归并排序、快速排序等）来完成排序操作，这些排序算法的时间复杂度为 </a:t>
            </a:r>
            <a:r>
              <a:rPr lang="en-US" altLang="zh-CN" b="0" i="0" dirty="0">
                <a:effectLst/>
                <a:latin typeface="Inter"/>
              </a:rPr>
              <a:t>\(O(n \log n)\)</a:t>
            </a:r>
            <a:r>
              <a:rPr lang="zh-CN" altLang="en-US" b="0" i="0" dirty="0">
                <a:effectLst/>
                <a:latin typeface="Inter"/>
              </a:rPr>
              <a:t>，其中 </a:t>
            </a:r>
            <a:r>
              <a:rPr lang="en-US" altLang="zh-CN" b="0" i="0" dirty="0">
                <a:effectLst/>
                <a:latin typeface="Inter"/>
              </a:rPr>
              <a:t>n </a:t>
            </a:r>
            <a:r>
              <a:rPr lang="zh-CN" altLang="en-US" b="0" i="0" dirty="0">
                <a:effectLst/>
                <a:latin typeface="Inter"/>
              </a:rPr>
              <a:t>是点集 </a:t>
            </a:r>
            <a:r>
              <a:rPr lang="en-US" altLang="zh-CN" b="0" i="0" dirty="0">
                <a:effectLst/>
                <a:latin typeface="Inter"/>
              </a:rPr>
              <a:t>P </a:t>
            </a:r>
            <a:r>
              <a:rPr lang="zh-CN" altLang="en-US" b="0" i="0" dirty="0">
                <a:effectLst/>
                <a:latin typeface="Inter"/>
              </a:rPr>
              <a:t>中的点数。</a:t>
            </a:r>
          </a:p>
          <a:p>
            <a:endParaRPr lang="en-US" altLang="zh-CN" dirty="0"/>
          </a:p>
          <a:p>
            <a:r>
              <a:rPr lang="zh-CN" altLang="en-US" b="0" i="0" dirty="0">
                <a:effectLst/>
                <a:latin typeface="Inter"/>
              </a:rPr>
              <a:t>调用递归函数 </a:t>
            </a:r>
            <a:r>
              <a:rPr lang="en-US" altLang="zh-CN" dirty="0"/>
              <a:t>Closest - Pair - Rec</a:t>
            </a:r>
            <a:r>
              <a:rPr lang="zh-CN" altLang="en-US" b="0" i="0" dirty="0">
                <a:effectLst/>
                <a:latin typeface="Inter"/>
              </a:rPr>
              <a:t>，传入按 </a:t>
            </a:r>
            <a:r>
              <a:rPr lang="en-US" altLang="zh-CN" dirty="0"/>
              <a:t>x</a:t>
            </a:r>
            <a:r>
              <a:rPr lang="zh-CN" altLang="en-US" b="0" i="0" dirty="0">
                <a:effectLst/>
                <a:latin typeface="Inter"/>
              </a:rPr>
              <a:t> 坐标和 </a:t>
            </a:r>
            <a:r>
              <a:rPr lang="en-US" altLang="zh-CN" dirty="0"/>
              <a:t>y</a:t>
            </a:r>
            <a:r>
              <a:rPr lang="zh-CN" altLang="en-US" b="0" i="0" dirty="0">
                <a:effectLst/>
                <a:latin typeface="Inter"/>
              </a:rPr>
              <a:t> 坐标排序后的点集 </a:t>
            </a:r>
            <a:r>
              <a:rPr lang="en-US" altLang="zh-CN" dirty="0" err="1"/>
              <a:t>Px</a:t>
            </a:r>
            <a:r>
              <a:rPr lang="zh-CN" altLang="en-US" b="0" i="0" dirty="0">
                <a:effectLst/>
                <a:latin typeface="Inter"/>
              </a:rPr>
              <a:t> 和 </a:t>
            </a:r>
            <a:r>
              <a:rPr lang="en-US" altLang="zh-CN" dirty="0"/>
              <a:t>Py</a:t>
            </a:r>
            <a:r>
              <a:rPr lang="zh-CN" altLang="en-US" b="0" i="0" dirty="0">
                <a:effectLst/>
                <a:latin typeface="Inter"/>
              </a:rPr>
              <a:t>，以找出最近点对。</a:t>
            </a:r>
            <a:r>
              <a:rPr lang="en-US" altLang="zh-CN" dirty="0"/>
              <a:t>Closest - Pair - Rec</a:t>
            </a:r>
            <a:r>
              <a:rPr lang="zh-CN" altLang="en-US" b="0" i="0" dirty="0">
                <a:effectLst/>
                <a:latin typeface="Inter"/>
              </a:rPr>
              <a:t> 函数使用分治法，将点集不断划分为更小的子集，递归求解子集中的最近点对，最后合并结果得到整个点集的最近点对，其时间复杂度为 </a:t>
            </a:r>
            <a:r>
              <a:rPr lang="en-US" altLang="zh-CN" b="0" i="0" dirty="0">
                <a:effectLst/>
                <a:latin typeface="Inter"/>
              </a:rPr>
              <a:t>\(O(n \log n)\)</a:t>
            </a:r>
            <a:r>
              <a:rPr lang="zh-CN" altLang="en-US" b="0" i="0" dirty="0">
                <a:effectLst/>
                <a:latin typeface="Inter"/>
              </a:rPr>
              <a:t>。</a:t>
            </a:r>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194</a:t>
            </a:fld>
            <a:endParaRPr lang="en-US" altLang="zh-CN"/>
          </a:p>
        </p:txBody>
      </p:sp>
    </p:spTree>
    <p:extLst>
      <p:ext uri="{BB962C8B-B14F-4D97-AF65-F5344CB8AC3E}">
        <p14:creationId xmlns:p14="http://schemas.microsoft.com/office/powerpoint/2010/main" val="23373651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宋体" panose="02010600030101010101" pitchFamily="2" charset="-122"/>
              </a:rPr>
              <a:t>解释：如果点集 </a:t>
            </a:r>
            <a:r>
              <a:rPr lang="en-US" altLang="zh-CN" sz="1200" dirty="0">
                <a:latin typeface="宋体" panose="02010600030101010101" pitchFamily="2" charset="-122"/>
              </a:rPr>
              <a:t>P </a:t>
            </a:r>
            <a:r>
              <a:rPr lang="zh-CN" altLang="en-US" sz="1200" dirty="0">
                <a:latin typeface="宋体" panose="02010600030101010101" pitchFamily="2" charset="-122"/>
              </a:rPr>
              <a:t>中的点数小于等于 </a:t>
            </a:r>
            <a:r>
              <a:rPr lang="en-US" altLang="zh-CN" sz="1200" dirty="0">
                <a:latin typeface="宋体" panose="02010600030101010101" pitchFamily="2" charset="-122"/>
              </a:rPr>
              <a:t>3</a:t>
            </a:r>
            <a:r>
              <a:rPr lang="zh-CN" altLang="en-US" sz="1200" dirty="0">
                <a:latin typeface="宋体" panose="02010600030101010101" pitchFamily="2" charset="-122"/>
              </a:rPr>
              <a:t>，直接使用简单的穷举法计算最近点对。因为点数较少时，穷举法的时间复杂度是可接受的，且实现简单。</a:t>
            </a:r>
            <a:endParaRPr lang="en-US" altLang="zh-CN" sz="1200" dirty="0">
              <a:latin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宋体" panose="02010600030101010101" pitchFamily="2" charset="-122"/>
              </a:rPr>
              <a:t>构造</a:t>
            </a:r>
            <a:r>
              <a:rPr lang="en-US" altLang="zh-CN" sz="1200" dirty="0" err="1">
                <a:latin typeface="宋体" panose="02010600030101010101" pitchFamily="2" charset="-122"/>
              </a:rPr>
              <a:t>Qx,Qy,Rx,Ry</a:t>
            </a:r>
            <a:r>
              <a:rPr lang="zh-CN" altLang="en-US" sz="1200" dirty="0">
                <a:latin typeface="宋体" panose="02010600030101010101" pitchFamily="2" charset="-122"/>
              </a:rPr>
              <a:t>：</a:t>
            </a:r>
            <a:r>
              <a:rPr lang="zh-CN" altLang="en-US" b="0" i="0" dirty="0">
                <a:effectLst/>
                <a:latin typeface="Inter"/>
              </a:rPr>
              <a:t>根据点集 </a:t>
            </a:r>
            <a:r>
              <a:rPr lang="en-US" altLang="zh-CN" dirty="0"/>
              <a:t>P</a:t>
            </a:r>
            <a:r>
              <a:rPr lang="zh-CN" altLang="en-US" b="0" i="0" dirty="0">
                <a:effectLst/>
                <a:latin typeface="Inter"/>
              </a:rPr>
              <a:t> 中所有点的 </a:t>
            </a:r>
            <a:r>
              <a:rPr lang="en-US" altLang="zh-CN" dirty="0"/>
              <a:t>x</a:t>
            </a:r>
            <a:r>
              <a:rPr lang="zh-CN" altLang="en-US" b="0" i="0" dirty="0">
                <a:effectLst/>
                <a:latin typeface="Inter"/>
              </a:rPr>
              <a:t> 坐标的中位数，将点集 </a:t>
            </a:r>
            <a:r>
              <a:rPr lang="en-US" altLang="zh-CN" dirty="0"/>
              <a:t>P</a:t>
            </a:r>
            <a:r>
              <a:rPr lang="zh-CN" altLang="en-US" b="0" i="0" dirty="0">
                <a:effectLst/>
                <a:latin typeface="Inter"/>
              </a:rPr>
              <a:t> 划分为两个子集 </a:t>
            </a:r>
            <a:r>
              <a:rPr lang="en-US" altLang="zh-CN" dirty="0"/>
              <a:t>Q</a:t>
            </a:r>
            <a:r>
              <a:rPr lang="zh-CN" altLang="en-US" b="0" i="0" dirty="0">
                <a:effectLst/>
                <a:latin typeface="Inter"/>
              </a:rPr>
              <a:t> 和 </a:t>
            </a:r>
            <a:r>
              <a:rPr lang="en-US" altLang="zh-CN" dirty="0"/>
              <a:t>R</a:t>
            </a:r>
            <a:r>
              <a:rPr lang="zh-CN" altLang="en-US" b="0" i="0" dirty="0">
                <a:effectLst/>
                <a:latin typeface="Inter"/>
              </a:rPr>
              <a:t>。</a:t>
            </a:r>
            <a:r>
              <a:rPr lang="en-US" altLang="zh-CN" dirty="0" err="1"/>
              <a:t>Qx</a:t>
            </a:r>
            <a:r>
              <a:rPr lang="zh-CN" altLang="en-US" b="0" i="0" dirty="0">
                <a:effectLst/>
                <a:latin typeface="Inter"/>
              </a:rPr>
              <a:t> 和 </a:t>
            </a:r>
            <a:r>
              <a:rPr lang="en-US" altLang="zh-CN" dirty="0"/>
              <a:t>Rx</a:t>
            </a:r>
            <a:r>
              <a:rPr lang="zh-CN" altLang="en-US" b="0" i="0" dirty="0">
                <a:effectLst/>
                <a:latin typeface="Inter"/>
              </a:rPr>
              <a:t> 分别是子集 </a:t>
            </a:r>
            <a:r>
              <a:rPr lang="en-US" altLang="zh-CN" dirty="0"/>
              <a:t>Q</a:t>
            </a:r>
            <a:r>
              <a:rPr lang="zh-CN" altLang="en-US" b="0" i="0" dirty="0">
                <a:effectLst/>
                <a:latin typeface="Inter"/>
              </a:rPr>
              <a:t> 和 </a:t>
            </a:r>
            <a:r>
              <a:rPr lang="en-US" altLang="zh-CN" dirty="0"/>
              <a:t>R</a:t>
            </a:r>
            <a:r>
              <a:rPr lang="zh-CN" altLang="en-US" b="0" i="0" dirty="0">
                <a:effectLst/>
                <a:latin typeface="Inter"/>
              </a:rPr>
              <a:t> 按 </a:t>
            </a:r>
            <a:r>
              <a:rPr lang="en-US" altLang="zh-CN" dirty="0"/>
              <a:t>x</a:t>
            </a:r>
            <a:r>
              <a:rPr lang="zh-CN" altLang="en-US" b="0" i="0" dirty="0">
                <a:effectLst/>
                <a:latin typeface="Inter"/>
              </a:rPr>
              <a:t> 坐标排序的点集，</a:t>
            </a:r>
            <a:r>
              <a:rPr lang="en-US" altLang="zh-CN" dirty="0" err="1"/>
              <a:t>Qy</a:t>
            </a:r>
            <a:r>
              <a:rPr lang="zh-CN" altLang="en-US" b="0" i="0" dirty="0">
                <a:effectLst/>
                <a:latin typeface="Inter"/>
              </a:rPr>
              <a:t> 和 </a:t>
            </a:r>
            <a:r>
              <a:rPr lang="en-US" altLang="zh-CN" dirty="0"/>
              <a:t>Ry</a:t>
            </a:r>
            <a:r>
              <a:rPr lang="zh-CN" altLang="en-US" b="0" i="0" dirty="0">
                <a:effectLst/>
                <a:latin typeface="Inter"/>
              </a:rPr>
              <a:t> 分别是子集 </a:t>
            </a:r>
            <a:r>
              <a:rPr lang="en-US" altLang="zh-CN" dirty="0"/>
              <a:t>Q</a:t>
            </a:r>
            <a:r>
              <a:rPr lang="zh-CN" altLang="en-US" b="0" i="0" dirty="0">
                <a:effectLst/>
                <a:latin typeface="Inter"/>
              </a:rPr>
              <a:t> 和 </a:t>
            </a:r>
            <a:r>
              <a:rPr lang="en-US" altLang="zh-CN" dirty="0"/>
              <a:t>R</a:t>
            </a:r>
            <a:r>
              <a:rPr lang="zh-CN" altLang="en-US" b="0" i="0" dirty="0">
                <a:effectLst/>
                <a:latin typeface="Inter"/>
              </a:rPr>
              <a:t> 按 </a:t>
            </a:r>
            <a:r>
              <a:rPr lang="en-US" altLang="zh-CN" dirty="0"/>
              <a:t>y</a:t>
            </a:r>
            <a:r>
              <a:rPr lang="zh-CN" altLang="en-US" b="0" i="0" dirty="0">
                <a:effectLst/>
                <a:latin typeface="Inter"/>
              </a:rPr>
              <a:t> 坐标排序的点集。可以</a:t>
            </a:r>
            <a:r>
              <a:rPr lang="zh-CN" altLang="en-US" b="1" i="0" dirty="0">
                <a:effectLst/>
                <a:latin typeface="Inter"/>
              </a:rPr>
              <a:t>利用之前已经排好序的 </a:t>
            </a:r>
            <a:r>
              <a:rPr lang="en-US" altLang="zh-CN" b="1" dirty="0" err="1"/>
              <a:t>Px</a:t>
            </a:r>
            <a:r>
              <a:rPr lang="zh-CN" altLang="en-US" b="1" i="0" dirty="0">
                <a:effectLst/>
                <a:latin typeface="Inter"/>
              </a:rPr>
              <a:t> 和 </a:t>
            </a:r>
            <a:r>
              <a:rPr lang="en-US" altLang="zh-CN" b="1" dirty="0"/>
              <a:t>Py</a:t>
            </a:r>
            <a:r>
              <a:rPr lang="zh-CN" altLang="en-US" b="1" i="0" dirty="0">
                <a:effectLst/>
                <a:latin typeface="Inter"/>
              </a:rPr>
              <a:t> 来构造这些子集</a:t>
            </a:r>
            <a:r>
              <a:rPr lang="zh-CN" altLang="en-US" b="0" i="0" dirty="0">
                <a:effectLst/>
                <a:latin typeface="Inter"/>
              </a:rPr>
              <a:t>，时间复杂度为 </a:t>
            </a:r>
            <a:r>
              <a:rPr lang="en-US" altLang="zh-CN" b="0" i="0" dirty="0">
                <a:effectLst/>
                <a:latin typeface="Inter"/>
              </a:rPr>
              <a:t>\(O(n)\)</a:t>
            </a:r>
            <a:r>
              <a:rPr lang="zh-CN" altLang="en-US" b="0" i="0" dirty="0">
                <a:effectLst/>
                <a:latin typeface="Inter"/>
              </a:rPr>
              <a:t>。</a:t>
            </a:r>
            <a:endParaRPr lang="en-US" altLang="zh-CN" b="0" i="0" dirty="0">
              <a:effectLst/>
              <a:latin typeface="Inter"/>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dirty="0">
              <a:effectLst/>
              <a:latin typeface="Inter"/>
            </a:endParaRPr>
          </a:p>
          <a:p>
            <a:pPr algn="l">
              <a:buFont typeface="Arial" panose="020B0604020202020204" pitchFamily="34" charset="0"/>
              <a:buChar char="•"/>
            </a:pPr>
            <a:r>
              <a:rPr lang="zh-CN" altLang="en-US" b="1" i="0" dirty="0">
                <a:solidFill>
                  <a:srgbClr val="000000"/>
                </a:solidFill>
                <a:effectLst/>
                <a:latin typeface="Inter"/>
              </a:rPr>
              <a:t>解释</a:t>
            </a:r>
            <a:r>
              <a:rPr lang="zh-CN" altLang="en-US" b="0" i="0" dirty="0">
                <a:solidFill>
                  <a:srgbClr val="000000"/>
                </a:solidFill>
                <a:effectLst/>
                <a:latin typeface="Inter"/>
              </a:rPr>
              <a:t>：取子集 </a:t>
            </a:r>
            <a:r>
              <a:rPr lang="en-US" altLang="zh-CN" b="0" i="0" dirty="0">
                <a:solidFill>
                  <a:srgbClr val="000000"/>
                </a:solidFill>
                <a:effectLst/>
                <a:latin typeface="Inter"/>
              </a:rPr>
              <a:t>Q </a:t>
            </a:r>
            <a:r>
              <a:rPr lang="zh-CN" altLang="en-US" b="0" i="0" dirty="0">
                <a:solidFill>
                  <a:srgbClr val="000000"/>
                </a:solidFill>
                <a:effectLst/>
                <a:latin typeface="Inter"/>
              </a:rPr>
              <a:t>和 </a:t>
            </a:r>
            <a:r>
              <a:rPr lang="en-US" altLang="zh-CN" b="0" i="0" dirty="0">
                <a:solidFill>
                  <a:srgbClr val="000000"/>
                </a:solidFill>
                <a:effectLst/>
                <a:latin typeface="Inter"/>
              </a:rPr>
              <a:t>R </a:t>
            </a:r>
            <a:r>
              <a:rPr lang="zh-CN" altLang="en-US" b="0" i="0" dirty="0">
                <a:solidFill>
                  <a:srgbClr val="000000"/>
                </a:solidFill>
                <a:effectLst/>
                <a:latin typeface="Inter"/>
              </a:rPr>
              <a:t>中最近点对距离的最小值 </a:t>
            </a:r>
            <a:r>
              <a:rPr lang="en-US" altLang="zh-CN" b="0" i="0" dirty="0">
                <a:solidFill>
                  <a:srgbClr val="000000"/>
                </a:solidFill>
                <a:effectLst/>
                <a:latin typeface="Inter"/>
              </a:rPr>
              <a:t>Delta</a:t>
            </a:r>
            <a:r>
              <a:rPr lang="zh-CN" altLang="en-US" b="0" i="0" dirty="0">
                <a:solidFill>
                  <a:srgbClr val="000000"/>
                </a:solidFill>
                <a:effectLst/>
                <a:latin typeface="Inter"/>
              </a:rPr>
              <a:t>。找到</a:t>
            </a:r>
            <a:r>
              <a:rPr lang="zh-CN" altLang="en-US" b="1" i="0" dirty="0">
                <a:solidFill>
                  <a:srgbClr val="000000"/>
                </a:solidFill>
                <a:effectLst/>
                <a:latin typeface="Inter"/>
              </a:rPr>
              <a:t>子集 </a:t>
            </a:r>
            <a:r>
              <a:rPr lang="en-US" altLang="zh-CN" b="1" i="0" dirty="0">
                <a:solidFill>
                  <a:srgbClr val="000000"/>
                </a:solidFill>
                <a:effectLst/>
                <a:latin typeface="Inter"/>
              </a:rPr>
              <a:t>Q </a:t>
            </a:r>
            <a:r>
              <a:rPr lang="zh-CN" altLang="en-US" b="1" i="0" dirty="0">
                <a:solidFill>
                  <a:srgbClr val="000000"/>
                </a:solidFill>
                <a:effectLst/>
                <a:latin typeface="Inter"/>
              </a:rPr>
              <a:t>中 </a:t>
            </a:r>
            <a:r>
              <a:rPr lang="en-US" altLang="zh-CN" b="1" i="0" dirty="0">
                <a:solidFill>
                  <a:srgbClr val="000000"/>
                </a:solidFill>
                <a:effectLst/>
                <a:latin typeface="Inter"/>
              </a:rPr>
              <a:t>x </a:t>
            </a:r>
            <a:r>
              <a:rPr lang="zh-CN" altLang="en-US" b="1" i="0" dirty="0">
                <a:solidFill>
                  <a:srgbClr val="000000"/>
                </a:solidFill>
                <a:effectLst/>
                <a:latin typeface="Inter"/>
              </a:rPr>
              <a:t>坐标最大的点的 </a:t>
            </a:r>
            <a:r>
              <a:rPr lang="en-US" altLang="zh-CN" b="1" i="0" dirty="0">
                <a:solidFill>
                  <a:srgbClr val="000000"/>
                </a:solidFill>
                <a:effectLst/>
                <a:latin typeface="Inter"/>
              </a:rPr>
              <a:t>x </a:t>
            </a:r>
            <a:r>
              <a:rPr lang="zh-CN" altLang="en-US" b="1" i="0" dirty="0">
                <a:solidFill>
                  <a:srgbClr val="000000"/>
                </a:solidFill>
                <a:effectLst/>
                <a:latin typeface="Inter"/>
              </a:rPr>
              <a:t>坐标 </a:t>
            </a:r>
            <a:r>
              <a:rPr lang="en-US" altLang="zh-CN" b="1" i="0" dirty="0">
                <a:solidFill>
                  <a:srgbClr val="000000"/>
                </a:solidFill>
                <a:effectLst/>
                <a:latin typeface="Inter"/>
              </a:rPr>
              <a:t>x*</a:t>
            </a:r>
            <a:r>
              <a:rPr lang="zh-CN" altLang="en-US" b="0" i="0" dirty="0">
                <a:solidFill>
                  <a:srgbClr val="000000"/>
                </a:solidFill>
                <a:effectLst/>
                <a:latin typeface="Inter"/>
              </a:rPr>
              <a:t>，并构造分割线 </a:t>
            </a:r>
            <a:r>
              <a:rPr lang="en-US" altLang="zh-CN" b="0" i="0" dirty="0">
                <a:solidFill>
                  <a:srgbClr val="000000"/>
                </a:solidFill>
                <a:effectLst/>
                <a:latin typeface="Inter"/>
              </a:rPr>
              <a:t>L</a:t>
            </a:r>
            <a:r>
              <a:rPr lang="zh-CN" altLang="en-US" b="0" i="0" dirty="0">
                <a:solidFill>
                  <a:srgbClr val="000000"/>
                </a:solidFill>
                <a:effectLst/>
                <a:latin typeface="Inter"/>
              </a:rPr>
              <a:t>。然后找出</a:t>
            </a:r>
            <a:r>
              <a:rPr lang="zh-CN" altLang="en-US" b="1" i="0" dirty="0">
                <a:solidFill>
                  <a:srgbClr val="000000"/>
                </a:solidFill>
                <a:effectLst/>
                <a:latin typeface="Inter"/>
              </a:rPr>
              <a:t>点集 </a:t>
            </a:r>
            <a:r>
              <a:rPr lang="en-US" altLang="zh-CN" b="1" i="0" dirty="0">
                <a:solidFill>
                  <a:srgbClr val="000000"/>
                </a:solidFill>
                <a:effectLst/>
                <a:latin typeface="Inter"/>
              </a:rPr>
              <a:t>P </a:t>
            </a:r>
            <a:r>
              <a:rPr lang="zh-CN" altLang="en-US" b="1" i="0" dirty="0">
                <a:solidFill>
                  <a:srgbClr val="000000"/>
                </a:solidFill>
                <a:effectLst/>
                <a:latin typeface="Inter"/>
              </a:rPr>
              <a:t>中与分割线 </a:t>
            </a:r>
            <a:r>
              <a:rPr lang="en-US" altLang="zh-CN" b="1" i="0" dirty="0">
                <a:solidFill>
                  <a:srgbClr val="000000"/>
                </a:solidFill>
                <a:effectLst/>
                <a:latin typeface="Inter"/>
              </a:rPr>
              <a:t>L </a:t>
            </a:r>
            <a:r>
              <a:rPr lang="zh-CN" altLang="en-US" b="1" i="0" dirty="0">
                <a:solidFill>
                  <a:srgbClr val="000000"/>
                </a:solidFill>
                <a:effectLst/>
                <a:latin typeface="Inter"/>
              </a:rPr>
              <a:t>距离小于等于 </a:t>
            </a:r>
            <a:r>
              <a:rPr lang="en-US" altLang="zh-CN" b="1" i="0" dirty="0">
                <a:solidFill>
                  <a:srgbClr val="000000"/>
                </a:solidFill>
                <a:effectLst/>
                <a:latin typeface="Inter"/>
              </a:rPr>
              <a:t>Delta </a:t>
            </a:r>
            <a:r>
              <a:rPr lang="zh-CN" altLang="en-US" b="1" i="0" dirty="0">
                <a:solidFill>
                  <a:srgbClr val="000000"/>
                </a:solidFill>
                <a:effectLst/>
                <a:latin typeface="Inter"/>
              </a:rPr>
              <a:t>的点集 </a:t>
            </a:r>
            <a:r>
              <a:rPr lang="en-US" altLang="zh-CN" b="1" i="0" dirty="0">
                <a:solidFill>
                  <a:srgbClr val="000000"/>
                </a:solidFill>
                <a:effectLst/>
                <a:latin typeface="Inter"/>
              </a:rPr>
              <a:t>S</a:t>
            </a:r>
            <a:r>
              <a:rPr lang="zh-CN" altLang="en-US" b="0" i="0" dirty="0">
                <a:solidFill>
                  <a:srgbClr val="000000"/>
                </a:solidFill>
                <a:effectLst/>
                <a:latin typeface="Inter"/>
              </a:rPr>
              <a:t>。</a:t>
            </a:r>
          </a:p>
          <a:p>
            <a:pPr algn="l">
              <a:buFont typeface="Arial" panose="020B0604020202020204" pitchFamily="34" charset="0"/>
              <a:buChar char="•"/>
            </a:pPr>
            <a:r>
              <a:rPr lang="zh-CN" altLang="en-US" b="1" i="0" dirty="0">
                <a:solidFill>
                  <a:srgbClr val="000000"/>
                </a:solidFill>
                <a:effectLst/>
                <a:latin typeface="Inter"/>
              </a:rPr>
              <a:t>时间复杂度</a:t>
            </a:r>
            <a:r>
              <a:rPr lang="zh-CN" altLang="en-US" b="0" i="0" dirty="0">
                <a:solidFill>
                  <a:srgbClr val="000000"/>
                </a:solidFill>
                <a:effectLst/>
                <a:latin typeface="Inter"/>
              </a:rPr>
              <a:t>：</a:t>
            </a:r>
            <a:r>
              <a:rPr lang="en-US" altLang="zh-CN" b="0" i="0" dirty="0">
                <a:solidFill>
                  <a:srgbClr val="000000"/>
                </a:solidFill>
                <a:effectLst/>
                <a:latin typeface="Inter"/>
              </a:rPr>
              <a:t>\(O(n)\)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195</a:t>
            </a:fld>
            <a:endParaRPr lang="en-US" altLang="zh-CN"/>
          </a:p>
        </p:txBody>
      </p:sp>
    </p:spTree>
    <p:extLst>
      <p:ext uri="{BB962C8B-B14F-4D97-AF65-F5344CB8AC3E}">
        <p14:creationId xmlns:p14="http://schemas.microsoft.com/office/powerpoint/2010/main" val="6832071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1" i="0" dirty="0">
                <a:effectLst/>
                <a:latin typeface="Inter"/>
              </a:rPr>
              <a:t>将点集 </a:t>
            </a:r>
            <a:r>
              <a:rPr lang="en-US" altLang="zh-CN" b="1" dirty="0"/>
              <a:t>S</a:t>
            </a:r>
            <a:r>
              <a:rPr lang="en-US" altLang="zh-CN" b="1" i="0" dirty="0">
                <a:effectLst/>
                <a:latin typeface="Inter"/>
              </a:rPr>
              <a:t> </a:t>
            </a:r>
            <a:r>
              <a:rPr lang="zh-CN" altLang="en-US" b="1" i="0" dirty="0">
                <a:effectLst/>
                <a:latin typeface="Inter"/>
              </a:rPr>
              <a:t>按 </a:t>
            </a:r>
            <a:r>
              <a:rPr lang="en-US" altLang="zh-CN" b="1" dirty="0"/>
              <a:t>y</a:t>
            </a:r>
            <a:r>
              <a:rPr lang="en-US" altLang="zh-CN" b="1" i="0" dirty="0">
                <a:effectLst/>
                <a:latin typeface="Inter"/>
              </a:rPr>
              <a:t> </a:t>
            </a:r>
            <a:r>
              <a:rPr lang="zh-CN" altLang="en-US" b="1" i="0" dirty="0">
                <a:effectLst/>
                <a:latin typeface="Inter"/>
              </a:rPr>
              <a:t>坐标排序得到 </a:t>
            </a:r>
            <a:r>
              <a:rPr lang="en-US" altLang="zh-CN" b="1" dirty="0"/>
              <a:t>Sy</a:t>
            </a:r>
            <a:r>
              <a:rPr lang="zh-CN" altLang="en-US" b="1" i="0" dirty="0">
                <a:effectLst/>
                <a:latin typeface="Inter"/>
              </a:rPr>
              <a:t>。可以利用之前已经排好序的 </a:t>
            </a:r>
            <a:r>
              <a:rPr lang="en-US" altLang="zh-CN" b="1" dirty="0"/>
              <a:t>Py</a:t>
            </a:r>
            <a:r>
              <a:rPr lang="en-US" altLang="zh-CN" b="1" i="0" dirty="0">
                <a:effectLst/>
                <a:latin typeface="Inter"/>
              </a:rPr>
              <a:t> </a:t>
            </a:r>
            <a:r>
              <a:rPr lang="zh-CN" altLang="en-US" b="1" i="0" dirty="0">
                <a:effectLst/>
                <a:latin typeface="Inter"/>
              </a:rPr>
              <a:t>来构造 </a:t>
            </a:r>
            <a:r>
              <a:rPr lang="en-US" altLang="zh-CN" b="1" dirty="0"/>
              <a:t>Sy</a:t>
            </a:r>
            <a:r>
              <a:rPr lang="zh-CN" altLang="en-US" b="0" i="0" dirty="0">
                <a:effectLst/>
                <a:latin typeface="Inter"/>
              </a:rPr>
              <a:t>，时间复杂度为 </a:t>
            </a:r>
            <a:r>
              <a:rPr lang="en-US" altLang="zh-CN" b="0" i="0" dirty="0">
                <a:effectLst/>
                <a:latin typeface="Inter"/>
              </a:rPr>
              <a:t>\(O(n)\)</a:t>
            </a:r>
            <a:r>
              <a:rPr lang="zh-CN" altLang="en-US" b="0" i="0" dirty="0">
                <a:effectLst/>
                <a:latin typeface="Inter"/>
              </a:rPr>
              <a:t>。</a:t>
            </a:r>
            <a:endParaRPr lang="en-US" altLang="zh-CN" b="0" i="0" dirty="0">
              <a:effectLst/>
              <a:latin typeface="Inter"/>
            </a:endParaRPr>
          </a:p>
          <a:p>
            <a:endParaRPr lang="en-US" altLang="zh-CN" b="0" i="0" dirty="0">
              <a:effectLst/>
              <a:latin typeface="Inter"/>
            </a:endParaRPr>
          </a:p>
          <a:p>
            <a:pPr algn="l">
              <a:buFont typeface="Arial" panose="020B0604020202020204" pitchFamily="34" charset="0"/>
              <a:buChar char="•"/>
            </a:pPr>
            <a:r>
              <a:rPr lang="zh-CN" altLang="en-US" b="1" i="0" dirty="0">
                <a:solidFill>
                  <a:srgbClr val="000000"/>
                </a:solidFill>
                <a:effectLst/>
                <a:latin typeface="Inter"/>
              </a:rPr>
              <a:t>解释</a:t>
            </a:r>
            <a:r>
              <a:rPr lang="zh-CN" altLang="en-US" b="0" i="0" dirty="0">
                <a:solidFill>
                  <a:srgbClr val="000000"/>
                </a:solidFill>
                <a:effectLst/>
                <a:latin typeface="Inter"/>
              </a:rPr>
              <a:t>：按 </a:t>
            </a:r>
            <a:r>
              <a:rPr lang="en-US" altLang="zh-CN" b="0" i="0" dirty="0">
                <a:solidFill>
                  <a:srgbClr val="000000"/>
                </a:solidFill>
                <a:effectLst/>
                <a:latin typeface="Inter"/>
              </a:rPr>
              <a:t>y </a:t>
            </a:r>
            <a:r>
              <a:rPr lang="zh-CN" altLang="en-US" b="0" i="0" dirty="0">
                <a:solidFill>
                  <a:srgbClr val="000000"/>
                </a:solidFill>
                <a:effectLst/>
                <a:latin typeface="Inter"/>
              </a:rPr>
              <a:t>坐标遍历点集 </a:t>
            </a:r>
            <a:r>
              <a:rPr lang="en-US" altLang="zh-CN" b="0" i="0" dirty="0">
                <a:solidFill>
                  <a:srgbClr val="000000"/>
                </a:solidFill>
                <a:effectLst/>
                <a:latin typeface="Inter"/>
              </a:rPr>
              <a:t>Sy </a:t>
            </a:r>
            <a:r>
              <a:rPr lang="zh-CN" altLang="en-US" b="0" i="0" dirty="0">
                <a:solidFill>
                  <a:srgbClr val="000000"/>
                </a:solidFill>
                <a:effectLst/>
                <a:latin typeface="Inter"/>
              </a:rPr>
              <a:t>中的每个点 </a:t>
            </a:r>
            <a:r>
              <a:rPr lang="en-US" altLang="zh-CN" b="0" i="0" dirty="0">
                <a:solidFill>
                  <a:srgbClr val="000000"/>
                </a:solidFill>
                <a:effectLst/>
                <a:latin typeface="Inter"/>
              </a:rPr>
              <a:t>s</a:t>
            </a:r>
            <a:r>
              <a:rPr lang="zh-CN" altLang="en-US" b="0" i="0" dirty="0">
                <a:solidFill>
                  <a:srgbClr val="000000"/>
                </a:solidFill>
                <a:effectLst/>
                <a:latin typeface="Inter"/>
              </a:rPr>
              <a:t>，计算 </a:t>
            </a:r>
            <a:r>
              <a:rPr lang="en-US" altLang="zh-CN" b="0" i="0" dirty="0">
                <a:solidFill>
                  <a:srgbClr val="000000"/>
                </a:solidFill>
                <a:effectLst/>
                <a:latin typeface="Inter"/>
              </a:rPr>
              <a:t>s </a:t>
            </a:r>
            <a:r>
              <a:rPr lang="zh-CN" altLang="en-US" b="0" i="0" dirty="0">
                <a:solidFill>
                  <a:srgbClr val="000000"/>
                </a:solidFill>
                <a:effectLst/>
                <a:latin typeface="Inter"/>
              </a:rPr>
              <a:t>到其后最多 </a:t>
            </a:r>
            <a:r>
              <a:rPr lang="en-US" altLang="zh-CN" b="0" i="0" dirty="0">
                <a:solidFill>
                  <a:srgbClr val="000000"/>
                </a:solidFill>
                <a:effectLst/>
                <a:latin typeface="Inter"/>
              </a:rPr>
              <a:t>15</a:t>
            </a:r>
            <a:r>
              <a:rPr lang="zh-CN" altLang="en-US" b="0" i="0" dirty="0">
                <a:solidFill>
                  <a:srgbClr val="000000"/>
                </a:solidFill>
                <a:effectLst/>
                <a:latin typeface="Inter"/>
              </a:rPr>
              <a:t>（通常理论证明为 </a:t>
            </a:r>
            <a:r>
              <a:rPr lang="en-US" altLang="zh-CN" b="0" i="0" dirty="0">
                <a:solidFill>
                  <a:srgbClr val="000000"/>
                </a:solidFill>
                <a:effectLst/>
                <a:latin typeface="Inter"/>
              </a:rPr>
              <a:t>12</a:t>
            </a:r>
            <a:r>
              <a:rPr lang="zh-CN" altLang="en-US" b="0" i="0" dirty="0">
                <a:solidFill>
                  <a:srgbClr val="000000"/>
                </a:solidFill>
                <a:effectLst/>
                <a:latin typeface="Inter"/>
              </a:rPr>
              <a:t>）个点的距离，找出这些距离中的最小值对应的点对 </a:t>
            </a:r>
            <a:r>
              <a:rPr lang="en-US" altLang="zh-CN" b="0" i="0" dirty="0">
                <a:solidFill>
                  <a:srgbClr val="000000"/>
                </a:solidFill>
                <a:effectLst/>
                <a:latin typeface="Inter"/>
              </a:rPr>
              <a:t>(s, s')</a:t>
            </a:r>
            <a:r>
              <a:rPr lang="zh-CN" altLang="en-US" b="0" i="0" dirty="0">
                <a:solidFill>
                  <a:srgbClr val="000000"/>
                </a:solidFill>
                <a:effectLst/>
                <a:latin typeface="Inter"/>
              </a:rPr>
              <a:t>。这是因为在距离分割线 </a:t>
            </a:r>
            <a:r>
              <a:rPr lang="en-US" altLang="zh-CN" b="0" i="0" dirty="0">
                <a:solidFill>
                  <a:srgbClr val="000000"/>
                </a:solidFill>
                <a:effectLst/>
                <a:latin typeface="Inter"/>
              </a:rPr>
              <a:t>L </a:t>
            </a:r>
            <a:r>
              <a:rPr lang="zh-CN" altLang="en-US" b="0" i="0" dirty="0">
                <a:solidFill>
                  <a:srgbClr val="000000"/>
                </a:solidFill>
                <a:effectLst/>
                <a:latin typeface="Inter"/>
              </a:rPr>
              <a:t>为 </a:t>
            </a:r>
            <a:r>
              <a:rPr lang="en-US" altLang="zh-CN" b="0" i="0" dirty="0">
                <a:solidFill>
                  <a:srgbClr val="000000"/>
                </a:solidFill>
                <a:effectLst/>
                <a:latin typeface="Inter"/>
              </a:rPr>
              <a:t>Delta </a:t>
            </a:r>
            <a:r>
              <a:rPr lang="zh-CN" altLang="en-US" b="0" i="0" dirty="0">
                <a:solidFill>
                  <a:srgbClr val="000000"/>
                </a:solidFill>
                <a:effectLst/>
                <a:latin typeface="Inter"/>
              </a:rPr>
              <a:t>的窄带内，对于每个点，只需要检查其后的少数几个点就可以保证不会遗漏更近的点对。</a:t>
            </a:r>
          </a:p>
          <a:p>
            <a:pPr algn="l">
              <a:buFont typeface="Arial" panose="020B0604020202020204" pitchFamily="34" charset="0"/>
              <a:buChar char="•"/>
            </a:pPr>
            <a:r>
              <a:rPr lang="zh-CN" altLang="en-US" b="1" i="0" dirty="0">
                <a:solidFill>
                  <a:srgbClr val="000000"/>
                </a:solidFill>
                <a:effectLst/>
                <a:latin typeface="Inter"/>
              </a:rPr>
              <a:t>时间复杂度</a:t>
            </a:r>
            <a:r>
              <a:rPr lang="zh-CN" altLang="en-US" b="0" i="0" dirty="0">
                <a:solidFill>
                  <a:srgbClr val="000000"/>
                </a:solidFill>
                <a:effectLst/>
                <a:latin typeface="Inter"/>
              </a:rPr>
              <a:t>：</a:t>
            </a:r>
            <a:r>
              <a:rPr lang="en-US" altLang="zh-CN" b="0" i="0" dirty="0">
                <a:solidFill>
                  <a:srgbClr val="000000"/>
                </a:solidFill>
                <a:effectLst/>
                <a:latin typeface="Inter"/>
              </a:rPr>
              <a:t>\(O(n)\)</a:t>
            </a:r>
            <a:r>
              <a:rPr lang="zh-CN" altLang="en-US" b="0" i="0" dirty="0">
                <a:solidFill>
                  <a:srgbClr val="000000"/>
                </a:solidFill>
                <a:effectLst/>
                <a:latin typeface="Inter"/>
              </a:rPr>
              <a:t>，因为每个点最多检查 </a:t>
            </a:r>
            <a:r>
              <a:rPr lang="en-US" altLang="zh-CN" b="0" i="0" dirty="0">
                <a:solidFill>
                  <a:srgbClr val="000000"/>
                </a:solidFill>
                <a:effectLst/>
                <a:latin typeface="Inter"/>
              </a:rPr>
              <a:t>15 </a:t>
            </a:r>
            <a:r>
              <a:rPr lang="zh-CN" altLang="en-US" b="0" i="0" dirty="0">
                <a:solidFill>
                  <a:srgbClr val="000000"/>
                </a:solidFill>
                <a:effectLst/>
                <a:latin typeface="Inter"/>
              </a:rPr>
              <a:t>个后续点，检查的总次数是 </a:t>
            </a:r>
            <a:r>
              <a:rPr lang="en-US" altLang="zh-CN" b="0" i="0" dirty="0">
                <a:solidFill>
                  <a:srgbClr val="000000"/>
                </a:solidFill>
                <a:effectLst/>
                <a:latin typeface="Inter"/>
              </a:rPr>
              <a:t>\(O(n)\)</a:t>
            </a:r>
            <a:r>
              <a:rPr lang="zh-CN" altLang="en-US" b="0" i="0" dirty="0">
                <a:solidFill>
                  <a:srgbClr val="000000"/>
                </a:solidFill>
                <a:effectLst/>
                <a:latin typeface="Inter"/>
              </a:rPr>
              <a:t>。</a:t>
            </a:r>
            <a:endParaRPr lang="en-US" altLang="zh-CN" b="0" i="0" dirty="0">
              <a:solidFill>
                <a:srgbClr val="000000"/>
              </a:solidFill>
              <a:effectLst/>
              <a:latin typeface="Inter"/>
            </a:endParaRPr>
          </a:p>
          <a:p>
            <a:pPr algn="l">
              <a:buFont typeface="Arial" panose="020B0604020202020204" pitchFamily="34" charset="0"/>
              <a:buChar char="•"/>
            </a:pPr>
            <a:endParaRPr lang="en-US" altLang="zh-CN" b="0" i="0" dirty="0">
              <a:solidFill>
                <a:srgbClr val="000000"/>
              </a:solidFill>
              <a:effectLst/>
              <a:latin typeface="Inter"/>
            </a:endParaRPr>
          </a:p>
          <a:p>
            <a:pPr algn="l">
              <a:buFont typeface="Arial" panose="020B0604020202020204" pitchFamily="34" charset="0"/>
              <a:buChar char="•"/>
            </a:pPr>
            <a:r>
              <a:rPr lang="zh-CN" altLang="en-US" b="1" i="0" dirty="0">
                <a:solidFill>
                  <a:srgbClr val="000000"/>
                </a:solidFill>
                <a:effectLst/>
                <a:latin typeface="Inter"/>
              </a:rPr>
              <a:t>解释</a:t>
            </a:r>
            <a:r>
              <a:rPr lang="zh-CN" altLang="en-US" b="0" i="0" dirty="0">
                <a:solidFill>
                  <a:srgbClr val="000000"/>
                </a:solidFill>
                <a:effectLst/>
                <a:latin typeface="Inter"/>
              </a:rPr>
              <a:t>：比较跨越分割线的最近点对距离 </a:t>
            </a:r>
            <a:r>
              <a:rPr lang="en-US" altLang="zh-CN" b="0" i="0" dirty="0">
                <a:solidFill>
                  <a:srgbClr val="000000"/>
                </a:solidFill>
                <a:effectLst/>
                <a:latin typeface="Inter"/>
              </a:rPr>
              <a:t>d(s, s') </a:t>
            </a:r>
            <a:r>
              <a:rPr lang="zh-CN" altLang="en-US" b="0" i="0" dirty="0">
                <a:solidFill>
                  <a:srgbClr val="000000"/>
                </a:solidFill>
                <a:effectLst/>
                <a:latin typeface="Inter"/>
              </a:rPr>
              <a:t>与子集 </a:t>
            </a:r>
            <a:r>
              <a:rPr lang="en-US" altLang="zh-CN" b="0" i="0" dirty="0">
                <a:solidFill>
                  <a:srgbClr val="000000"/>
                </a:solidFill>
                <a:effectLst/>
                <a:latin typeface="Inter"/>
              </a:rPr>
              <a:t>Q </a:t>
            </a:r>
            <a:r>
              <a:rPr lang="zh-CN" altLang="en-US" b="0" i="0" dirty="0">
                <a:solidFill>
                  <a:srgbClr val="000000"/>
                </a:solidFill>
                <a:effectLst/>
                <a:latin typeface="Inter"/>
              </a:rPr>
              <a:t>和 </a:t>
            </a:r>
            <a:r>
              <a:rPr lang="en-US" altLang="zh-CN" b="0" i="0" dirty="0">
                <a:solidFill>
                  <a:srgbClr val="000000"/>
                </a:solidFill>
                <a:effectLst/>
                <a:latin typeface="Inter"/>
              </a:rPr>
              <a:t>R </a:t>
            </a:r>
            <a:r>
              <a:rPr lang="zh-CN" altLang="en-US" b="0" i="0" dirty="0">
                <a:solidFill>
                  <a:srgbClr val="000000"/>
                </a:solidFill>
                <a:effectLst/>
                <a:latin typeface="Inter"/>
              </a:rPr>
              <a:t>中的最近点对距离，返回距离最小的点对。</a:t>
            </a:r>
          </a:p>
          <a:p>
            <a:pPr algn="l">
              <a:buFont typeface="Arial" panose="020B0604020202020204" pitchFamily="34" charset="0"/>
              <a:buChar char="•"/>
            </a:pPr>
            <a:r>
              <a:rPr lang="zh-CN" altLang="en-US" b="1" i="0" dirty="0">
                <a:solidFill>
                  <a:srgbClr val="000000"/>
                </a:solidFill>
                <a:effectLst/>
                <a:latin typeface="Inter"/>
              </a:rPr>
              <a:t>时间复杂度</a:t>
            </a:r>
            <a:r>
              <a:rPr lang="zh-CN" altLang="en-US" b="0" i="0" dirty="0">
                <a:solidFill>
                  <a:srgbClr val="000000"/>
                </a:solidFill>
                <a:effectLst/>
                <a:latin typeface="Inter"/>
              </a:rPr>
              <a:t>：</a:t>
            </a:r>
            <a:r>
              <a:rPr lang="en-US" altLang="zh-CN" b="0" i="0" dirty="0">
                <a:solidFill>
                  <a:srgbClr val="000000"/>
                </a:solidFill>
                <a:effectLst/>
                <a:latin typeface="Inter"/>
              </a:rPr>
              <a:t>\(O(1)\)</a:t>
            </a:r>
          </a:p>
          <a:p>
            <a:pPr algn="l">
              <a:buFont typeface="Arial" panose="020B0604020202020204" pitchFamily="34" charset="0"/>
              <a:buChar char="•"/>
            </a:pPr>
            <a:endParaRPr lang="zh-CN" altLang="en-US" b="0" i="0" dirty="0">
              <a:solidFill>
                <a:srgbClr val="000000"/>
              </a:solidFill>
              <a:effectLst/>
              <a:latin typeface="Inter"/>
            </a:endParaRPr>
          </a:p>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196</a:t>
            </a:fld>
            <a:endParaRPr lang="en-US" altLang="zh-CN"/>
          </a:p>
        </p:txBody>
      </p:sp>
    </p:spTree>
    <p:extLst>
      <p:ext uri="{BB962C8B-B14F-4D97-AF65-F5344CB8AC3E}">
        <p14:creationId xmlns:p14="http://schemas.microsoft.com/office/powerpoint/2010/main" val="40750783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000000"/>
                </a:solidFill>
                <a:effectLst/>
                <a:latin typeface="Verdana" panose="020B0604030504040204" pitchFamily="34" charset="0"/>
              </a:rPr>
              <a:t>假设有两个大整数</a:t>
            </a:r>
            <a:r>
              <a:rPr lang="en-US" altLang="zh-CN" b="0" i="0" dirty="0">
                <a:solidFill>
                  <a:srgbClr val="000000"/>
                </a:solidFill>
                <a:effectLst/>
                <a:latin typeface="Verdana" panose="020B0604030504040204" pitchFamily="34" charset="0"/>
              </a:rPr>
              <a:t>X</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Y</a:t>
            </a:r>
            <a:r>
              <a:rPr lang="zh-CN" altLang="en-US" b="0" i="0" dirty="0">
                <a:solidFill>
                  <a:srgbClr val="000000"/>
                </a:solidFill>
                <a:effectLst/>
                <a:latin typeface="Verdana" panose="020B0604030504040204" pitchFamily="34" charset="0"/>
              </a:rPr>
              <a:t>，分别设</a:t>
            </a:r>
            <a:r>
              <a:rPr lang="en-US" altLang="zh-CN" b="0" i="0" dirty="0">
                <a:solidFill>
                  <a:srgbClr val="000000"/>
                </a:solidFill>
                <a:effectLst/>
                <a:latin typeface="Verdana" panose="020B0604030504040204" pitchFamily="34" charset="0"/>
              </a:rPr>
              <a:t>X=1234</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Y=5678</a:t>
            </a:r>
            <a:r>
              <a:rPr lang="zh-CN" altLang="en-US" b="0" i="0" dirty="0">
                <a:solidFill>
                  <a:srgbClr val="000000"/>
                </a:solidFill>
                <a:effectLst/>
                <a:latin typeface="Verdana" panose="020B0604030504040204" pitchFamily="34" charset="0"/>
              </a:rPr>
              <a:t>。现在要求</a:t>
            </a:r>
            <a:r>
              <a:rPr lang="en-US" altLang="zh-CN" b="0" i="0" dirty="0">
                <a:solidFill>
                  <a:srgbClr val="000000"/>
                </a:solidFill>
                <a:effectLst/>
                <a:latin typeface="Verdana" panose="020B0604030504040204" pitchFamily="34" charset="0"/>
              </a:rPr>
              <a:t>X*Y</a:t>
            </a:r>
            <a:r>
              <a:rPr lang="zh-CN" altLang="en-US" b="0" i="0" dirty="0">
                <a:solidFill>
                  <a:srgbClr val="000000"/>
                </a:solidFill>
                <a:effectLst/>
                <a:latin typeface="Verdana" panose="020B0604030504040204" pitchFamily="34" charset="0"/>
              </a:rPr>
              <a:t>的乘积，小学的算法就是把</a:t>
            </a:r>
            <a:r>
              <a:rPr lang="en-US" altLang="zh-CN" b="0" i="0" dirty="0">
                <a:solidFill>
                  <a:srgbClr val="000000"/>
                </a:solidFill>
                <a:effectLst/>
                <a:latin typeface="Verdana" panose="020B0604030504040204" pitchFamily="34" charset="0"/>
              </a:rPr>
              <a:t>X</a:t>
            </a:r>
            <a:r>
              <a:rPr lang="zh-CN" altLang="en-US" b="0" i="0" dirty="0">
                <a:solidFill>
                  <a:srgbClr val="000000"/>
                </a:solidFill>
                <a:effectLst/>
                <a:latin typeface="Verdana" panose="020B0604030504040204" pitchFamily="34" charset="0"/>
              </a:rPr>
              <a:t>与</a:t>
            </a:r>
            <a:r>
              <a:rPr lang="en-US" altLang="zh-CN" b="0" i="0" dirty="0">
                <a:solidFill>
                  <a:srgbClr val="000000"/>
                </a:solidFill>
                <a:effectLst/>
                <a:latin typeface="Verdana" panose="020B0604030504040204" pitchFamily="34" charset="0"/>
              </a:rPr>
              <a:t>Y</a:t>
            </a:r>
            <a:r>
              <a:rPr lang="zh-CN" altLang="en-US" b="0" i="0" dirty="0">
                <a:solidFill>
                  <a:srgbClr val="000000"/>
                </a:solidFill>
                <a:effectLst/>
                <a:latin typeface="Verdana" panose="020B0604030504040204" pitchFamily="34" charset="0"/>
              </a:rPr>
              <a:t>中的每一项去乘，但是这样的乘法所需的时间复杂度为</a:t>
            </a:r>
            <a:r>
              <a:rPr lang="en-US" altLang="zh-CN" sz="1200" dirty="0">
                <a:ea typeface="楷体_GB2312" pitchFamily="49" charset="-122"/>
              </a:rPr>
              <a:t>O(n</a:t>
            </a:r>
            <a:r>
              <a:rPr lang="en-US" altLang="zh-CN" sz="1200" baseline="30000" dirty="0">
                <a:ea typeface="楷体_GB2312" pitchFamily="49" charset="-122"/>
              </a:rPr>
              <a:t>2</a:t>
            </a:r>
            <a:r>
              <a:rPr lang="en-US" altLang="zh-CN" sz="1200" dirty="0">
                <a:ea typeface="楷体_GB2312" pitchFamily="49" charset="-122"/>
              </a:rPr>
              <a:t>) </a:t>
            </a:r>
            <a:r>
              <a:rPr lang="zh-CN" altLang="en-US" b="0" i="0" dirty="0">
                <a:solidFill>
                  <a:srgbClr val="000000"/>
                </a:solidFill>
                <a:effectLst/>
                <a:latin typeface="Verdana" panose="020B0604030504040204" pitchFamily="34" charset="0"/>
              </a:rPr>
              <a:t>，效率比较低下。那我们可以采用分治的算法，将</a:t>
            </a:r>
            <a:r>
              <a:rPr lang="en-US" altLang="zh-CN" b="0" i="0" dirty="0">
                <a:solidFill>
                  <a:srgbClr val="000000"/>
                </a:solidFill>
                <a:effectLst/>
                <a:latin typeface="Verdana" panose="020B0604030504040204" pitchFamily="34" charset="0"/>
              </a:rPr>
              <a:t>X</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Y</a:t>
            </a:r>
            <a:r>
              <a:rPr lang="zh-CN" altLang="en-US" b="0" i="0" dirty="0">
                <a:solidFill>
                  <a:srgbClr val="000000"/>
                </a:solidFill>
                <a:effectLst/>
                <a:latin typeface="Verdana" panose="020B0604030504040204" pitchFamily="34" charset="0"/>
              </a:rPr>
              <a:t>分别拆分为</a:t>
            </a:r>
            <a:r>
              <a:rPr lang="en-US" altLang="zh-CN" b="0" i="0" dirty="0">
                <a:solidFill>
                  <a:srgbClr val="000000"/>
                </a:solidFill>
                <a:effectLst/>
                <a:latin typeface="Verdana" panose="020B0604030504040204" pitchFamily="34" charset="0"/>
              </a:rPr>
              <a:t>A</a:t>
            </a:r>
            <a:r>
              <a:rPr lang="zh-CN" altLang="en-US" b="0" i="0" dirty="0">
                <a:solidFill>
                  <a:srgbClr val="000000"/>
                </a:solidFill>
                <a:effectLst/>
                <a:latin typeface="Verdana" panose="020B0604030504040204" pitchFamily="34" charset="0"/>
              </a:rPr>
              <a:t>与</a:t>
            </a:r>
            <a:r>
              <a:rPr lang="en-US" altLang="zh-CN" b="0" i="0" dirty="0">
                <a:solidFill>
                  <a:srgbClr val="000000"/>
                </a:solidFill>
                <a:effectLst/>
                <a:latin typeface="Verdana" panose="020B0604030504040204" pitchFamily="34" charset="0"/>
              </a:rPr>
              <a:t>B</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C</a:t>
            </a:r>
            <a:r>
              <a:rPr lang="zh-CN" altLang="en-US" b="0" i="0" dirty="0">
                <a:solidFill>
                  <a:srgbClr val="000000"/>
                </a:solidFill>
                <a:effectLst/>
                <a:latin typeface="Verdana" panose="020B0604030504040204" pitchFamily="34" charset="0"/>
              </a:rPr>
              <a:t>与</a:t>
            </a:r>
            <a:r>
              <a:rPr lang="en-US" altLang="zh-CN" b="0" i="0" dirty="0">
                <a:solidFill>
                  <a:srgbClr val="000000"/>
                </a:solidFill>
                <a:effectLst/>
                <a:latin typeface="Verdana" panose="020B0604030504040204" pitchFamily="34" charset="0"/>
              </a:rPr>
              <a:t>D</a:t>
            </a:r>
            <a:r>
              <a:rPr lang="zh-CN" altLang="en-US" b="0" i="0" dirty="0">
                <a:solidFill>
                  <a:srgbClr val="000000"/>
                </a:solidFill>
                <a:effectLst/>
                <a:latin typeface="Verdana" panose="020B0604030504040204" pitchFamily="34" charset="0"/>
              </a:rPr>
              <a:t>，</a:t>
            </a:r>
            <a:endParaRPr lang="en-US" altLang="zh-CN" b="0" i="0" dirty="0">
              <a:solidFill>
                <a:srgbClr val="000000"/>
              </a:solidFill>
              <a:effectLst/>
              <a:latin typeface="Verdana" panose="020B0604030504040204" pitchFamily="34" charset="0"/>
            </a:endParaRPr>
          </a:p>
          <a:p>
            <a:pPr algn="l">
              <a:buFont typeface="+mj-lt"/>
              <a:buAutoNum type="arabicPeriod"/>
            </a:pPr>
            <a:r>
              <a:rPr lang="zh-CN" altLang="en-US" b="0" i="0" dirty="0">
                <a:solidFill>
                  <a:srgbClr val="000000"/>
                </a:solidFill>
                <a:effectLst/>
                <a:latin typeface="Verdana" panose="020B0604030504040204" pitchFamily="34" charset="0"/>
              </a:rPr>
              <a:t>首先将</a:t>
            </a:r>
            <a:r>
              <a:rPr lang="en-US" altLang="zh-CN" b="0" i="0" dirty="0">
                <a:solidFill>
                  <a:srgbClr val="000000"/>
                </a:solidFill>
                <a:effectLst/>
                <a:latin typeface="Verdana" panose="020B0604030504040204" pitchFamily="34" charset="0"/>
              </a:rPr>
              <a:t>X</a:t>
            </a:r>
            <a:r>
              <a:rPr lang="zh-CN" altLang="en-US" b="0" i="0" dirty="0">
                <a:solidFill>
                  <a:srgbClr val="000000"/>
                </a:solidFill>
                <a:effectLst/>
                <a:latin typeface="Verdana" panose="020B0604030504040204" pitchFamily="34" charset="0"/>
              </a:rPr>
              <a:t>和</a:t>
            </a:r>
            <a:r>
              <a:rPr lang="en-US" altLang="zh-CN" b="0" i="0" dirty="0">
                <a:solidFill>
                  <a:srgbClr val="000000"/>
                </a:solidFill>
                <a:effectLst/>
                <a:latin typeface="Verdana" panose="020B0604030504040204" pitchFamily="34" charset="0"/>
              </a:rPr>
              <a:t>Y</a:t>
            </a:r>
            <a:r>
              <a:rPr lang="zh-CN" altLang="en-US" b="0" i="0" dirty="0">
                <a:solidFill>
                  <a:srgbClr val="000000"/>
                </a:solidFill>
                <a:effectLst/>
                <a:latin typeface="Verdana" panose="020B0604030504040204" pitchFamily="34" charset="0"/>
              </a:rPr>
              <a:t>分成</a:t>
            </a:r>
            <a:r>
              <a:rPr lang="en-US" altLang="zh-CN" b="0" i="0" dirty="0">
                <a:solidFill>
                  <a:srgbClr val="000000"/>
                </a:solidFill>
                <a:effectLst/>
                <a:latin typeface="Verdana" panose="020B0604030504040204" pitchFamily="34" charset="0"/>
              </a:rPr>
              <a:t>A</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B</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C</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D</a:t>
            </a:r>
          </a:p>
          <a:p>
            <a:pPr algn="l">
              <a:buFont typeface="+mj-lt"/>
              <a:buAutoNum type="arabicPeriod"/>
            </a:pPr>
            <a:r>
              <a:rPr lang="zh-CN" altLang="en-US" b="0" i="0" dirty="0">
                <a:solidFill>
                  <a:srgbClr val="000000"/>
                </a:solidFill>
                <a:effectLst/>
                <a:latin typeface="Verdana" panose="020B0604030504040204" pitchFamily="34" charset="0"/>
              </a:rPr>
              <a:t>此时将</a:t>
            </a:r>
            <a:r>
              <a:rPr lang="en-US" altLang="zh-CN" b="0" i="0" dirty="0">
                <a:solidFill>
                  <a:srgbClr val="000000"/>
                </a:solidFill>
                <a:effectLst/>
                <a:latin typeface="Verdana" panose="020B0604030504040204" pitchFamily="34" charset="0"/>
              </a:rPr>
              <a:t>X</a:t>
            </a:r>
            <a:r>
              <a:rPr lang="zh-CN" altLang="en-US" b="0" i="0" dirty="0">
                <a:solidFill>
                  <a:srgbClr val="000000"/>
                </a:solidFill>
                <a:effectLst/>
                <a:latin typeface="Verdana" panose="020B0604030504040204" pitchFamily="34" charset="0"/>
              </a:rPr>
              <a:t>和</a:t>
            </a:r>
            <a:r>
              <a:rPr lang="en-US" altLang="zh-CN" b="0" i="0" dirty="0">
                <a:solidFill>
                  <a:srgbClr val="000000"/>
                </a:solidFill>
                <a:effectLst/>
                <a:latin typeface="Verdana" panose="020B0604030504040204" pitchFamily="34" charset="0"/>
              </a:rPr>
              <a:t>Y</a:t>
            </a:r>
            <a:r>
              <a:rPr lang="zh-CN" altLang="en-US" b="0" i="0" dirty="0">
                <a:solidFill>
                  <a:srgbClr val="000000"/>
                </a:solidFill>
                <a:effectLst/>
                <a:latin typeface="Verdana" panose="020B0604030504040204" pitchFamily="34" charset="0"/>
              </a:rPr>
              <a:t>的乘积转化为（</a:t>
            </a:r>
            <a:r>
              <a:rPr lang="en-US" altLang="zh-CN" b="0" i="0" dirty="0">
                <a:solidFill>
                  <a:srgbClr val="000000"/>
                </a:solidFill>
                <a:effectLst/>
                <a:latin typeface="Verdana" panose="020B0604030504040204" pitchFamily="34" charset="0"/>
              </a:rPr>
              <a:t>1</a:t>
            </a:r>
            <a:r>
              <a:rPr lang="zh-CN" altLang="en-US" b="0" i="0" dirty="0">
                <a:solidFill>
                  <a:srgbClr val="000000"/>
                </a:solidFill>
                <a:effectLst/>
                <a:latin typeface="Verdana" panose="020B0604030504040204" pitchFamily="34" charset="0"/>
              </a:rPr>
              <a:t>）式，把问题转化为求解因式分解的值</a:t>
            </a:r>
          </a:p>
          <a:p>
            <a:pPr algn="l"/>
            <a:r>
              <a:rPr lang="zh-CN" altLang="en-US" b="0" i="0" dirty="0">
                <a:solidFill>
                  <a:srgbClr val="000000"/>
                </a:solidFill>
                <a:effectLst/>
                <a:latin typeface="Verdana" panose="020B0604030504040204" pitchFamily="34" charset="0"/>
              </a:rPr>
              <a:t>在（</a:t>
            </a:r>
            <a:r>
              <a:rPr lang="en-US" altLang="zh-CN" b="0" i="0" dirty="0">
                <a:solidFill>
                  <a:srgbClr val="000000"/>
                </a:solidFill>
                <a:effectLst/>
                <a:latin typeface="Verdana" panose="020B0604030504040204" pitchFamily="34" charset="0"/>
              </a:rPr>
              <a:t>1</a:t>
            </a:r>
            <a:r>
              <a:rPr lang="zh-CN" altLang="en-US" b="0" i="0" dirty="0">
                <a:solidFill>
                  <a:srgbClr val="000000"/>
                </a:solidFill>
                <a:effectLst/>
                <a:latin typeface="Verdana" panose="020B0604030504040204" pitchFamily="34" charset="0"/>
              </a:rPr>
              <a:t>）式中，我们一共需要进行</a:t>
            </a:r>
            <a:r>
              <a:rPr lang="en-US" altLang="zh-CN" b="0" i="0" dirty="0">
                <a:solidFill>
                  <a:srgbClr val="000000"/>
                </a:solidFill>
                <a:effectLst/>
                <a:latin typeface="Verdana" panose="020B0604030504040204" pitchFamily="34" charset="0"/>
              </a:rPr>
              <a:t>4</a:t>
            </a:r>
            <a:r>
              <a:rPr lang="zh-CN" altLang="en-US" b="0" i="0" dirty="0">
                <a:solidFill>
                  <a:srgbClr val="000000"/>
                </a:solidFill>
                <a:effectLst/>
                <a:latin typeface="Verdana" panose="020B0604030504040204" pitchFamily="34" charset="0"/>
              </a:rPr>
              <a:t>次</a:t>
            </a:r>
            <a:r>
              <a:rPr lang="en-US" altLang="zh-CN" b="0" i="0" dirty="0">
                <a:solidFill>
                  <a:srgbClr val="000000"/>
                </a:solidFill>
                <a:effectLst/>
                <a:latin typeface="Verdana" panose="020B0604030504040204" pitchFamily="34" charset="0"/>
              </a:rPr>
              <a:t>n/2</a:t>
            </a:r>
            <a:r>
              <a:rPr lang="zh-CN" altLang="en-US" b="0" i="0" dirty="0">
                <a:solidFill>
                  <a:srgbClr val="000000"/>
                </a:solidFill>
                <a:effectLst/>
                <a:latin typeface="Verdana" panose="020B0604030504040204" pitchFamily="34" charset="0"/>
              </a:rPr>
              <a:t>的乘法（</a:t>
            </a:r>
            <a:r>
              <a:rPr lang="en-US" altLang="zh-CN" b="0" i="0" dirty="0">
                <a:solidFill>
                  <a:srgbClr val="000000"/>
                </a:solidFill>
                <a:effectLst/>
                <a:latin typeface="Verdana" panose="020B0604030504040204" pitchFamily="34" charset="0"/>
              </a:rPr>
              <a:t>AC</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AD</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BC</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BD</a:t>
            </a:r>
            <a:r>
              <a:rPr lang="zh-CN" altLang="en-US" b="0" i="0" dirty="0">
                <a:solidFill>
                  <a:srgbClr val="000000"/>
                </a:solidFill>
                <a:effectLst/>
                <a:latin typeface="Verdana" panose="020B0604030504040204" pitchFamily="34" charset="0"/>
              </a:rPr>
              <a:t>）和</a:t>
            </a:r>
            <a:r>
              <a:rPr lang="en-US" altLang="zh-CN" b="0" i="0" dirty="0">
                <a:solidFill>
                  <a:srgbClr val="000000"/>
                </a:solidFill>
                <a:effectLst/>
                <a:latin typeface="Verdana" panose="020B0604030504040204" pitchFamily="34" charset="0"/>
              </a:rPr>
              <a:t>3</a:t>
            </a:r>
            <a:r>
              <a:rPr lang="zh-CN" altLang="en-US" b="0" i="0" dirty="0">
                <a:solidFill>
                  <a:srgbClr val="000000"/>
                </a:solidFill>
                <a:effectLst/>
                <a:latin typeface="Verdana" panose="020B0604030504040204" pitchFamily="34" charset="0"/>
              </a:rPr>
              <a:t>次不超过</a:t>
            </a:r>
            <a:r>
              <a:rPr lang="en-US" altLang="zh-CN" b="0" i="0" dirty="0">
                <a:solidFill>
                  <a:srgbClr val="000000"/>
                </a:solidFill>
                <a:effectLst/>
                <a:latin typeface="Verdana" panose="020B0604030504040204" pitchFamily="34" charset="0"/>
              </a:rPr>
              <a:t>2n</a:t>
            </a:r>
            <a:r>
              <a:rPr lang="zh-CN" altLang="en-US" b="0" i="0" dirty="0">
                <a:solidFill>
                  <a:srgbClr val="000000"/>
                </a:solidFill>
                <a:effectLst/>
                <a:latin typeface="Verdana" panose="020B0604030504040204" pitchFamily="34" charset="0"/>
              </a:rPr>
              <a:t>位的整数加法（分别对应式中的“</a:t>
            </a:r>
            <a:r>
              <a:rPr lang="en-US" altLang="zh-CN" b="0" i="0" dirty="0">
                <a:solidFill>
                  <a:srgbClr val="000000"/>
                </a:solidFill>
                <a:effectLst/>
                <a:latin typeface="Verdana" panose="020B0604030504040204" pitchFamily="34" charset="0"/>
              </a:rPr>
              <a:t>+</a:t>
            </a:r>
            <a:r>
              <a:rPr lang="zh-CN" altLang="en-US" b="0" i="0" dirty="0">
                <a:solidFill>
                  <a:srgbClr val="000000"/>
                </a:solidFill>
                <a:effectLst/>
                <a:latin typeface="Verdana" panose="020B0604030504040204" pitchFamily="34" charset="0"/>
              </a:rPr>
              <a:t>”），以及</a:t>
            </a:r>
            <a:r>
              <a:rPr lang="en-US" altLang="zh-CN" b="0" i="0" dirty="0">
                <a:solidFill>
                  <a:srgbClr val="000000"/>
                </a:solidFill>
                <a:effectLst/>
                <a:latin typeface="Verdana" panose="020B0604030504040204" pitchFamily="34" charset="0"/>
              </a:rPr>
              <a:t>2</a:t>
            </a:r>
            <a:r>
              <a:rPr lang="zh-CN" altLang="en-US" b="0" i="0" dirty="0">
                <a:solidFill>
                  <a:srgbClr val="000000"/>
                </a:solidFill>
                <a:effectLst/>
                <a:latin typeface="Verdana" panose="020B0604030504040204" pitchFamily="34" charset="0"/>
              </a:rPr>
              <a:t>次移位（分别对应式中的乘</a:t>
            </a:r>
            <a:r>
              <a:rPr lang="en-US" altLang="zh-CN" sz="1200" dirty="0"/>
              <a:t>2</a:t>
            </a:r>
            <a:r>
              <a:rPr lang="en-US" altLang="zh-CN" sz="1200" baseline="30000" dirty="0"/>
              <a:t>n</a:t>
            </a:r>
            <a:r>
              <a:rPr lang="zh-CN" altLang="en-US" b="0" i="0" dirty="0">
                <a:solidFill>
                  <a:srgbClr val="000000"/>
                </a:solidFill>
                <a:effectLst/>
                <a:latin typeface="Verdana" panose="020B0604030504040204" pitchFamily="34" charset="0"/>
              </a:rPr>
              <a:t>和乘</a:t>
            </a:r>
            <a:r>
              <a:rPr lang="en-US" altLang="zh-CN" sz="1200" dirty="0"/>
              <a:t>2</a:t>
            </a:r>
            <a:r>
              <a:rPr lang="en-US" altLang="zh-CN" sz="1200" baseline="30000" dirty="0"/>
              <a:t>n/2</a:t>
            </a:r>
            <a:r>
              <a:rPr lang="zh-CN" altLang="en-US" b="0" i="0" dirty="0">
                <a:solidFill>
                  <a:srgbClr val="000000"/>
                </a:solidFill>
                <a:effectLst/>
                <a:latin typeface="Verdana" panose="020B0604030504040204" pitchFamily="34" charset="0"/>
              </a:rPr>
              <a:t>），所有这些加法和移位共用</a:t>
            </a:r>
            <a:r>
              <a:rPr lang="en-US" altLang="zh-CN" b="0" i="0" dirty="0">
                <a:solidFill>
                  <a:srgbClr val="000000"/>
                </a:solidFill>
                <a:effectLst/>
                <a:latin typeface="Verdana" panose="020B0604030504040204" pitchFamily="34" charset="0"/>
              </a:rPr>
              <a:t>O(n)</a:t>
            </a:r>
            <a:r>
              <a:rPr lang="zh-CN" altLang="en-US" b="0" i="0" dirty="0">
                <a:solidFill>
                  <a:srgbClr val="000000"/>
                </a:solidFill>
                <a:effectLst/>
                <a:latin typeface="Verdana" panose="020B0604030504040204" pitchFamily="34" charset="0"/>
              </a:rPr>
              <a:t>步运算，设</a:t>
            </a:r>
            <a:r>
              <a:rPr lang="en-US" altLang="zh-CN" b="0" i="0" dirty="0">
                <a:solidFill>
                  <a:srgbClr val="000000"/>
                </a:solidFill>
                <a:effectLst/>
                <a:latin typeface="Verdana" panose="020B0604030504040204" pitchFamily="34" charset="0"/>
              </a:rPr>
              <a:t>T(n)</a:t>
            </a:r>
            <a:r>
              <a:rPr lang="zh-CN" altLang="en-US" b="0" i="0" dirty="0">
                <a:solidFill>
                  <a:srgbClr val="000000"/>
                </a:solidFill>
                <a:effectLst/>
                <a:latin typeface="Verdana" panose="020B0604030504040204" pitchFamily="34" charset="0"/>
              </a:rPr>
              <a:t>是</a:t>
            </a:r>
            <a:r>
              <a:rPr lang="en-US" altLang="zh-CN" b="0" i="0" dirty="0">
                <a:solidFill>
                  <a:srgbClr val="000000"/>
                </a:solidFill>
                <a:effectLst/>
                <a:latin typeface="Verdana" panose="020B0604030504040204" pitchFamily="34" charset="0"/>
              </a:rPr>
              <a:t>2</a:t>
            </a:r>
            <a:r>
              <a:rPr lang="zh-CN" altLang="en-US" b="0" i="0" dirty="0">
                <a:solidFill>
                  <a:srgbClr val="000000"/>
                </a:solidFill>
                <a:effectLst/>
                <a:latin typeface="Verdana" panose="020B0604030504040204" pitchFamily="34" charset="0"/>
              </a:rPr>
              <a:t>个</a:t>
            </a:r>
            <a:r>
              <a:rPr lang="en-US" altLang="zh-CN" b="0" i="0" dirty="0">
                <a:solidFill>
                  <a:srgbClr val="000000"/>
                </a:solidFill>
                <a:effectLst/>
                <a:latin typeface="Verdana" panose="020B0604030504040204" pitchFamily="34" charset="0"/>
              </a:rPr>
              <a:t>n</a:t>
            </a:r>
            <a:r>
              <a:rPr lang="zh-CN" altLang="en-US" b="0" i="0" dirty="0">
                <a:solidFill>
                  <a:srgbClr val="000000"/>
                </a:solidFill>
                <a:effectLst/>
                <a:latin typeface="Verdana" panose="020B0604030504040204" pitchFamily="34" charset="0"/>
              </a:rPr>
              <a:t>位整数所需要的运算总数，因而该算法的时间复杂度为：</a:t>
            </a:r>
          </a:p>
          <a:p>
            <a:pPr algn="ctr"/>
            <a:r>
              <a:rPr lang="zh-CN" altLang="en-US" b="0" i="0" dirty="0">
                <a:solidFill>
                  <a:srgbClr val="000000"/>
                </a:solidFill>
                <a:effectLst/>
                <a:latin typeface="Verdana" panose="020B0604030504040204" pitchFamily="34" charset="0"/>
              </a:rPr>
              <a:t> </a:t>
            </a:r>
          </a:p>
          <a:p>
            <a:pPr algn="l"/>
            <a:r>
              <a:rPr lang="zh-CN" altLang="en-US" b="0" i="0" dirty="0">
                <a:solidFill>
                  <a:srgbClr val="000000"/>
                </a:solidFill>
                <a:effectLst/>
                <a:latin typeface="Verdana" panose="020B0604030504040204" pitchFamily="34" charset="0"/>
              </a:rPr>
              <a:t>通过</a:t>
            </a:r>
            <a:r>
              <a:rPr lang="en-US" altLang="zh-CN" b="0" i="0" dirty="0">
                <a:solidFill>
                  <a:srgbClr val="000000"/>
                </a:solidFill>
                <a:effectLst/>
                <a:latin typeface="Verdana" panose="020B0604030504040204" pitchFamily="34" charset="0"/>
              </a:rPr>
              <a:t>master</a:t>
            </a:r>
            <a:r>
              <a:rPr lang="zh-CN" altLang="en-US" b="0" i="0" dirty="0">
                <a:solidFill>
                  <a:srgbClr val="000000"/>
                </a:solidFill>
                <a:effectLst/>
                <a:latin typeface="Verdana" panose="020B0604030504040204" pitchFamily="34" charset="0"/>
              </a:rPr>
              <a:t>定理可以求得</a:t>
            </a:r>
            <a:r>
              <a:rPr lang="en-US" altLang="zh-CN" sz="1200" dirty="0"/>
              <a:t>T(n)=O(n</a:t>
            </a:r>
            <a:r>
              <a:rPr lang="en-US" altLang="zh-CN" sz="1200" baseline="30000" dirty="0"/>
              <a:t>2</a:t>
            </a:r>
            <a:r>
              <a:rPr lang="en-US" altLang="zh-CN" sz="1200" dirty="0"/>
              <a:t>) </a:t>
            </a:r>
            <a:r>
              <a:rPr lang="zh-CN" altLang="en-US" b="0" i="0" dirty="0">
                <a:solidFill>
                  <a:srgbClr val="000000"/>
                </a:solidFill>
                <a:effectLst/>
                <a:latin typeface="Verdana" panose="020B0604030504040204" pitchFamily="34" charset="0"/>
              </a:rPr>
              <a:t>，跟小学算法的时间复杂度没有区别。</a:t>
            </a:r>
            <a:endParaRPr lang="en-US" altLang="zh-CN" b="0" i="0" dirty="0">
              <a:solidFill>
                <a:srgbClr val="000000"/>
              </a:solidFill>
              <a:effectLst/>
              <a:latin typeface="Verdana" panose="020B0604030504040204" pitchFamily="34" charset="0"/>
            </a:endParaRPr>
          </a:p>
          <a:p>
            <a:pPr algn="l"/>
            <a:endParaRPr lang="en-US" altLang="zh-CN" b="0" i="0" dirty="0">
              <a:solidFill>
                <a:srgbClr val="000000"/>
              </a:solidFill>
              <a:effectLst/>
              <a:latin typeface="Verdana" panose="020B0604030504040204" pitchFamily="34" charset="0"/>
            </a:endParaRPr>
          </a:p>
          <a:p>
            <a:pPr algn="l"/>
            <a:endParaRPr lang="en-US" altLang="zh-CN" b="0" i="0" dirty="0">
              <a:solidFill>
                <a:srgbClr val="000000"/>
              </a:solidFill>
              <a:effectLst/>
              <a:latin typeface="Verdana" panose="020B060403050404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pt-BR" altLang="zh-CN" sz="1200" b="1" dirty="0">
                <a:solidFill>
                  <a:srgbClr val="FFFF99"/>
                </a:solidFill>
                <a:latin typeface="Times New Roman" panose="02020603050405020304" pitchFamily="18" charset="0"/>
                <a:ea typeface="+mn-ea"/>
              </a:rPr>
              <a:t>1011 =1*2^</a:t>
            </a:r>
            <a:r>
              <a:rPr lang="pt-BR" altLang="zh-CN" sz="1050" b="1" dirty="0">
                <a:solidFill>
                  <a:srgbClr val="FFFF99"/>
                </a:solidFill>
                <a:latin typeface="Times New Roman" panose="02020603050405020304" pitchFamily="18" charset="0"/>
                <a:ea typeface="+mn-ea"/>
              </a:rPr>
              <a:t>3 </a:t>
            </a:r>
            <a:r>
              <a:rPr lang="pt-BR" altLang="zh-CN" sz="1200" b="1" dirty="0">
                <a:solidFill>
                  <a:srgbClr val="FFFF99"/>
                </a:solidFill>
                <a:latin typeface="Times New Roman" panose="02020603050405020304" pitchFamily="18" charset="0"/>
                <a:ea typeface="+mn-ea"/>
              </a:rPr>
              <a:t>+0*2^</a:t>
            </a:r>
            <a:r>
              <a:rPr lang="pt-BR" altLang="zh-CN" sz="1050" b="1" dirty="0">
                <a:solidFill>
                  <a:srgbClr val="FFFF99"/>
                </a:solidFill>
                <a:latin typeface="Times New Roman" panose="02020603050405020304" pitchFamily="18" charset="0"/>
                <a:ea typeface="+mn-ea"/>
              </a:rPr>
              <a:t>2</a:t>
            </a:r>
            <a:r>
              <a:rPr lang="pt-BR" altLang="zh-CN" sz="1200" b="1" dirty="0">
                <a:solidFill>
                  <a:srgbClr val="FFFF99"/>
                </a:solidFill>
                <a:latin typeface="Times New Roman" panose="02020603050405020304" pitchFamily="18" charset="0"/>
                <a:ea typeface="+mn-ea"/>
              </a:rPr>
              <a:t>+1*2^</a:t>
            </a:r>
            <a:r>
              <a:rPr lang="pt-BR" altLang="zh-CN" sz="1050" b="1" dirty="0">
                <a:solidFill>
                  <a:srgbClr val="FFFF99"/>
                </a:solidFill>
                <a:latin typeface="Times New Roman" panose="02020603050405020304" pitchFamily="18" charset="0"/>
                <a:ea typeface="+mn-ea"/>
              </a:rPr>
              <a:t>1</a:t>
            </a:r>
            <a:r>
              <a:rPr lang="pt-BR" altLang="zh-CN" sz="1200" b="1" dirty="0">
                <a:solidFill>
                  <a:srgbClr val="FFFF99"/>
                </a:solidFill>
                <a:latin typeface="Times New Roman" panose="02020603050405020304" pitchFamily="18" charset="0"/>
                <a:ea typeface="+mn-ea"/>
              </a:rPr>
              <a:t>+1*2^</a:t>
            </a:r>
            <a:r>
              <a:rPr lang="pt-BR" altLang="zh-CN" sz="1050" b="1" dirty="0">
                <a:solidFill>
                  <a:srgbClr val="FFFF99"/>
                </a:solidFill>
                <a:latin typeface="Times New Roman" panose="02020603050405020304" pitchFamily="18" charset="0"/>
                <a:ea typeface="+mn-ea"/>
              </a:rPr>
              <a:t>0</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400" b="0" i="0" dirty="0">
                <a:solidFill>
                  <a:srgbClr val="333333"/>
                </a:solidFill>
                <a:effectLst/>
                <a:latin typeface="arial" panose="020B0604020202020204" pitchFamily="34" charset="0"/>
              </a:rPr>
              <a:t>1=1</a:t>
            </a:r>
            <a:br>
              <a:rPr lang="zh-CN" altLang="en-US" sz="1400" dirty="0"/>
            </a:br>
            <a:r>
              <a:rPr lang="en-US" altLang="zh-CN" sz="1400" b="0" i="0" dirty="0">
                <a:solidFill>
                  <a:srgbClr val="333333"/>
                </a:solidFill>
                <a:effectLst/>
                <a:latin typeface="arial" panose="020B0604020202020204" pitchFamily="34" charset="0"/>
              </a:rPr>
              <a:t>2=10</a:t>
            </a:r>
            <a:br>
              <a:rPr lang="zh-CN" altLang="en-US" sz="1400" dirty="0"/>
            </a:br>
            <a:r>
              <a:rPr lang="en-US" altLang="zh-CN" sz="1400" b="0" i="0" dirty="0">
                <a:solidFill>
                  <a:srgbClr val="333333"/>
                </a:solidFill>
                <a:effectLst/>
                <a:latin typeface="arial" panose="020B0604020202020204" pitchFamily="34" charset="0"/>
              </a:rPr>
              <a:t>3=11</a:t>
            </a:r>
            <a:br>
              <a:rPr lang="zh-CN" altLang="en-US" sz="1400" dirty="0"/>
            </a:br>
            <a:r>
              <a:rPr lang="en-US" altLang="zh-CN" sz="1400" b="0" i="0" dirty="0">
                <a:solidFill>
                  <a:srgbClr val="333333"/>
                </a:solidFill>
                <a:effectLst/>
                <a:latin typeface="arial" panose="020B0604020202020204" pitchFamily="34" charset="0"/>
              </a:rPr>
              <a:t>4=100</a:t>
            </a:r>
            <a:br>
              <a:rPr lang="zh-CN" altLang="en-US" sz="1400" dirty="0"/>
            </a:br>
            <a:r>
              <a:rPr lang="en-US" altLang="zh-CN" sz="1400" b="0" i="0" dirty="0">
                <a:solidFill>
                  <a:srgbClr val="333333"/>
                </a:solidFill>
                <a:effectLst/>
                <a:latin typeface="arial" panose="020B0604020202020204" pitchFamily="34" charset="0"/>
              </a:rPr>
              <a:t>5=101</a:t>
            </a:r>
            <a:br>
              <a:rPr lang="zh-CN" altLang="en-US" sz="1400" dirty="0"/>
            </a:br>
            <a:r>
              <a:rPr lang="en-US" altLang="zh-CN" sz="1400" b="0" i="0" dirty="0">
                <a:solidFill>
                  <a:srgbClr val="333333"/>
                </a:solidFill>
                <a:effectLst/>
                <a:latin typeface="arial" panose="020B0604020202020204" pitchFamily="34" charset="0"/>
              </a:rPr>
              <a:t>6=110</a:t>
            </a:r>
            <a:br>
              <a:rPr lang="zh-CN" altLang="en-US" sz="1400" dirty="0"/>
            </a:br>
            <a:r>
              <a:rPr lang="en-US" altLang="zh-CN" sz="1400" b="0" i="0" dirty="0">
                <a:solidFill>
                  <a:srgbClr val="333333"/>
                </a:solidFill>
                <a:effectLst/>
                <a:latin typeface="arial" panose="020B0604020202020204" pitchFamily="34" charset="0"/>
              </a:rPr>
              <a:t>7=111</a:t>
            </a:r>
            <a:br>
              <a:rPr lang="zh-CN" altLang="en-US" sz="1400" dirty="0"/>
            </a:br>
            <a:r>
              <a:rPr lang="en-US" altLang="zh-CN" sz="1400" b="0" i="0" dirty="0">
                <a:solidFill>
                  <a:srgbClr val="333333"/>
                </a:solidFill>
                <a:effectLst/>
                <a:latin typeface="arial" panose="020B0604020202020204" pitchFamily="34" charset="0"/>
              </a:rPr>
              <a:t>8=1000</a:t>
            </a:r>
            <a:endParaRPr lang="zh-CN" altLang="en-US" sz="1050" b="1" dirty="0">
              <a:solidFill>
                <a:srgbClr val="FFFF99"/>
              </a:solidFill>
              <a:latin typeface="Times New Roman" panose="02020603050405020304" pitchFamily="18" charset="0"/>
              <a:ea typeface="+mn-ea"/>
            </a:endParaRPr>
          </a:p>
          <a:p>
            <a:pPr algn="l"/>
            <a:endParaRPr lang="zh-CN" altLang="en-US" b="0" i="0" dirty="0">
              <a:solidFill>
                <a:srgbClr val="000000"/>
              </a:solidFill>
              <a:effectLst/>
              <a:latin typeface="Verdana" panose="020B0604030504040204" pitchFamily="34" charset="0"/>
            </a:endParaRP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200</a:t>
            </a:fld>
            <a:endParaRPr lang="en-US" altLang="zh-CN"/>
          </a:p>
        </p:txBody>
      </p:sp>
    </p:spTree>
    <p:extLst>
      <p:ext uri="{BB962C8B-B14F-4D97-AF65-F5344CB8AC3E}">
        <p14:creationId xmlns:p14="http://schemas.microsoft.com/office/powerpoint/2010/main" val="16197100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Verdana" panose="020B0604030504040204" pitchFamily="34" charset="0"/>
              </a:rPr>
              <a:t>但是我们再来看看，我们是否可以用加法来换取乘法？因为多一个加法操作，也是常数项，对时间复杂度没有影响，如果减少一个乘法则不同。</a:t>
            </a:r>
          </a:p>
          <a:p>
            <a:pPr algn="l"/>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1</a:t>
            </a:r>
            <a:r>
              <a:rPr lang="zh-CN" altLang="en-US" b="0" i="0" dirty="0">
                <a:solidFill>
                  <a:srgbClr val="000000"/>
                </a:solidFill>
                <a:effectLst/>
                <a:latin typeface="Verdana" panose="020B0604030504040204" pitchFamily="34" charset="0"/>
              </a:rPr>
              <a:t>）式化为： （</a:t>
            </a:r>
            <a:r>
              <a:rPr lang="en-US" altLang="zh-CN" b="0" i="0" dirty="0">
                <a:solidFill>
                  <a:srgbClr val="000000"/>
                </a:solidFill>
                <a:effectLst/>
                <a:latin typeface="Verdana" panose="020B0604030504040204" pitchFamily="34" charset="0"/>
              </a:rPr>
              <a:t>2</a:t>
            </a:r>
            <a:r>
              <a:rPr lang="zh-CN" altLang="en-US" b="0" i="0" dirty="0">
                <a:solidFill>
                  <a:srgbClr val="000000"/>
                </a:solidFill>
                <a:effectLst/>
                <a:latin typeface="Verdana" panose="020B0604030504040204" pitchFamily="34" charset="0"/>
              </a:rPr>
              <a:t>）</a:t>
            </a:r>
            <a:endParaRPr lang="en-US" altLang="zh-CN" b="0" i="0" dirty="0">
              <a:solidFill>
                <a:srgbClr val="000000"/>
              </a:solidFill>
              <a:effectLst/>
              <a:latin typeface="Verdana" panose="020B0604030504040204" pitchFamily="34" charset="0"/>
            </a:endParaRPr>
          </a:p>
          <a:p>
            <a:pPr algn="l"/>
            <a:r>
              <a:rPr lang="zh-CN" altLang="en-US" b="0" i="0" dirty="0">
                <a:solidFill>
                  <a:srgbClr val="000000"/>
                </a:solidFill>
                <a:effectLst/>
                <a:latin typeface="Verdana" panose="020B0604030504040204" pitchFamily="34" charset="0"/>
              </a:rPr>
              <a:t>一共需要进行</a:t>
            </a:r>
            <a:r>
              <a:rPr lang="en-US" altLang="zh-CN" b="0" i="0" dirty="0">
                <a:solidFill>
                  <a:srgbClr val="000000"/>
                </a:solidFill>
                <a:effectLst/>
                <a:latin typeface="Verdana" panose="020B0604030504040204" pitchFamily="34" charset="0"/>
              </a:rPr>
              <a:t>3</a:t>
            </a:r>
            <a:r>
              <a:rPr lang="zh-CN" altLang="en-US" b="0" i="0" dirty="0">
                <a:solidFill>
                  <a:srgbClr val="000000"/>
                </a:solidFill>
                <a:effectLst/>
                <a:latin typeface="Verdana" panose="020B0604030504040204" pitchFamily="34" charset="0"/>
              </a:rPr>
              <a:t>次</a:t>
            </a:r>
            <a:r>
              <a:rPr lang="en-US" altLang="zh-CN" b="0" i="0" dirty="0">
                <a:solidFill>
                  <a:srgbClr val="000000"/>
                </a:solidFill>
                <a:effectLst/>
                <a:latin typeface="Verdana" panose="020B0604030504040204" pitchFamily="34" charset="0"/>
              </a:rPr>
              <a:t>n/2</a:t>
            </a:r>
            <a:r>
              <a:rPr lang="zh-CN" altLang="en-US" b="0" i="0" dirty="0">
                <a:solidFill>
                  <a:srgbClr val="000000"/>
                </a:solidFill>
                <a:effectLst/>
                <a:latin typeface="Verdana" panose="020B0604030504040204" pitchFamily="34" charset="0"/>
              </a:rPr>
              <a:t>的乘法（</a:t>
            </a:r>
            <a:r>
              <a:rPr lang="en-US" altLang="zh-CN" b="0" i="0" dirty="0">
                <a:solidFill>
                  <a:srgbClr val="000000"/>
                </a:solidFill>
                <a:effectLst/>
                <a:latin typeface="Verdana" panose="020B0604030504040204" pitchFamily="34" charset="0"/>
              </a:rPr>
              <a:t>AC</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BD</a:t>
            </a:r>
            <a:r>
              <a:rPr lang="zh-CN" altLang="en-US" b="0" i="0" dirty="0">
                <a:solidFill>
                  <a:srgbClr val="000000"/>
                </a:solidFill>
                <a:effectLst/>
                <a:latin typeface="Verdana" panose="020B0604030504040204" pitchFamily="34" charset="0"/>
              </a:rPr>
              <a:t>和</a:t>
            </a:r>
            <a:r>
              <a:rPr lang="en-US" altLang="zh-CN" sz="1200" dirty="0">
                <a:ea typeface="楷体_GB2312" pitchFamily="49" charset="-122"/>
              </a:rPr>
              <a:t>(</a:t>
            </a:r>
            <a:r>
              <a:rPr lang="en-US" altLang="zh-CN" sz="1200" dirty="0">
                <a:solidFill>
                  <a:srgbClr val="C00000"/>
                </a:solidFill>
                <a:ea typeface="楷体_GB2312" pitchFamily="49" charset="-122"/>
              </a:rPr>
              <a:t>(a-c)(b-d)</a:t>
            </a:r>
            <a:r>
              <a:rPr lang="zh-CN" altLang="en-US" b="0" i="0" dirty="0">
                <a:solidFill>
                  <a:srgbClr val="000000"/>
                </a:solidFill>
                <a:effectLst/>
                <a:latin typeface="Verdana" panose="020B0604030504040204" pitchFamily="34" charset="0"/>
              </a:rPr>
              <a:t>）和</a:t>
            </a:r>
            <a:r>
              <a:rPr lang="en-US" altLang="zh-CN" b="0" i="0" dirty="0">
                <a:solidFill>
                  <a:srgbClr val="000000"/>
                </a:solidFill>
                <a:effectLst/>
                <a:latin typeface="Verdana" panose="020B0604030504040204" pitchFamily="34" charset="0"/>
              </a:rPr>
              <a:t>6</a:t>
            </a:r>
            <a:r>
              <a:rPr lang="zh-CN" altLang="en-US" b="0" i="0" dirty="0">
                <a:solidFill>
                  <a:srgbClr val="000000"/>
                </a:solidFill>
                <a:effectLst/>
                <a:latin typeface="Verdana" panose="020B0604030504040204" pitchFamily="34" charset="0"/>
              </a:rPr>
              <a:t>次加减法，以及</a:t>
            </a:r>
            <a:r>
              <a:rPr lang="en-US" altLang="zh-CN" b="0" i="0" dirty="0">
                <a:solidFill>
                  <a:srgbClr val="000000"/>
                </a:solidFill>
                <a:effectLst/>
                <a:latin typeface="Verdana" panose="020B0604030504040204" pitchFamily="34" charset="0"/>
              </a:rPr>
              <a:t>2</a:t>
            </a:r>
            <a:r>
              <a:rPr lang="zh-CN" altLang="en-US" b="0" i="0" dirty="0">
                <a:solidFill>
                  <a:srgbClr val="000000"/>
                </a:solidFill>
                <a:effectLst/>
                <a:latin typeface="Verdana" panose="020B0604030504040204" pitchFamily="34" charset="0"/>
              </a:rPr>
              <a:t>次移位（分别对应式中的乘</a:t>
            </a:r>
            <a:r>
              <a:rPr lang="en-US" altLang="zh-CN" sz="1200" dirty="0"/>
              <a:t>2</a:t>
            </a:r>
            <a:r>
              <a:rPr lang="en-US" altLang="zh-CN" sz="1200" baseline="30000" dirty="0"/>
              <a:t>n</a:t>
            </a:r>
            <a:r>
              <a:rPr lang="zh-CN" altLang="en-US" b="0" i="0" dirty="0">
                <a:solidFill>
                  <a:srgbClr val="000000"/>
                </a:solidFill>
                <a:effectLst/>
                <a:latin typeface="Verdana" panose="020B0604030504040204" pitchFamily="34" charset="0"/>
              </a:rPr>
              <a:t>和乘</a:t>
            </a:r>
            <a:r>
              <a:rPr lang="en-US" altLang="zh-CN" sz="1200" dirty="0"/>
              <a:t>2</a:t>
            </a:r>
            <a:r>
              <a:rPr lang="en-US" altLang="zh-CN" sz="1200" baseline="30000" dirty="0"/>
              <a:t>n/2</a:t>
            </a:r>
            <a:r>
              <a:rPr lang="zh-CN" altLang="en-US" b="0" i="0" dirty="0">
                <a:solidFill>
                  <a:srgbClr val="000000"/>
                </a:solidFill>
                <a:effectLst/>
                <a:latin typeface="Verdana" panose="020B0604030504040204" pitchFamily="34" charset="0"/>
              </a:rPr>
              <a:t>），</a:t>
            </a:r>
          </a:p>
          <a:p>
            <a:pPr algn="l"/>
            <a:r>
              <a:rPr lang="zh-CN" altLang="en-US" b="0" i="0" dirty="0">
                <a:solidFill>
                  <a:srgbClr val="000000"/>
                </a:solidFill>
                <a:effectLst/>
                <a:latin typeface="Verdana" panose="020B0604030504040204" pitchFamily="34" charset="0"/>
              </a:rPr>
              <a:t>现在的时间复杂度为：，</a:t>
            </a:r>
            <a:endParaRPr lang="en-US" altLang="zh-CN" b="0" i="0" dirty="0">
              <a:solidFill>
                <a:srgbClr val="000000"/>
              </a:solidFill>
              <a:effectLst/>
              <a:latin typeface="Verdana" panose="020B0604030504040204" pitchFamily="34" charset="0"/>
            </a:endParaRPr>
          </a:p>
          <a:p>
            <a:pPr algn="l"/>
            <a:endParaRPr lang="en-US" altLang="zh-CN" b="0" i="0" dirty="0">
              <a:solidFill>
                <a:srgbClr val="000000"/>
              </a:solidFill>
              <a:effectLst/>
              <a:latin typeface="Verdana" panose="020B0604030504040204" pitchFamily="34" charset="0"/>
            </a:endParaRPr>
          </a:p>
          <a:p>
            <a:pPr algn="l"/>
            <a:r>
              <a:rPr lang="zh-CN" altLang="en-US" b="0" i="0" dirty="0">
                <a:solidFill>
                  <a:srgbClr val="000000"/>
                </a:solidFill>
                <a:effectLst/>
                <a:latin typeface="Verdana" panose="020B0604030504040204" pitchFamily="34" charset="0"/>
              </a:rPr>
              <a:t>通过</a:t>
            </a:r>
            <a:r>
              <a:rPr lang="en-US" altLang="zh-CN" b="0" i="0" dirty="0">
                <a:solidFill>
                  <a:srgbClr val="000000"/>
                </a:solidFill>
                <a:effectLst/>
                <a:latin typeface="Verdana" panose="020B0604030504040204" pitchFamily="34" charset="0"/>
              </a:rPr>
              <a:t>master</a:t>
            </a:r>
            <a:r>
              <a:rPr lang="zh-CN" altLang="en-US" b="0" i="0" dirty="0">
                <a:solidFill>
                  <a:srgbClr val="000000"/>
                </a:solidFill>
                <a:effectLst/>
                <a:latin typeface="Verdana" panose="020B0604030504040204" pitchFamily="34" charset="0"/>
              </a:rPr>
              <a:t>定理求得</a:t>
            </a:r>
            <a:r>
              <a:rPr lang="en-US" altLang="zh-CN" sz="1200" dirty="0"/>
              <a:t>T(n)=O(n</a:t>
            </a:r>
            <a:r>
              <a:rPr lang="en-US" altLang="zh-CN" sz="1200" baseline="30000" dirty="0"/>
              <a:t>log3</a:t>
            </a:r>
            <a:r>
              <a:rPr lang="en-US" altLang="zh-CN" sz="1200" dirty="0"/>
              <a:t>) =O(n</a:t>
            </a:r>
            <a:r>
              <a:rPr lang="en-US" altLang="zh-CN" sz="1200" baseline="30000" dirty="0"/>
              <a:t>1.59</a:t>
            </a:r>
            <a:r>
              <a:rPr lang="en-US" altLang="zh-CN" sz="1200" dirty="0"/>
              <a:t>)</a:t>
            </a:r>
            <a:r>
              <a:rPr lang="zh-CN" altLang="en-US" sz="1200" b="0" i="0" dirty="0">
                <a:solidFill>
                  <a:srgbClr val="000000"/>
                </a:solidFill>
                <a:effectLst/>
                <a:latin typeface="Verdana" panose="020B0604030504040204" pitchFamily="34" charset="0"/>
              </a:rPr>
              <a:t>，</a:t>
            </a:r>
            <a:r>
              <a:rPr lang="zh-CN" altLang="en-US" b="0" i="0" dirty="0">
                <a:solidFill>
                  <a:srgbClr val="000000"/>
                </a:solidFill>
                <a:effectLst/>
                <a:latin typeface="Verdana" panose="020B0604030504040204" pitchFamily="34" charset="0"/>
              </a:rPr>
              <a:t> 这是一较大的改进。</a:t>
            </a:r>
          </a:p>
          <a:p>
            <a:endParaRPr lang="en-US" altLang="zh-CN" dirty="0"/>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0" i="0" dirty="0">
                <a:solidFill>
                  <a:srgbClr val="000000"/>
                </a:solidFill>
                <a:effectLst/>
                <a:latin typeface="Verdana" panose="020B0604030504040204" pitchFamily="34" charset="0"/>
              </a:rPr>
              <a:t>这是二进制大整数乘法，也可以用十进制大整数乘法以减少乘法次数。 提问一个同学，写一下十进制大整数乘法。</a:t>
            </a:r>
            <a:endParaRPr lang="en-US" altLang="zh-CN" b="0" i="0" dirty="0">
              <a:solidFill>
                <a:srgbClr val="000000"/>
              </a:solidFill>
              <a:effectLst/>
              <a:latin typeface="Verdana" panose="020B0604030504040204" pitchFamily="34" charset="0"/>
            </a:endParaRP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201</a:t>
            </a:fld>
            <a:endParaRPr lang="en-US" altLang="zh-CN"/>
          </a:p>
        </p:txBody>
      </p:sp>
    </p:spTree>
    <p:extLst>
      <p:ext uri="{BB962C8B-B14F-4D97-AF65-F5344CB8AC3E}">
        <p14:creationId xmlns:p14="http://schemas.microsoft.com/office/powerpoint/2010/main" val="9019659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202</a:t>
            </a:fld>
            <a:endParaRPr lang="en-US" altLang="zh-CN"/>
          </a:p>
        </p:txBody>
      </p:sp>
    </p:spTree>
    <p:extLst>
      <p:ext uri="{BB962C8B-B14F-4D97-AF65-F5344CB8AC3E}">
        <p14:creationId xmlns:p14="http://schemas.microsoft.com/office/powerpoint/2010/main" val="33871221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机器学习中需要训练大量数据，涉及大量复杂运算，例如卷积、矩阵等。这些复杂运算不仅多，而且每次计算的数据量很大，如果能针对这些运算进行优化，可以大幅提高性能。</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b="0" i="0" dirty="0">
                <a:solidFill>
                  <a:srgbClr val="4D4D4D"/>
                </a:solidFill>
                <a:effectLst/>
                <a:latin typeface="Simsun" panose="02010600030101010101" pitchFamily="2" charset="-122"/>
                <a:ea typeface="Simsun" panose="02010600030101010101" pitchFamily="2" charset="-122"/>
              </a:rPr>
              <a:t>矩阵乘法是线性代数中最常见的运算之一，它在数值计算中有广泛的应用。若</a:t>
            </a:r>
            <a:r>
              <a:rPr lang="en-US" altLang="zh-CN" b="0" i="0" dirty="0">
                <a:solidFill>
                  <a:srgbClr val="4D4D4D"/>
                </a:solidFill>
                <a:effectLst/>
                <a:latin typeface="Simsun" panose="02010600030101010101" pitchFamily="2" charset="-122"/>
                <a:ea typeface="Simsun" panose="02010600030101010101" pitchFamily="2" charset="-122"/>
              </a:rPr>
              <a:t>A</a:t>
            </a:r>
            <a:r>
              <a:rPr lang="zh-CN" altLang="en-US" b="0" i="0" dirty="0">
                <a:solidFill>
                  <a:srgbClr val="4D4D4D"/>
                </a:solidFill>
                <a:effectLst/>
                <a:latin typeface="Simsun" panose="02010600030101010101" pitchFamily="2" charset="-122"/>
                <a:ea typeface="Simsun" panose="02010600030101010101" pitchFamily="2" charset="-122"/>
              </a:rPr>
              <a:t>和</a:t>
            </a:r>
            <a:r>
              <a:rPr lang="en-US" altLang="zh-CN" b="0" i="0" dirty="0">
                <a:solidFill>
                  <a:srgbClr val="4D4D4D"/>
                </a:solidFill>
                <a:effectLst/>
                <a:latin typeface="Simsun" panose="02010600030101010101" pitchFamily="2" charset="-122"/>
                <a:ea typeface="Simsun" panose="02010600030101010101" pitchFamily="2" charset="-122"/>
              </a:rPr>
              <a:t>B</a:t>
            </a:r>
            <a:r>
              <a:rPr lang="zh-CN" altLang="en-US" b="0" i="0" dirty="0">
                <a:solidFill>
                  <a:srgbClr val="4D4D4D"/>
                </a:solidFill>
                <a:effectLst/>
                <a:latin typeface="Simsun" panose="02010600030101010101" pitchFamily="2" charset="-122"/>
                <a:ea typeface="Simsun" panose="02010600030101010101" pitchFamily="2" charset="-122"/>
              </a:rPr>
              <a:t>是</a:t>
            </a:r>
            <a:r>
              <a:rPr lang="en-US" altLang="zh-CN" b="0" i="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个</a:t>
            </a:r>
            <a:r>
              <a:rPr lang="en-US" altLang="zh-CN" b="0" i="0" dirty="0" err="1">
                <a:solidFill>
                  <a:srgbClr val="4D4D4D"/>
                </a:solidFill>
                <a:effectLst/>
                <a:latin typeface="Simsun" panose="02010600030101010101" pitchFamily="2" charset="-122"/>
                <a:ea typeface="Simsun" panose="02010600030101010101" pitchFamily="2" charset="-122"/>
              </a:rPr>
              <a:t>n×n</a:t>
            </a:r>
            <a:r>
              <a:rPr lang="zh-CN" altLang="en-US" b="0" i="0" dirty="0">
                <a:solidFill>
                  <a:srgbClr val="4D4D4D"/>
                </a:solidFill>
                <a:effectLst/>
                <a:latin typeface="Simsun" panose="02010600030101010101" pitchFamily="2" charset="-122"/>
                <a:ea typeface="Simsun" panose="02010600030101010101" pitchFamily="2" charset="-122"/>
              </a:rPr>
              <a:t>的矩阵，则它们的乘积</a:t>
            </a:r>
            <a:r>
              <a:rPr lang="en-US" altLang="zh-CN" b="0" i="0" dirty="0">
                <a:solidFill>
                  <a:srgbClr val="4D4D4D"/>
                </a:solidFill>
                <a:effectLst/>
                <a:latin typeface="Simsun" panose="02010600030101010101" pitchFamily="2" charset="-122"/>
                <a:ea typeface="Simsun" panose="02010600030101010101" pitchFamily="2" charset="-122"/>
              </a:rPr>
              <a:t>C=AB</a:t>
            </a:r>
            <a:r>
              <a:rPr lang="zh-CN" altLang="en-US" b="0" i="0" dirty="0">
                <a:solidFill>
                  <a:srgbClr val="4D4D4D"/>
                </a:solidFill>
                <a:effectLst/>
                <a:latin typeface="Simsun" panose="02010600030101010101" pitchFamily="2" charset="-122"/>
                <a:ea typeface="Simsun" panose="02010600030101010101" pitchFamily="2" charset="-122"/>
              </a:rPr>
              <a:t>同样是一个</a:t>
            </a:r>
            <a:r>
              <a:rPr lang="en-US" altLang="zh-CN" b="0" i="0" dirty="0" err="1">
                <a:solidFill>
                  <a:srgbClr val="4D4D4D"/>
                </a:solidFill>
                <a:effectLst/>
                <a:latin typeface="Simsun" panose="02010600030101010101" pitchFamily="2" charset="-122"/>
                <a:ea typeface="Simsun" panose="02010600030101010101" pitchFamily="2" charset="-122"/>
              </a:rPr>
              <a:t>n×n</a:t>
            </a:r>
            <a:r>
              <a:rPr lang="zh-CN" altLang="en-US" b="0" i="0" dirty="0">
                <a:solidFill>
                  <a:srgbClr val="4D4D4D"/>
                </a:solidFill>
                <a:effectLst/>
                <a:latin typeface="Simsun" panose="02010600030101010101" pitchFamily="2" charset="-122"/>
                <a:ea typeface="Simsun" panose="02010600030101010101" pitchFamily="2" charset="-122"/>
              </a:rPr>
              <a:t>的矩阵。</a:t>
            </a:r>
            <a:r>
              <a:rPr lang="en-US" altLang="zh-CN" b="0" i="0" dirty="0">
                <a:solidFill>
                  <a:srgbClr val="4D4D4D"/>
                </a:solidFill>
                <a:effectLst/>
                <a:latin typeface="Simsun" panose="02010600030101010101" pitchFamily="2" charset="-122"/>
                <a:ea typeface="Simsun" panose="02010600030101010101" pitchFamily="2" charset="-122"/>
              </a:rPr>
              <a:t>A</a:t>
            </a:r>
            <a:r>
              <a:rPr lang="zh-CN" altLang="en-US" b="0" i="0" dirty="0">
                <a:solidFill>
                  <a:srgbClr val="4D4D4D"/>
                </a:solidFill>
                <a:effectLst/>
                <a:latin typeface="Simsun" panose="02010600030101010101" pitchFamily="2" charset="-122"/>
                <a:ea typeface="Simsun" panose="02010600030101010101" pitchFamily="2" charset="-122"/>
              </a:rPr>
              <a:t>和</a:t>
            </a:r>
            <a:r>
              <a:rPr lang="en-US" altLang="zh-CN" b="0" i="0" dirty="0">
                <a:solidFill>
                  <a:srgbClr val="4D4D4D"/>
                </a:solidFill>
                <a:effectLst/>
                <a:latin typeface="Simsun" panose="02010600030101010101" pitchFamily="2" charset="-122"/>
                <a:ea typeface="Simsun" panose="02010600030101010101" pitchFamily="2" charset="-122"/>
              </a:rPr>
              <a:t>B</a:t>
            </a:r>
            <a:r>
              <a:rPr lang="zh-CN" altLang="en-US" b="0" i="0" dirty="0">
                <a:solidFill>
                  <a:srgbClr val="4D4D4D"/>
                </a:solidFill>
                <a:effectLst/>
                <a:latin typeface="Simsun" panose="02010600030101010101" pitchFamily="2" charset="-122"/>
                <a:ea typeface="Simsun" panose="02010600030101010101" pitchFamily="2" charset="-122"/>
              </a:rPr>
              <a:t>的乘积矩阵</a:t>
            </a:r>
            <a:r>
              <a:rPr lang="en-US" altLang="zh-CN" b="0" i="0" dirty="0">
                <a:solidFill>
                  <a:srgbClr val="4D4D4D"/>
                </a:solidFill>
                <a:effectLst/>
                <a:latin typeface="Simsun" panose="02010600030101010101" pitchFamily="2" charset="-122"/>
                <a:ea typeface="Simsun" panose="02010600030101010101" pitchFamily="2" charset="-122"/>
              </a:rPr>
              <a:t>C</a:t>
            </a:r>
            <a:r>
              <a:rPr lang="zh-CN" altLang="en-US" b="0" i="0" dirty="0">
                <a:solidFill>
                  <a:srgbClr val="4D4D4D"/>
                </a:solidFill>
                <a:effectLst/>
                <a:latin typeface="Simsun" panose="02010600030101010101" pitchFamily="2" charset="-122"/>
                <a:ea typeface="Simsun" panose="02010600030101010101" pitchFamily="2" charset="-122"/>
              </a:rPr>
              <a:t>中的元素</a:t>
            </a:r>
            <a:r>
              <a:rPr lang="en-US" altLang="zh-CN" b="0" i="0" dirty="0">
                <a:solidFill>
                  <a:srgbClr val="4D4D4D"/>
                </a:solidFill>
                <a:effectLst/>
                <a:latin typeface="Simsun" panose="02010600030101010101" pitchFamily="2" charset="-122"/>
                <a:ea typeface="Simsun" panose="02010600030101010101" pitchFamily="2" charset="-122"/>
              </a:rPr>
              <a:t>C[</a:t>
            </a:r>
            <a:r>
              <a:rPr lang="en-US" altLang="zh-CN" b="0" i="0" dirty="0" err="1">
                <a:solidFill>
                  <a:srgbClr val="4D4D4D"/>
                </a:solidFill>
                <a:effectLst/>
                <a:latin typeface="Simsun" panose="02010600030101010101" pitchFamily="2" charset="-122"/>
                <a:ea typeface="Simsun" panose="02010600030101010101" pitchFamily="2" charset="-122"/>
              </a:rPr>
              <a:t>i,j</a:t>
            </a:r>
            <a:r>
              <a:rPr lang="en-US" altLang="zh-CN" b="0" i="0" dirty="0">
                <a:solidFill>
                  <a:srgbClr val="4D4D4D"/>
                </a:solidFill>
                <a:effectLst/>
                <a:latin typeface="Simsun" panose="02010600030101010101" pitchFamily="2" charset="-122"/>
                <a:ea typeface="Simsun" panose="02010600030101010101" pitchFamily="2" charset="-122"/>
              </a:rPr>
              <a:t>]</a:t>
            </a:r>
            <a:r>
              <a:rPr lang="zh-CN" altLang="en-US" b="0" i="0" dirty="0">
                <a:solidFill>
                  <a:srgbClr val="4D4D4D"/>
                </a:solidFill>
                <a:effectLst/>
                <a:latin typeface="Simsun" panose="02010600030101010101" pitchFamily="2" charset="-122"/>
                <a:ea typeface="Simsun" panose="02010600030101010101" pitchFamily="2" charset="-122"/>
              </a:rPr>
              <a:t>定义为</a:t>
            </a:r>
            <a:r>
              <a:rPr lang="en-US" altLang="zh-CN" b="0" i="0" dirty="0">
                <a:solidFill>
                  <a:srgbClr val="4D4D4D"/>
                </a:solidFill>
                <a:effectLst/>
                <a:latin typeface="Simsun" panose="02010600030101010101" pitchFamily="2" charset="-122"/>
                <a:ea typeface="Simsun" panose="02010600030101010101" pitchFamily="2" charset="-122"/>
              </a:rPr>
              <a:t>:</a:t>
            </a:r>
          </a:p>
          <a:p>
            <a:endParaRPr lang="en-US" altLang="zh-CN" b="0" i="0" dirty="0">
              <a:solidFill>
                <a:srgbClr val="4D4D4D"/>
              </a:solidFill>
              <a:effectLst/>
              <a:latin typeface="Simsun" panose="02010600030101010101" pitchFamily="2" charset="-122"/>
              <a:ea typeface="Simsun" panose="02010600030101010101" pitchFamily="2" charset="-122"/>
            </a:endParaRPr>
          </a:p>
          <a:p>
            <a:r>
              <a:rPr lang="zh-CN" altLang="en-US" b="0" i="0" dirty="0">
                <a:solidFill>
                  <a:srgbClr val="4D4D4D"/>
                </a:solidFill>
                <a:effectLst/>
                <a:latin typeface="Simsun" panose="02010600030101010101" pitchFamily="2" charset="-122"/>
                <a:ea typeface="Simsun" panose="02010600030101010101" pitchFamily="2" charset="-122"/>
              </a:rPr>
              <a:t>若依此定义来计算</a:t>
            </a:r>
            <a:r>
              <a:rPr lang="en-US" altLang="zh-CN" b="0" i="0" dirty="0">
                <a:solidFill>
                  <a:srgbClr val="4D4D4D"/>
                </a:solidFill>
                <a:effectLst/>
                <a:latin typeface="Simsun" panose="02010600030101010101" pitchFamily="2" charset="-122"/>
                <a:ea typeface="Simsun" panose="02010600030101010101" pitchFamily="2" charset="-122"/>
              </a:rPr>
              <a:t>A</a:t>
            </a:r>
            <a:r>
              <a:rPr lang="zh-CN" altLang="en-US" b="0" i="0" dirty="0">
                <a:solidFill>
                  <a:srgbClr val="4D4D4D"/>
                </a:solidFill>
                <a:effectLst/>
                <a:latin typeface="Simsun" panose="02010600030101010101" pitchFamily="2" charset="-122"/>
                <a:ea typeface="Simsun" panose="02010600030101010101" pitchFamily="2" charset="-122"/>
              </a:rPr>
              <a:t>和</a:t>
            </a:r>
            <a:r>
              <a:rPr lang="en-US" altLang="zh-CN" b="0" i="0" dirty="0">
                <a:solidFill>
                  <a:srgbClr val="4D4D4D"/>
                </a:solidFill>
                <a:effectLst/>
                <a:latin typeface="Simsun" panose="02010600030101010101" pitchFamily="2" charset="-122"/>
                <a:ea typeface="Simsun" panose="02010600030101010101" pitchFamily="2" charset="-122"/>
              </a:rPr>
              <a:t>B</a:t>
            </a:r>
            <a:r>
              <a:rPr lang="zh-CN" altLang="en-US" b="0" i="0" dirty="0">
                <a:solidFill>
                  <a:srgbClr val="4D4D4D"/>
                </a:solidFill>
                <a:effectLst/>
                <a:latin typeface="Simsun" panose="02010600030101010101" pitchFamily="2" charset="-122"/>
                <a:ea typeface="Simsun" panose="02010600030101010101" pitchFamily="2" charset="-122"/>
              </a:rPr>
              <a:t>的乘积矩阵</a:t>
            </a:r>
            <a:r>
              <a:rPr lang="en-US" altLang="zh-CN" b="0" i="0" dirty="0">
                <a:solidFill>
                  <a:srgbClr val="4D4D4D"/>
                </a:solidFill>
                <a:effectLst/>
                <a:latin typeface="Simsun" panose="02010600030101010101" pitchFamily="2" charset="-122"/>
                <a:ea typeface="Simsun" panose="02010600030101010101" pitchFamily="2" charset="-122"/>
              </a:rPr>
              <a:t>C</a:t>
            </a:r>
            <a:r>
              <a:rPr lang="zh-CN" altLang="en-US" b="0" i="0" dirty="0">
                <a:solidFill>
                  <a:srgbClr val="4D4D4D"/>
                </a:solidFill>
                <a:effectLst/>
                <a:latin typeface="Simsun" panose="02010600030101010101" pitchFamily="2" charset="-122"/>
                <a:ea typeface="Simsun" panose="02010600030101010101" pitchFamily="2" charset="-122"/>
              </a:rPr>
              <a:t>，则每计算</a:t>
            </a:r>
            <a:r>
              <a:rPr lang="en-US" altLang="zh-CN" b="0" i="0" dirty="0">
                <a:solidFill>
                  <a:srgbClr val="4D4D4D"/>
                </a:solidFill>
                <a:effectLst/>
                <a:latin typeface="Simsun" panose="02010600030101010101" pitchFamily="2" charset="-122"/>
                <a:ea typeface="Simsun" panose="02010600030101010101" pitchFamily="2" charset="-122"/>
              </a:rPr>
              <a:t>C</a:t>
            </a:r>
            <a:r>
              <a:rPr lang="zh-CN" altLang="en-US" b="0" i="0" dirty="0">
                <a:solidFill>
                  <a:srgbClr val="4D4D4D"/>
                </a:solidFill>
                <a:effectLst/>
                <a:latin typeface="Simsun" panose="02010600030101010101" pitchFamily="2" charset="-122"/>
                <a:ea typeface="Simsun" panose="02010600030101010101" pitchFamily="2" charset="-122"/>
              </a:rPr>
              <a:t>的一个元素</a:t>
            </a:r>
            <a:r>
              <a:rPr lang="en-US" altLang="zh-CN" b="0" i="0" dirty="0">
                <a:solidFill>
                  <a:srgbClr val="4D4D4D"/>
                </a:solidFill>
                <a:effectLst/>
                <a:latin typeface="Simsun" panose="02010600030101010101" pitchFamily="2" charset="-122"/>
                <a:ea typeface="Simsun" panose="02010600030101010101" pitchFamily="2" charset="-122"/>
              </a:rPr>
              <a:t>C[</a:t>
            </a:r>
            <a:r>
              <a:rPr lang="en-US" altLang="zh-CN" b="0" i="0" dirty="0" err="1">
                <a:solidFill>
                  <a:srgbClr val="4D4D4D"/>
                </a:solidFill>
                <a:effectLst/>
                <a:latin typeface="Simsun" panose="02010600030101010101" pitchFamily="2" charset="-122"/>
                <a:ea typeface="Simsun" panose="02010600030101010101" pitchFamily="2" charset="-122"/>
              </a:rPr>
              <a:t>i,j</a:t>
            </a:r>
            <a:r>
              <a:rPr lang="en-US" altLang="zh-CN" b="0" i="0" dirty="0">
                <a:solidFill>
                  <a:srgbClr val="4D4D4D"/>
                </a:solidFill>
                <a:effectLst/>
                <a:latin typeface="Simsun" panose="02010600030101010101" pitchFamily="2" charset="-122"/>
                <a:ea typeface="Simsun" panose="02010600030101010101" pitchFamily="2" charset="-122"/>
              </a:rPr>
              <a:t>]</a:t>
            </a:r>
            <a:r>
              <a:rPr lang="zh-CN" altLang="en-US" b="0" i="0" dirty="0">
                <a:solidFill>
                  <a:srgbClr val="4D4D4D"/>
                </a:solidFill>
                <a:effectLst/>
                <a:latin typeface="Simsun" panose="02010600030101010101" pitchFamily="2" charset="-122"/>
                <a:ea typeface="Simsun" panose="02010600030101010101" pitchFamily="2" charset="-122"/>
              </a:rPr>
              <a:t>，需要做</a:t>
            </a:r>
            <a:r>
              <a:rPr lang="en-US" altLang="zh-CN" b="0" i="0" dirty="0">
                <a:solidFill>
                  <a:srgbClr val="4D4D4D"/>
                </a:solidFill>
                <a:effectLst/>
                <a:latin typeface="Simsun" panose="02010600030101010101" pitchFamily="2" charset="-122"/>
                <a:ea typeface="Simsun" panose="02010600030101010101" pitchFamily="2" charset="-122"/>
              </a:rPr>
              <a:t>n</a:t>
            </a:r>
            <a:r>
              <a:rPr lang="zh-CN" altLang="en-US" b="0" i="0" dirty="0">
                <a:solidFill>
                  <a:srgbClr val="4D4D4D"/>
                </a:solidFill>
                <a:effectLst/>
                <a:latin typeface="Simsun" panose="02010600030101010101" pitchFamily="2" charset="-122"/>
                <a:ea typeface="Simsun" panose="02010600030101010101" pitchFamily="2" charset="-122"/>
              </a:rPr>
              <a:t>个乘法和</a:t>
            </a:r>
            <a:r>
              <a:rPr lang="en-US" altLang="zh-CN" b="0" i="0" dirty="0">
                <a:solidFill>
                  <a:srgbClr val="4D4D4D"/>
                </a:solidFill>
                <a:effectLst/>
                <a:latin typeface="Simsun" panose="02010600030101010101" pitchFamily="2" charset="-122"/>
                <a:ea typeface="Simsun" panose="02010600030101010101" pitchFamily="2" charset="-122"/>
              </a:rPr>
              <a:t>n-1</a:t>
            </a:r>
            <a:r>
              <a:rPr lang="zh-CN" altLang="en-US" b="0" i="0" dirty="0">
                <a:solidFill>
                  <a:srgbClr val="4D4D4D"/>
                </a:solidFill>
                <a:effectLst/>
                <a:latin typeface="Simsun" panose="02010600030101010101" pitchFamily="2" charset="-122"/>
                <a:ea typeface="Simsun" panose="02010600030101010101" pitchFamily="2" charset="-122"/>
              </a:rPr>
              <a:t>次加法。因此，求出矩阵</a:t>
            </a:r>
            <a:r>
              <a:rPr lang="en-US" altLang="zh-CN" b="0" i="0" dirty="0">
                <a:solidFill>
                  <a:srgbClr val="4D4D4D"/>
                </a:solidFill>
                <a:effectLst/>
                <a:latin typeface="Simsun" panose="02010600030101010101" pitchFamily="2" charset="-122"/>
                <a:ea typeface="Simsun" panose="02010600030101010101" pitchFamily="2" charset="-122"/>
              </a:rPr>
              <a:t>C</a:t>
            </a:r>
            <a:r>
              <a:rPr lang="zh-CN" altLang="en-US" b="0" i="0" dirty="0">
                <a:solidFill>
                  <a:srgbClr val="4D4D4D"/>
                </a:solidFill>
                <a:effectLst/>
                <a:latin typeface="Simsun" panose="02010600030101010101" pitchFamily="2" charset="-122"/>
                <a:ea typeface="Simsun" panose="02010600030101010101" pitchFamily="2" charset="-122"/>
              </a:rPr>
              <a:t>的</a:t>
            </a:r>
            <a:r>
              <a:rPr lang="en-US" altLang="zh-CN" b="0" i="0" dirty="0">
                <a:solidFill>
                  <a:srgbClr val="4D4D4D"/>
                </a:solidFill>
                <a:effectLst/>
                <a:latin typeface="Simsun" panose="02010600030101010101" pitchFamily="2" charset="-122"/>
                <a:ea typeface="Simsun" panose="02010600030101010101" pitchFamily="2" charset="-122"/>
              </a:rPr>
              <a:t>n</a:t>
            </a:r>
            <a:r>
              <a:rPr lang="en-US" altLang="zh-CN" b="0" i="0" baseline="3000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个元素所需的计算时间为</a:t>
            </a:r>
            <a:r>
              <a:rPr lang="en-US" altLang="zh-CN" b="0" i="0" dirty="0">
                <a:solidFill>
                  <a:srgbClr val="4D4D4D"/>
                </a:solidFill>
                <a:effectLst/>
                <a:latin typeface="Simsun" panose="02010600030101010101" pitchFamily="2" charset="-122"/>
                <a:ea typeface="Simsun" panose="02010600030101010101" pitchFamily="2" charset="-122"/>
              </a:rPr>
              <a:t>0(n</a:t>
            </a:r>
            <a:r>
              <a:rPr lang="en-US" altLang="zh-CN" b="0" i="0" baseline="30000" dirty="0">
                <a:solidFill>
                  <a:srgbClr val="4D4D4D"/>
                </a:solidFill>
                <a:effectLst/>
                <a:latin typeface="Simsun" panose="02010600030101010101" pitchFamily="2" charset="-122"/>
                <a:ea typeface="Simsun" panose="02010600030101010101" pitchFamily="2" charset="-122"/>
              </a:rPr>
              <a:t>3</a:t>
            </a:r>
            <a:r>
              <a:rPr lang="en-US" altLang="zh-CN" b="0" i="0" dirty="0">
                <a:solidFill>
                  <a:srgbClr val="4D4D4D"/>
                </a:solidFill>
                <a:effectLst/>
                <a:latin typeface="Simsun" panose="02010600030101010101" pitchFamily="2" charset="-122"/>
                <a:ea typeface="Simsun" panose="02010600030101010101" pitchFamily="2" charset="-122"/>
              </a:rPr>
              <a:t>)</a:t>
            </a:r>
            <a:r>
              <a:rPr lang="zh-CN" altLang="en-US" b="0" i="0" dirty="0">
                <a:solidFill>
                  <a:srgbClr val="4D4D4D"/>
                </a:solidFill>
                <a:effectLst/>
                <a:latin typeface="Simsun" panose="02010600030101010101" pitchFamily="2" charset="-122"/>
                <a:ea typeface="Simsun" panose="02010600030101010101" pitchFamily="2" charset="-122"/>
              </a:rPr>
              <a:t>。</a:t>
            </a:r>
            <a:endParaRPr lang="en-US" altLang="zh-CN" b="0" i="0" dirty="0">
              <a:solidFill>
                <a:srgbClr val="4D4D4D"/>
              </a:solidFill>
              <a:effectLst/>
              <a:latin typeface="Simsun" panose="02010600030101010101" pitchFamily="2" charset="-122"/>
              <a:ea typeface="Simsun" panose="02010600030101010101" pitchFamily="2" charset="-122"/>
            </a:endParaRPr>
          </a:p>
          <a:p>
            <a:endParaRPr lang="en-US" altLang="zh-CN" b="0" i="0" dirty="0">
              <a:solidFill>
                <a:srgbClr val="4D4D4D"/>
              </a:solidFill>
              <a:effectLst/>
              <a:latin typeface="Simsun" panose="02010600030101010101" pitchFamily="2" charset="-122"/>
              <a:ea typeface="Simsun" panose="02010600030101010101" pitchFamily="2" charset="-122"/>
            </a:endParaRPr>
          </a:p>
          <a:p>
            <a:r>
              <a:rPr lang="zh-CN" altLang="en-US" b="0" i="0" dirty="0">
                <a:solidFill>
                  <a:srgbClr val="4D4D4D"/>
                </a:solidFill>
                <a:effectLst/>
                <a:latin typeface="Simsun" panose="02010600030101010101" pitchFamily="2" charset="-122"/>
                <a:ea typeface="Simsun" panose="02010600030101010101" pitchFamily="2" charset="-122"/>
              </a:rPr>
              <a:t>矩阵乘积的过程如下图所示</a:t>
            </a:r>
            <a:endParaRPr lang="en-US" altLang="zh-CN"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203</a:t>
            </a:fld>
            <a:endParaRPr lang="en-US" altLang="zh-CN"/>
          </a:p>
        </p:txBody>
      </p:sp>
    </p:spTree>
    <p:extLst>
      <p:ext uri="{BB962C8B-B14F-4D97-AF65-F5344CB8AC3E}">
        <p14:creationId xmlns:p14="http://schemas.microsoft.com/office/powerpoint/2010/main" val="2696580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如下图所示：</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200" dirty="0" err="1">
                <a:solidFill>
                  <a:schemeClr val="bg1"/>
                </a:solidFill>
                <a:ea typeface="楷体_GB2312" pitchFamily="49" charset="-122"/>
                <a:cs typeface="Times New Roman" pitchFamily="18" charset="0"/>
              </a:rPr>
              <a:t>若依此定义来计算A和B的乘积矩阵C，则每计算C的一个元素C</a:t>
            </a:r>
            <a:r>
              <a:rPr lang="en-US" altLang="en-US" sz="1200" dirty="0">
                <a:solidFill>
                  <a:schemeClr val="bg1"/>
                </a:solidFill>
                <a:ea typeface="楷体_GB2312" pitchFamily="49" charset="-122"/>
                <a:cs typeface="Times New Roman" pitchFamily="18" charset="0"/>
              </a:rPr>
              <a:t>[</a:t>
            </a:r>
            <a:r>
              <a:rPr lang="en-US" altLang="en-US" sz="1200" dirty="0" err="1">
                <a:solidFill>
                  <a:schemeClr val="bg1"/>
                </a:solidFill>
                <a:ea typeface="楷体_GB2312" pitchFamily="49" charset="-122"/>
                <a:cs typeface="Times New Roman" pitchFamily="18" charset="0"/>
              </a:rPr>
              <a:t>i</a:t>
            </a:r>
            <a:r>
              <a:rPr lang="en-US" altLang="en-US" sz="1200" dirty="0">
                <a:solidFill>
                  <a:schemeClr val="bg1"/>
                </a:solidFill>
                <a:ea typeface="楷体_GB2312" pitchFamily="49" charset="-122"/>
                <a:cs typeface="Times New Roman" pitchFamily="18" charset="0"/>
              </a:rPr>
              <a:t>][j]，需要做n次乘法和n-1次加法。因此，算出矩阵C的</a:t>
            </a:r>
            <a:r>
              <a:rPr lang="en-US" altLang="zh-CN" sz="1200" dirty="0">
                <a:solidFill>
                  <a:schemeClr val="bg1"/>
                </a:solidFill>
                <a:ea typeface="楷体_GB2312" pitchFamily="49" charset="-122"/>
                <a:cs typeface="Times New Roman" pitchFamily="18" charset="0"/>
              </a:rPr>
              <a:t> n</a:t>
            </a:r>
            <a:r>
              <a:rPr lang="en-US" altLang="zh-CN" sz="1200" baseline="30000" dirty="0">
                <a:solidFill>
                  <a:schemeClr val="bg1"/>
                </a:solidFill>
                <a:ea typeface="楷体_GB2312" pitchFamily="49" charset="-122"/>
                <a:cs typeface="Times New Roman" pitchFamily="18" charset="0"/>
              </a:rPr>
              <a:t>2 </a:t>
            </a:r>
            <a:r>
              <a:rPr lang="en-US" altLang="en-US" sz="1200" dirty="0" err="1">
                <a:solidFill>
                  <a:schemeClr val="bg1"/>
                </a:solidFill>
                <a:ea typeface="楷体_GB2312" pitchFamily="49" charset="-122"/>
                <a:cs typeface="Times New Roman" pitchFamily="18" charset="0"/>
              </a:rPr>
              <a:t>个元素所需的计算时间为</a:t>
            </a:r>
            <a:r>
              <a:rPr lang="en-US" altLang="zh-CN" sz="1200" dirty="0" err="1">
                <a:solidFill>
                  <a:schemeClr val="bg1"/>
                </a:solidFill>
                <a:ea typeface="楷体_GB2312" pitchFamily="49" charset="-122"/>
                <a:cs typeface="Times New Roman" pitchFamily="18" charset="0"/>
              </a:rPr>
              <a:t>O</a:t>
            </a:r>
            <a:r>
              <a:rPr lang="en-US" altLang="zh-CN" sz="1200" dirty="0">
                <a:solidFill>
                  <a:schemeClr val="bg1"/>
                </a:solidFill>
                <a:ea typeface="楷体_GB2312" pitchFamily="49" charset="-122"/>
                <a:cs typeface="Times New Roman" pitchFamily="18" charset="0"/>
              </a:rPr>
              <a:t>(n</a:t>
            </a:r>
            <a:r>
              <a:rPr lang="en-US" altLang="zh-CN" sz="1200" baseline="30000" dirty="0">
                <a:solidFill>
                  <a:schemeClr val="bg1"/>
                </a:solidFill>
                <a:ea typeface="楷体_GB2312" pitchFamily="49" charset="-122"/>
                <a:cs typeface="Times New Roman" pitchFamily="18" charset="0"/>
              </a:rPr>
              <a:t>3</a:t>
            </a:r>
            <a:r>
              <a:rPr lang="en-US" altLang="zh-CN" sz="1200" dirty="0">
                <a:solidFill>
                  <a:schemeClr val="bg1"/>
                </a:solidFill>
                <a:ea typeface="楷体_GB2312" pitchFamily="49" charset="-122"/>
                <a:cs typeface="Times New Roman" pitchFamily="18" charset="0"/>
              </a:rPr>
              <a:t>)</a:t>
            </a: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204</a:t>
            </a:fld>
            <a:endParaRPr lang="en-US" altLang="zh-CN"/>
          </a:p>
        </p:txBody>
      </p:sp>
    </p:spTree>
    <p:extLst>
      <p:ext uri="{BB962C8B-B14F-4D97-AF65-F5344CB8AC3E}">
        <p14:creationId xmlns:p14="http://schemas.microsoft.com/office/powerpoint/2010/main" val="8572374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0" i="0" dirty="0">
                <a:solidFill>
                  <a:srgbClr val="4D4D4D"/>
                </a:solidFill>
                <a:effectLst/>
                <a:latin typeface="Simsun" panose="02010600030101010101" pitchFamily="2" charset="-122"/>
                <a:ea typeface="Simsun" panose="02010600030101010101" pitchFamily="2" charset="-122"/>
              </a:rPr>
              <a:t>60</a:t>
            </a:r>
            <a:r>
              <a:rPr lang="zh-CN" altLang="en-US" b="0" i="0" dirty="0">
                <a:solidFill>
                  <a:srgbClr val="4D4D4D"/>
                </a:solidFill>
                <a:effectLst/>
                <a:latin typeface="Simsun" panose="02010600030101010101" pitchFamily="2" charset="-122"/>
                <a:ea typeface="Simsun" panose="02010600030101010101" pitchFamily="2" charset="-122"/>
              </a:rPr>
              <a:t>年代末，</a:t>
            </a:r>
            <a:r>
              <a:rPr lang="en-US" altLang="zh-CN" b="0" i="0" dirty="0">
                <a:solidFill>
                  <a:srgbClr val="4D4D4D"/>
                </a:solidFill>
                <a:effectLst/>
                <a:latin typeface="Simsun" panose="02010600030101010101" pitchFamily="2" charset="-122"/>
                <a:ea typeface="Simsun" panose="02010600030101010101" pitchFamily="2" charset="-122"/>
              </a:rPr>
              <a:t>Strassen</a:t>
            </a:r>
            <a:r>
              <a:rPr lang="zh-CN" altLang="en-US" b="0" i="0" dirty="0">
                <a:solidFill>
                  <a:srgbClr val="4D4D4D"/>
                </a:solidFill>
                <a:effectLst/>
                <a:latin typeface="Simsun" panose="02010600030101010101" pitchFamily="2" charset="-122"/>
                <a:ea typeface="Simsun" panose="02010600030101010101" pitchFamily="2" charset="-122"/>
              </a:rPr>
              <a:t>采用了类似于在</a:t>
            </a:r>
            <a:r>
              <a:rPr lang="zh-CN" altLang="en-US" b="0" i="0" u="none" strike="noStrike" dirty="0">
                <a:solidFill>
                  <a:schemeClr val="accent5">
                    <a:lumMod val="75000"/>
                  </a:schemeClr>
                </a:solidFill>
                <a:effectLst/>
                <a:latin typeface="Simsun" panose="02010600030101010101" pitchFamily="2" charset="-122"/>
                <a:ea typeface="Simsun" panose="02010600030101010101" pitchFamily="2" charset="-122"/>
                <a:hlinkClick r:id="rId3">
                  <a:extLst>
                    <a:ext uri="{A12FA001-AC4F-418D-AE19-62706E023703}">
                      <ahyp:hlinkClr xmlns:ahyp="http://schemas.microsoft.com/office/drawing/2018/hyperlinkcolor" val="tx"/>
                    </a:ext>
                  </a:extLst>
                </a:hlinkClick>
              </a:rPr>
              <a:t>大整数乘法</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中用过的</a:t>
            </a:r>
            <a:r>
              <a:rPr lang="zh-CN" altLang="en-US" b="0" i="0" u="none" strike="noStrike" dirty="0">
                <a:solidFill>
                  <a:schemeClr val="accent5">
                    <a:lumMod val="75000"/>
                  </a:schemeClr>
                </a:solidFill>
                <a:effectLst/>
                <a:latin typeface="Simsun" panose="02010600030101010101" pitchFamily="2" charset="-122"/>
                <a:ea typeface="Simsun" panose="02010600030101010101" pitchFamily="2" charset="-122"/>
                <a:hlinkClick r:id="rId4">
                  <a:extLst>
                    <a:ext uri="{A12FA001-AC4F-418D-AE19-62706E023703}">
                      <ahyp:hlinkClr xmlns:ahyp="http://schemas.microsoft.com/office/drawing/2018/hyperlinkcolor" val="tx"/>
                    </a:ext>
                  </a:extLst>
                </a:hlinkClick>
              </a:rPr>
              <a:t>分治技术</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，将计算</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2</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个</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n</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阶矩阵乘积所需的计算时间改进到</a:t>
            </a:r>
            <a:r>
              <a:rPr lang="en-US" altLang="zh-CN" b="0" i="1" dirty="0">
                <a:solidFill>
                  <a:schemeClr val="accent5">
                    <a:lumMod val="75000"/>
                  </a:schemeClr>
                </a:solidFill>
                <a:effectLst/>
                <a:latin typeface="Simsun" panose="02010600030101010101" pitchFamily="2" charset="-122"/>
                <a:ea typeface="Simsun" panose="02010600030101010101" pitchFamily="2" charset="-122"/>
              </a:rPr>
              <a:t>O</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(n</a:t>
            </a:r>
            <a:r>
              <a:rPr lang="en-US" altLang="zh-CN" b="0" i="0" baseline="30000" dirty="0">
                <a:solidFill>
                  <a:schemeClr val="accent5">
                    <a:lumMod val="75000"/>
                  </a:schemeClr>
                </a:solidFill>
                <a:effectLst/>
                <a:latin typeface="Simsun" panose="02010600030101010101" pitchFamily="2" charset="-122"/>
                <a:ea typeface="Simsun" panose="02010600030101010101" pitchFamily="2" charset="-122"/>
              </a:rPr>
              <a:t>log7</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a:t>
            </a:r>
            <a:r>
              <a:rPr lang="en-US" altLang="zh-CN" b="0" i="1" dirty="0">
                <a:solidFill>
                  <a:schemeClr val="accent5">
                    <a:lumMod val="75000"/>
                  </a:schemeClr>
                </a:solidFill>
                <a:effectLst/>
                <a:latin typeface="Simsun" panose="02010600030101010101" pitchFamily="2" charset="-122"/>
                <a:ea typeface="Simsun" panose="02010600030101010101" pitchFamily="2" charset="-122"/>
              </a:rPr>
              <a:t>O</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(n</a:t>
            </a:r>
            <a:r>
              <a:rPr lang="en-US" altLang="zh-CN" b="0" i="0" baseline="30000" dirty="0">
                <a:solidFill>
                  <a:schemeClr val="accent5">
                    <a:lumMod val="75000"/>
                  </a:schemeClr>
                </a:solidFill>
                <a:effectLst/>
                <a:latin typeface="Simsun" panose="02010600030101010101" pitchFamily="2" charset="-122"/>
                <a:ea typeface="Simsun" panose="02010600030101010101" pitchFamily="2" charset="-122"/>
              </a:rPr>
              <a:t>2.18</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a:t>
            </a:r>
            <a:endParaRPr lang="en-US" altLang="zh-CN" b="0" i="0" dirty="0">
              <a:solidFill>
                <a:schemeClr val="accent5">
                  <a:lumMod val="75000"/>
                </a:schemeClr>
              </a:solidFill>
              <a:effectLst/>
              <a:latin typeface="Simsun" panose="02010600030101010101" pitchFamily="2" charset="-122"/>
              <a:ea typeface="Simsun" panose="02010600030101010101" pitchFamily="2" charset="-122"/>
            </a:endParaRPr>
          </a:p>
          <a:p>
            <a:endParaRPr lang="en-US" altLang="zh-CN" b="0" i="0" dirty="0">
              <a:solidFill>
                <a:schemeClr val="accent5">
                  <a:lumMod val="75000"/>
                </a:schemeClr>
              </a:solidFill>
              <a:effectLst/>
              <a:latin typeface="Simsun" panose="02010600030101010101" pitchFamily="2" charset="-122"/>
              <a:ea typeface="Simsun" panose="02010600030101010101" pitchFamily="2" charset="-122"/>
            </a:endParaRPr>
          </a:p>
          <a:p>
            <a:r>
              <a:rPr lang="zh-CN" altLang="en-US" b="0" i="0" dirty="0">
                <a:solidFill>
                  <a:schemeClr val="accent5">
                    <a:lumMod val="75000"/>
                  </a:schemeClr>
                </a:solidFill>
                <a:effectLst/>
                <a:latin typeface="Simsun" panose="02010600030101010101" pitchFamily="2" charset="-122"/>
                <a:ea typeface="Simsun" panose="02010600030101010101" pitchFamily="2" charset="-122"/>
              </a:rPr>
              <a:t>首先，我们还是需要假设</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n</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是</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2</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的幂。将矩阵</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A</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B</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和</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C</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中每一矩阵都分块成为</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4</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个大小相等的子矩阵，每个子矩阵都是</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n/2×n/2</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的方阵。由此可将方程</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C=AB</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重写为</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a:t>
            </a:r>
          </a:p>
          <a:p>
            <a:endParaRPr lang="en-US" altLang="zh-CN" b="0" i="0" dirty="0">
              <a:solidFill>
                <a:schemeClr val="accent5">
                  <a:lumMod val="75000"/>
                </a:schemeClr>
              </a:solidFill>
              <a:effectLst/>
              <a:latin typeface="Simsun" panose="02010600030101010101" pitchFamily="2" charset="-122"/>
              <a:ea typeface="Simsun" panose="02010600030101010101" pitchFamily="2" charset="-122"/>
            </a:endParaRPr>
          </a:p>
          <a:p>
            <a:r>
              <a:rPr lang="zh-CN" altLang="en-US" b="0" i="0" dirty="0">
                <a:solidFill>
                  <a:schemeClr val="accent5">
                    <a:lumMod val="75000"/>
                  </a:schemeClr>
                </a:solidFill>
                <a:effectLst/>
                <a:latin typeface="Simsun" panose="02010600030101010101" pitchFamily="2" charset="-122"/>
                <a:ea typeface="Simsun" panose="02010600030101010101" pitchFamily="2" charset="-122"/>
              </a:rPr>
              <a:t>如果</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n=2</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，则</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2</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个</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2</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阶方阵的乘积可以直接计算出来，共需</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8</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次乘法和</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4</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次加法。当子矩阵的阶大于</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2</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时，为求</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2</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个子矩阵的积，可以继续将子矩阵分块，直到子矩阵的阶降为</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2</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。这样，就产生了一个</a:t>
            </a:r>
            <a:r>
              <a:rPr lang="zh-CN" altLang="en-US" b="0" i="0" u="none" strike="noStrike" dirty="0">
                <a:solidFill>
                  <a:schemeClr val="accent5">
                    <a:lumMod val="75000"/>
                  </a:schemeClr>
                </a:solidFill>
                <a:effectLst/>
                <a:latin typeface="Simsun" panose="02010600030101010101" pitchFamily="2" charset="-122"/>
                <a:ea typeface="Simsun" panose="02010600030101010101" pitchFamily="2" charset="-122"/>
                <a:hlinkClick r:id="rId4">
                  <a:extLst>
                    <a:ext uri="{A12FA001-AC4F-418D-AE19-62706E023703}">
                      <ahyp:hlinkClr xmlns:ahyp="http://schemas.microsoft.com/office/drawing/2018/hyperlinkcolor" val="tx"/>
                    </a:ext>
                  </a:extLst>
                </a:hlinkClick>
              </a:rPr>
              <a:t>分治</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降阶的</a:t>
            </a:r>
            <a:r>
              <a:rPr lang="zh-CN" altLang="en-US" b="0" i="0" u="none" strike="noStrike" dirty="0">
                <a:solidFill>
                  <a:schemeClr val="accent5">
                    <a:lumMod val="75000"/>
                  </a:schemeClr>
                </a:solidFill>
                <a:effectLst/>
                <a:latin typeface="Simsun" panose="02010600030101010101" pitchFamily="2" charset="-122"/>
                <a:ea typeface="Simsun" panose="02010600030101010101" pitchFamily="2" charset="-122"/>
                <a:hlinkClick r:id="rId5">
                  <a:extLst>
                    <a:ext uri="{A12FA001-AC4F-418D-AE19-62706E023703}">
                      <ahyp:hlinkClr xmlns:ahyp="http://schemas.microsoft.com/office/drawing/2018/hyperlinkcolor" val="tx"/>
                    </a:ext>
                  </a:extLst>
                </a:hlinkClick>
              </a:rPr>
              <a:t>递归</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算法</a:t>
            </a:r>
            <a:r>
              <a:rPr lang="zh-CN" altLang="en-US" b="0" i="0" dirty="0">
                <a:solidFill>
                  <a:srgbClr val="4D4D4D"/>
                </a:solidFill>
                <a:effectLst/>
                <a:latin typeface="Simsun" panose="02010600030101010101" pitchFamily="2" charset="-122"/>
                <a:ea typeface="Simsun" panose="02010600030101010101" pitchFamily="2" charset="-122"/>
              </a:rPr>
              <a:t>。</a:t>
            </a:r>
            <a:endParaRPr lang="en-US" altLang="zh-CN" b="0" i="0" dirty="0">
              <a:solidFill>
                <a:srgbClr val="4D4D4D"/>
              </a:solidFill>
              <a:effectLst/>
              <a:latin typeface="Simsun" panose="02010600030101010101" pitchFamily="2" charset="-122"/>
              <a:ea typeface="Simsun" panose="02010600030101010101" pitchFamily="2" charset="-122"/>
            </a:endParaRPr>
          </a:p>
          <a:p>
            <a:endParaRPr lang="en-US" altLang="zh-CN" b="0" i="0" dirty="0">
              <a:solidFill>
                <a:srgbClr val="4D4D4D"/>
              </a:solidFill>
              <a:effectLst/>
              <a:latin typeface="Simsun" panose="02010600030101010101" pitchFamily="2" charset="-122"/>
              <a:ea typeface="Simsun" panose="02010600030101010101" pitchFamily="2" charset="-122"/>
            </a:endParaRPr>
          </a:p>
          <a:p>
            <a:r>
              <a:rPr lang="zh-CN" altLang="en-US" b="0" i="0" dirty="0">
                <a:solidFill>
                  <a:srgbClr val="4D4D4D"/>
                </a:solidFill>
                <a:effectLst/>
                <a:latin typeface="Simsun" panose="02010600030101010101" pitchFamily="2" charset="-122"/>
                <a:ea typeface="Simsun" panose="02010600030101010101" pitchFamily="2" charset="-122"/>
              </a:rPr>
              <a:t>依此算法，计算</a:t>
            </a:r>
            <a:r>
              <a:rPr lang="en-US" altLang="zh-CN" b="0" i="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个</a:t>
            </a:r>
            <a:r>
              <a:rPr lang="en-US" altLang="zh-CN" b="0" i="0" dirty="0">
                <a:solidFill>
                  <a:srgbClr val="4D4D4D"/>
                </a:solidFill>
                <a:effectLst/>
                <a:latin typeface="Simsun" panose="02010600030101010101" pitchFamily="2" charset="-122"/>
                <a:ea typeface="Simsun" panose="02010600030101010101" pitchFamily="2" charset="-122"/>
              </a:rPr>
              <a:t>n</a:t>
            </a:r>
            <a:r>
              <a:rPr lang="zh-CN" altLang="en-US" b="0" i="0" dirty="0">
                <a:solidFill>
                  <a:srgbClr val="4D4D4D"/>
                </a:solidFill>
                <a:effectLst/>
                <a:latin typeface="Simsun" panose="02010600030101010101" pitchFamily="2" charset="-122"/>
                <a:ea typeface="Simsun" panose="02010600030101010101" pitchFamily="2" charset="-122"/>
              </a:rPr>
              <a:t>阶方阵的乘积转化为计算</a:t>
            </a:r>
            <a:r>
              <a:rPr lang="en-US" altLang="zh-CN" b="0" i="0" dirty="0">
                <a:solidFill>
                  <a:srgbClr val="4D4D4D"/>
                </a:solidFill>
                <a:effectLst/>
                <a:latin typeface="Simsun" panose="02010600030101010101" pitchFamily="2" charset="-122"/>
                <a:ea typeface="Simsun" panose="02010600030101010101" pitchFamily="2" charset="-122"/>
              </a:rPr>
              <a:t>8</a:t>
            </a:r>
            <a:r>
              <a:rPr lang="zh-CN" altLang="en-US" b="0" i="0" dirty="0">
                <a:solidFill>
                  <a:srgbClr val="4D4D4D"/>
                </a:solidFill>
                <a:effectLst/>
                <a:latin typeface="Simsun" panose="02010600030101010101" pitchFamily="2" charset="-122"/>
                <a:ea typeface="Simsun" panose="02010600030101010101" pitchFamily="2" charset="-122"/>
              </a:rPr>
              <a:t>个</a:t>
            </a:r>
            <a:r>
              <a:rPr lang="en-US" altLang="zh-CN" b="0" i="0" dirty="0">
                <a:solidFill>
                  <a:srgbClr val="4D4D4D"/>
                </a:solidFill>
                <a:effectLst/>
                <a:latin typeface="Simsun" panose="02010600030101010101" pitchFamily="2" charset="-122"/>
                <a:ea typeface="Simsun" panose="02010600030101010101" pitchFamily="2" charset="-122"/>
              </a:rPr>
              <a:t>n/2</a:t>
            </a:r>
            <a:r>
              <a:rPr lang="zh-CN" altLang="en-US" b="0" i="0" dirty="0">
                <a:solidFill>
                  <a:srgbClr val="4D4D4D"/>
                </a:solidFill>
                <a:effectLst/>
                <a:latin typeface="Simsun" panose="02010600030101010101" pitchFamily="2" charset="-122"/>
                <a:ea typeface="Simsun" panose="02010600030101010101" pitchFamily="2" charset="-122"/>
              </a:rPr>
              <a:t>阶方阵的乘积和</a:t>
            </a:r>
            <a:r>
              <a:rPr lang="en-US" altLang="zh-CN" b="0" i="0" dirty="0">
                <a:solidFill>
                  <a:srgbClr val="4D4D4D"/>
                </a:solidFill>
                <a:effectLst/>
                <a:latin typeface="Simsun" panose="02010600030101010101" pitchFamily="2" charset="-122"/>
                <a:ea typeface="Simsun" panose="02010600030101010101" pitchFamily="2" charset="-122"/>
              </a:rPr>
              <a:t>4</a:t>
            </a:r>
            <a:r>
              <a:rPr lang="zh-CN" altLang="en-US" b="0" i="0" dirty="0">
                <a:solidFill>
                  <a:srgbClr val="4D4D4D"/>
                </a:solidFill>
                <a:effectLst/>
                <a:latin typeface="Simsun" panose="02010600030101010101" pitchFamily="2" charset="-122"/>
                <a:ea typeface="Simsun" panose="02010600030101010101" pitchFamily="2" charset="-122"/>
              </a:rPr>
              <a:t>个</a:t>
            </a:r>
            <a:r>
              <a:rPr lang="en-US" altLang="zh-CN" b="0" i="0" dirty="0">
                <a:solidFill>
                  <a:srgbClr val="4D4D4D"/>
                </a:solidFill>
                <a:effectLst/>
                <a:latin typeface="Simsun" panose="02010600030101010101" pitchFamily="2" charset="-122"/>
                <a:ea typeface="Simsun" panose="02010600030101010101" pitchFamily="2" charset="-122"/>
              </a:rPr>
              <a:t>n/2</a:t>
            </a:r>
            <a:r>
              <a:rPr lang="zh-CN" altLang="en-US" b="0" i="0" dirty="0">
                <a:solidFill>
                  <a:srgbClr val="4D4D4D"/>
                </a:solidFill>
                <a:effectLst/>
                <a:latin typeface="Simsun" panose="02010600030101010101" pitchFamily="2" charset="-122"/>
                <a:ea typeface="Simsun" panose="02010600030101010101" pitchFamily="2" charset="-122"/>
              </a:rPr>
              <a:t>阶方阵的加法。</a:t>
            </a:r>
            <a:endParaRPr lang="en-US" altLang="zh-CN" b="0" i="0" dirty="0">
              <a:solidFill>
                <a:srgbClr val="4D4D4D"/>
              </a:solidFill>
              <a:effectLst/>
              <a:latin typeface="Simsun" panose="02010600030101010101" pitchFamily="2" charset="-122"/>
              <a:ea typeface="Simsun" panose="02010600030101010101" pitchFamily="2" charset="-122"/>
            </a:endParaRPr>
          </a:p>
          <a:p>
            <a:endParaRPr lang="en-US" altLang="zh-CN" b="0" i="0" dirty="0">
              <a:solidFill>
                <a:srgbClr val="4D4D4D"/>
              </a:solidFill>
              <a:effectLst/>
              <a:latin typeface="Simsun" panose="02010600030101010101" pitchFamily="2" charset="-122"/>
              <a:ea typeface="Simsun" panose="02010600030101010101" pitchFamily="2" charset="-122"/>
            </a:endParaRPr>
          </a:p>
          <a:p>
            <a:r>
              <a:rPr lang="en-US" altLang="zh-CN" b="0" i="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个</a:t>
            </a:r>
            <a:r>
              <a:rPr lang="en-US" altLang="zh-CN" b="0" i="0" dirty="0">
                <a:solidFill>
                  <a:srgbClr val="4D4D4D"/>
                </a:solidFill>
                <a:effectLst/>
                <a:latin typeface="Simsun" panose="02010600030101010101" pitchFamily="2" charset="-122"/>
                <a:ea typeface="Simsun" panose="02010600030101010101" pitchFamily="2" charset="-122"/>
              </a:rPr>
              <a:t>n/2×n/2</a:t>
            </a:r>
            <a:r>
              <a:rPr lang="zh-CN" altLang="en-US" b="0" i="0" dirty="0">
                <a:solidFill>
                  <a:srgbClr val="4D4D4D"/>
                </a:solidFill>
                <a:effectLst/>
                <a:latin typeface="Simsun" panose="02010600030101010101" pitchFamily="2" charset="-122"/>
                <a:ea typeface="Simsun" panose="02010600030101010101" pitchFamily="2" charset="-122"/>
              </a:rPr>
              <a:t>矩阵的加法显然可以在</a:t>
            </a:r>
            <a:r>
              <a:rPr lang="en-US" altLang="zh-CN" b="0" i="0" dirty="0">
                <a:solidFill>
                  <a:srgbClr val="4D4D4D"/>
                </a:solidFill>
                <a:effectLst/>
                <a:latin typeface="Simsun" panose="02010600030101010101" pitchFamily="2" charset="-122"/>
                <a:ea typeface="Simsun" panose="02010600030101010101" pitchFamily="2" charset="-122"/>
              </a:rPr>
              <a:t>c*n</a:t>
            </a:r>
            <a:r>
              <a:rPr lang="en-US" altLang="zh-CN" b="0" i="0" baseline="30000" dirty="0">
                <a:solidFill>
                  <a:srgbClr val="4D4D4D"/>
                </a:solidFill>
                <a:effectLst/>
                <a:latin typeface="Simsun" panose="02010600030101010101" pitchFamily="2" charset="-122"/>
                <a:ea typeface="Simsun" panose="02010600030101010101" pitchFamily="2" charset="-122"/>
              </a:rPr>
              <a:t>2</a:t>
            </a:r>
            <a:r>
              <a:rPr lang="en-US" altLang="zh-CN" b="0" i="0" dirty="0">
                <a:solidFill>
                  <a:srgbClr val="4D4D4D"/>
                </a:solidFill>
                <a:effectLst/>
                <a:latin typeface="Simsun" panose="02010600030101010101" pitchFamily="2" charset="-122"/>
                <a:ea typeface="Simsun" panose="02010600030101010101" pitchFamily="2" charset="-122"/>
              </a:rPr>
              <a:t>/4</a:t>
            </a:r>
            <a:r>
              <a:rPr lang="zh-CN" altLang="en-US" b="0" i="0" dirty="0">
                <a:solidFill>
                  <a:srgbClr val="4D4D4D"/>
                </a:solidFill>
                <a:effectLst/>
                <a:latin typeface="Simsun" panose="02010600030101010101" pitchFamily="2" charset="-122"/>
                <a:ea typeface="Simsun" panose="02010600030101010101" pitchFamily="2" charset="-122"/>
              </a:rPr>
              <a:t>时间内完成，这里</a:t>
            </a:r>
            <a:r>
              <a:rPr lang="en-US" altLang="zh-CN" b="0" i="0" dirty="0">
                <a:solidFill>
                  <a:srgbClr val="4D4D4D"/>
                </a:solidFill>
                <a:effectLst/>
                <a:latin typeface="Simsun" panose="02010600030101010101" pitchFamily="2" charset="-122"/>
                <a:ea typeface="Simsun" panose="02010600030101010101" pitchFamily="2" charset="-122"/>
              </a:rPr>
              <a:t>c</a:t>
            </a:r>
            <a:r>
              <a:rPr lang="zh-CN" altLang="en-US" b="0" i="0" dirty="0">
                <a:solidFill>
                  <a:srgbClr val="4D4D4D"/>
                </a:solidFill>
                <a:effectLst/>
                <a:latin typeface="Simsun" panose="02010600030101010101" pitchFamily="2" charset="-122"/>
                <a:ea typeface="Simsun" panose="02010600030101010101" pitchFamily="2" charset="-122"/>
              </a:rPr>
              <a:t>是一个常数。因此，上述分治法的计算时间耗费</a:t>
            </a:r>
            <a:r>
              <a:rPr lang="en-US" altLang="zh-CN" b="0" i="0" dirty="0">
                <a:solidFill>
                  <a:srgbClr val="4D4D4D"/>
                </a:solidFill>
                <a:effectLst/>
                <a:latin typeface="Simsun" panose="02010600030101010101" pitchFamily="2" charset="-122"/>
                <a:ea typeface="Simsun" panose="02010600030101010101" pitchFamily="2" charset="-122"/>
              </a:rPr>
              <a:t>T(n)</a:t>
            </a:r>
            <a:r>
              <a:rPr lang="zh-CN" altLang="en-US" b="0" i="0" dirty="0">
                <a:solidFill>
                  <a:srgbClr val="4D4D4D"/>
                </a:solidFill>
                <a:effectLst/>
                <a:latin typeface="Simsun" panose="02010600030101010101" pitchFamily="2" charset="-122"/>
                <a:ea typeface="Simsun" panose="02010600030101010101" pitchFamily="2" charset="-122"/>
              </a:rPr>
              <a:t>应该满足：</a:t>
            </a:r>
            <a:endParaRPr lang="en-US" altLang="zh-CN" b="0" i="0" dirty="0">
              <a:solidFill>
                <a:srgbClr val="4D4D4D"/>
              </a:solidFill>
              <a:effectLst/>
              <a:latin typeface="Simsun" panose="02010600030101010101" pitchFamily="2" charset="-122"/>
              <a:ea typeface="Simsun" panose="02010600030101010101" pitchFamily="2" charset="-122"/>
            </a:endParaRPr>
          </a:p>
          <a:p>
            <a:endParaRPr lang="en-US" altLang="zh-CN" b="0" i="0" dirty="0">
              <a:solidFill>
                <a:srgbClr val="4D4D4D"/>
              </a:solidFill>
              <a:effectLst/>
              <a:latin typeface="Simsun" panose="02010600030101010101" pitchFamily="2" charset="-122"/>
              <a:ea typeface="Simsun" panose="02010600030101010101" pitchFamily="2" charset="-122"/>
            </a:endParaRPr>
          </a:p>
          <a:p>
            <a:r>
              <a:rPr lang="zh-CN" altLang="en-US" b="0" i="0" dirty="0">
                <a:solidFill>
                  <a:schemeClr val="accent5">
                    <a:lumMod val="75000"/>
                  </a:schemeClr>
                </a:solidFill>
                <a:effectLst/>
                <a:latin typeface="Simsun" panose="02010600030101010101" pitchFamily="2" charset="-122"/>
                <a:ea typeface="Simsun" panose="02010600030101010101" pitchFamily="2" charset="-122"/>
              </a:rPr>
              <a:t>这个</a:t>
            </a:r>
            <a:r>
              <a:rPr lang="zh-CN" altLang="en-US" b="0" i="0" u="none" strike="noStrike" dirty="0">
                <a:solidFill>
                  <a:schemeClr val="accent5">
                    <a:lumMod val="75000"/>
                  </a:schemeClr>
                </a:solidFill>
                <a:effectLst/>
                <a:latin typeface="Simsun" panose="02010600030101010101" pitchFamily="2" charset="-122"/>
                <a:ea typeface="Simsun" panose="02010600030101010101" pitchFamily="2" charset="-122"/>
                <a:hlinkClick r:id="rId6">
                  <a:extLst>
                    <a:ext uri="{A12FA001-AC4F-418D-AE19-62706E023703}">
                      <ahyp:hlinkClr xmlns:ahyp="http://schemas.microsoft.com/office/drawing/2018/hyperlinkcolor" val="tx"/>
                    </a:ext>
                  </a:extLst>
                </a:hlinkClick>
              </a:rPr>
              <a:t>递归方程的解</a:t>
            </a:r>
            <a:r>
              <a:rPr lang="zh-CN" altLang="en-US" b="0" i="0" dirty="0">
                <a:solidFill>
                  <a:srgbClr val="4D4D4D"/>
                </a:solidFill>
                <a:effectLst/>
                <a:latin typeface="Simsun" panose="02010600030101010101" pitchFamily="2" charset="-122"/>
                <a:ea typeface="Simsun" panose="02010600030101010101" pitchFamily="2" charset="-122"/>
              </a:rPr>
              <a:t>仍然是</a:t>
            </a:r>
            <a:r>
              <a:rPr lang="en-US" altLang="zh-CN" b="0" i="0" dirty="0">
                <a:solidFill>
                  <a:srgbClr val="4D4D4D"/>
                </a:solidFill>
                <a:effectLst/>
                <a:latin typeface="Simsun" panose="02010600030101010101" pitchFamily="2" charset="-122"/>
                <a:ea typeface="Simsun" panose="02010600030101010101" pitchFamily="2" charset="-122"/>
              </a:rPr>
              <a:t>T(n)=</a:t>
            </a:r>
            <a:r>
              <a:rPr lang="en-US" altLang="zh-CN" b="0" i="1" dirty="0">
                <a:solidFill>
                  <a:srgbClr val="4D4D4D"/>
                </a:solidFill>
                <a:effectLst/>
                <a:latin typeface="Simsun" panose="02010600030101010101" pitchFamily="2" charset="-122"/>
                <a:ea typeface="Simsun" panose="02010600030101010101" pitchFamily="2" charset="-122"/>
              </a:rPr>
              <a:t>O</a:t>
            </a:r>
            <a:r>
              <a:rPr lang="en-US" altLang="zh-CN" b="0" i="0" dirty="0">
                <a:solidFill>
                  <a:srgbClr val="4D4D4D"/>
                </a:solidFill>
                <a:effectLst/>
                <a:latin typeface="Simsun" panose="02010600030101010101" pitchFamily="2" charset="-122"/>
                <a:ea typeface="Simsun" panose="02010600030101010101" pitchFamily="2" charset="-122"/>
              </a:rPr>
              <a:t>(n</a:t>
            </a:r>
            <a:r>
              <a:rPr lang="en-US" altLang="zh-CN" b="0" i="0" baseline="30000" dirty="0">
                <a:solidFill>
                  <a:srgbClr val="4D4D4D"/>
                </a:solidFill>
                <a:effectLst/>
                <a:latin typeface="Simsun" panose="02010600030101010101" pitchFamily="2" charset="-122"/>
                <a:ea typeface="Simsun" panose="02010600030101010101" pitchFamily="2" charset="-122"/>
              </a:rPr>
              <a:t>3</a:t>
            </a:r>
            <a:r>
              <a:rPr lang="en-US" altLang="zh-CN" b="0" i="0" dirty="0">
                <a:solidFill>
                  <a:srgbClr val="4D4D4D"/>
                </a:solidFill>
                <a:effectLst/>
                <a:latin typeface="Simsun" panose="02010600030101010101" pitchFamily="2" charset="-122"/>
                <a:ea typeface="Simsun" panose="02010600030101010101" pitchFamily="2" charset="-122"/>
              </a:rPr>
              <a:t>)</a:t>
            </a:r>
            <a:r>
              <a:rPr lang="zh-CN" altLang="en-US" b="0" i="0" dirty="0">
                <a:solidFill>
                  <a:srgbClr val="4D4D4D"/>
                </a:solidFill>
                <a:effectLst/>
                <a:latin typeface="Simsun" panose="02010600030101010101" pitchFamily="2" charset="-122"/>
                <a:ea typeface="Simsun" panose="02010600030101010101" pitchFamily="2" charset="-122"/>
              </a:rPr>
              <a:t>。因此，该方法并不比用原始定义直接计算更有效。究其原因，乃是由于上面的方法并没有减少矩阵的乘法次数。而矩阵乘法耗费的时间要比矩阵加减法耗费的时间多得多。要想改进矩阵乘法的计算时间复杂性，必须减少子矩阵乘法运算的次数。按照上述</a:t>
            </a:r>
            <a:r>
              <a:rPr lang="zh-CN" altLang="en-US" b="0" i="0" u="none" strike="noStrike" dirty="0">
                <a:solidFill>
                  <a:schemeClr val="accent5">
                    <a:lumMod val="75000"/>
                  </a:schemeClr>
                </a:solidFill>
                <a:effectLst/>
                <a:latin typeface="Simsun" panose="02010600030101010101" pitchFamily="2" charset="-122"/>
                <a:ea typeface="Simsun" panose="02010600030101010101" pitchFamily="2" charset="-122"/>
                <a:hlinkClick r:id="rId4">
                  <a:extLst>
                    <a:ext uri="{A12FA001-AC4F-418D-AE19-62706E023703}">
                      <ahyp:hlinkClr xmlns:ahyp="http://schemas.microsoft.com/office/drawing/2018/hyperlinkcolor" val="tx"/>
                    </a:ext>
                  </a:extLst>
                </a:hlinkClick>
              </a:rPr>
              <a:t>分治法的思想</a:t>
            </a:r>
            <a:r>
              <a:rPr lang="zh-CN" altLang="en-US" b="0" i="0" dirty="0">
                <a:solidFill>
                  <a:srgbClr val="4D4D4D"/>
                </a:solidFill>
                <a:effectLst/>
                <a:latin typeface="Simsun" panose="02010600030101010101" pitchFamily="2" charset="-122"/>
                <a:ea typeface="Simsun" panose="02010600030101010101" pitchFamily="2" charset="-122"/>
              </a:rPr>
              <a:t>可以看出，要想减少乘法运算次数，关键在于计算</a:t>
            </a:r>
            <a:r>
              <a:rPr lang="en-US" altLang="zh-CN" b="0" i="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个</a:t>
            </a:r>
            <a:r>
              <a:rPr lang="en-US" altLang="zh-CN" b="0" i="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阶方阵的乘积时，能否用少于</a:t>
            </a:r>
            <a:r>
              <a:rPr lang="en-US" altLang="zh-CN" b="0" i="0" dirty="0">
                <a:solidFill>
                  <a:srgbClr val="4D4D4D"/>
                </a:solidFill>
                <a:effectLst/>
                <a:latin typeface="Simsun" panose="02010600030101010101" pitchFamily="2" charset="-122"/>
                <a:ea typeface="Simsun" panose="02010600030101010101" pitchFamily="2" charset="-122"/>
              </a:rPr>
              <a:t>8</a:t>
            </a:r>
            <a:r>
              <a:rPr lang="zh-CN" altLang="en-US" b="0" i="0" dirty="0">
                <a:solidFill>
                  <a:srgbClr val="4D4D4D"/>
                </a:solidFill>
                <a:effectLst/>
                <a:latin typeface="Simsun" panose="02010600030101010101" pitchFamily="2" charset="-122"/>
                <a:ea typeface="Simsun" panose="02010600030101010101" pitchFamily="2" charset="-122"/>
              </a:rPr>
              <a:t>次的乘法运算。</a:t>
            </a:r>
            <a:r>
              <a:rPr lang="en-US" altLang="zh-CN" b="0" i="0" dirty="0">
                <a:solidFill>
                  <a:srgbClr val="4D4D4D"/>
                </a:solidFill>
                <a:effectLst/>
                <a:latin typeface="Simsun" panose="02010600030101010101" pitchFamily="2" charset="-122"/>
                <a:ea typeface="Simsun" panose="02010600030101010101" pitchFamily="2" charset="-122"/>
              </a:rPr>
              <a:t>Strassen</a:t>
            </a:r>
            <a:r>
              <a:rPr lang="zh-CN" altLang="en-US" b="0" i="0" dirty="0">
                <a:solidFill>
                  <a:srgbClr val="4D4D4D"/>
                </a:solidFill>
                <a:effectLst/>
                <a:latin typeface="Simsun" panose="02010600030101010101" pitchFamily="2" charset="-122"/>
                <a:ea typeface="Simsun" panose="02010600030101010101" pitchFamily="2" charset="-122"/>
              </a:rPr>
              <a:t>提出了一种新的算法来计算</a:t>
            </a:r>
            <a:r>
              <a:rPr lang="en-US" altLang="zh-CN" b="0" i="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个</a:t>
            </a:r>
            <a:r>
              <a:rPr lang="en-US" altLang="zh-CN" b="0" i="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阶方阵的乘积。他的算法只用了</a:t>
            </a:r>
            <a:r>
              <a:rPr lang="en-US" altLang="zh-CN" b="0" i="0" dirty="0">
                <a:solidFill>
                  <a:srgbClr val="4D4D4D"/>
                </a:solidFill>
                <a:effectLst/>
                <a:latin typeface="Simsun" panose="02010600030101010101" pitchFamily="2" charset="-122"/>
                <a:ea typeface="Simsun" panose="02010600030101010101" pitchFamily="2" charset="-122"/>
              </a:rPr>
              <a:t>7</a:t>
            </a:r>
            <a:r>
              <a:rPr lang="zh-CN" altLang="en-US" b="0" i="0" dirty="0">
                <a:solidFill>
                  <a:srgbClr val="4D4D4D"/>
                </a:solidFill>
                <a:effectLst/>
                <a:latin typeface="Simsun" panose="02010600030101010101" pitchFamily="2" charset="-122"/>
                <a:ea typeface="Simsun" panose="02010600030101010101" pitchFamily="2" charset="-122"/>
              </a:rPr>
              <a:t>次乘法运算，但增加了加、减法的运算次数。这</a:t>
            </a:r>
            <a:r>
              <a:rPr lang="en-US" altLang="zh-CN" b="0" i="0" dirty="0">
                <a:solidFill>
                  <a:srgbClr val="4D4D4D"/>
                </a:solidFill>
                <a:effectLst/>
                <a:latin typeface="Simsun" panose="02010600030101010101" pitchFamily="2" charset="-122"/>
                <a:ea typeface="Simsun" panose="02010600030101010101" pitchFamily="2" charset="-122"/>
              </a:rPr>
              <a:t>7</a:t>
            </a:r>
            <a:r>
              <a:rPr lang="zh-CN" altLang="en-US" b="0" i="0" dirty="0">
                <a:solidFill>
                  <a:srgbClr val="4D4D4D"/>
                </a:solidFill>
                <a:effectLst/>
                <a:latin typeface="Simsun" panose="02010600030101010101" pitchFamily="2" charset="-122"/>
                <a:ea typeface="Simsun" panose="02010600030101010101" pitchFamily="2" charset="-122"/>
              </a:rPr>
              <a:t>次乘法是</a:t>
            </a:r>
            <a:r>
              <a:rPr lang="en-US" altLang="zh-CN" b="0" i="0" dirty="0">
                <a:solidFill>
                  <a:srgbClr val="4D4D4D"/>
                </a:solidFill>
                <a:effectLst/>
                <a:latin typeface="Simsun" panose="02010600030101010101" pitchFamily="2" charset="-122"/>
                <a:ea typeface="Simsun" panose="02010600030101010101" pitchFamily="2" charset="-122"/>
              </a:rPr>
              <a:t>:</a:t>
            </a:r>
            <a:r>
              <a:rPr lang="zh-CN" altLang="en-US" b="0" i="0" dirty="0">
                <a:solidFill>
                  <a:srgbClr val="4D4D4D"/>
                </a:solidFill>
                <a:effectLst/>
                <a:latin typeface="Simsun" panose="02010600030101010101" pitchFamily="2" charset="-122"/>
                <a:ea typeface="Simsun" panose="02010600030101010101" pitchFamily="2" charset="-122"/>
              </a:rPr>
              <a:t>　</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205</a:t>
            </a:fld>
            <a:endParaRPr lang="en-US" altLang="zh-CN"/>
          </a:p>
        </p:txBody>
      </p:sp>
    </p:spTree>
    <p:extLst>
      <p:ext uri="{BB962C8B-B14F-4D97-AF65-F5344CB8AC3E}">
        <p14:creationId xmlns:p14="http://schemas.microsoft.com/office/powerpoint/2010/main" val="1916128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4D4D4D"/>
                </a:solidFill>
                <a:effectLst/>
                <a:latin typeface="Simsun" panose="02010600030101010101" pitchFamily="2" charset="-122"/>
                <a:ea typeface="Simsun" panose="02010600030101010101" pitchFamily="2" charset="-122"/>
              </a:rPr>
              <a:t>做了这</a:t>
            </a:r>
            <a:r>
              <a:rPr lang="en-US" altLang="zh-CN" b="0" i="0" dirty="0">
                <a:solidFill>
                  <a:srgbClr val="4D4D4D"/>
                </a:solidFill>
                <a:effectLst/>
                <a:latin typeface="Simsun" panose="02010600030101010101" pitchFamily="2" charset="-122"/>
                <a:ea typeface="Simsun" panose="02010600030101010101" pitchFamily="2" charset="-122"/>
              </a:rPr>
              <a:t>7</a:t>
            </a:r>
            <a:r>
              <a:rPr lang="zh-CN" altLang="en-US" b="0" i="0" dirty="0">
                <a:solidFill>
                  <a:srgbClr val="4D4D4D"/>
                </a:solidFill>
                <a:effectLst/>
                <a:latin typeface="Simsun" panose="02010600030101010101" pitchFamily="2" charset="-122"/>
                <a:ea typeface="Simsun" panose="02010600030101010101" pitchFamily="2" charset="-122"/>
              </a:rPr>
              <a:t>次乘法后，再做若干次加、减法就可以得到</a:t>
            </a:r>
            <a:r>
              <a:rPr lang="en-US" altLang="zh-CN" b="0" i="0" dirty="0">
                <a:solidFill>
                  <a:srgbClr val="4D4D4D"/>
                </a:solidFill>
                <a:effectLst/>
                <a:latin typeface="Simsun" panose="02010600030101010101" pitchFamily="2" charset="-122"/>
                <a:ea typeface="Simsun" panose="02010600030101010101" pitchFamily="2" charset="-122"/>
              </a:rPr>
              <a:t>:</a:t>
            </a:r>
          </a:p>
          <a:p>
            <a:endParaRPr lang="en-US" altLang="zh-CN" b="0" i="0" dirty="0">
              <a:solidFill>
                <a:srgbClr val="4D4D4D"/>
              </a:solidFill>
              <a:effectLst/>
              <a:latin typeface="Simsun" panose="02010600030101010101" pitchFamily="2" charset="-122"/>
              <a:ea typeface="Simsun" panose="02010600030101010101" pitchFamily="2" charset="-122"/>
            </a:endParaRPr>
          </a:p>
          <a:p>
            <a:r>
              <a:rPr lang="zh-CN" altLang="en-US" b="0" i="0" dirty="0">
                <a:solidFill>
                  <a:srgbClr val="4D4D4D"/>
                </a:solidFill>
                <a:effectLst/>
                <a:latin typeface="Simsun" panose="02010600030101010101" pitchFamily="2" charset="-122"/>
                <a:ea typeface="Simsun" panose="02010600030101010101" pitchFamily="2" charset="-122"/>
              </a:rPr>
              <a:t>以上计算的正确性很容易验证。例如</a:t>
            </a:r>
            <a:r>
              <a:rPr lang="en-US" altLang="zh-CN" b="0" i="0" dirty="0">
                <a:solidFill>
                  <a:srgbClr val="4D4D4D"/>
                </a:solidFill>
                <a:effectLst/>
                <a:latin typeface="Simsun" panose="02010600030101010101" pitchFamily="2" charset="-122"/>
                <a:ea typeface="Simsun" panose="02010600030101010101" pitchFamily="2" charset="-122"/>
              </a:rPr>
              <a:t>:</a:t>
            </a:r>
          </a:p>
          <a:p>
            <a:endParaRPr lang="en-US" altLang="zh-CN" b="0" i="0" dirty="0">
              <a:solidFill>
                <a:srgbClr val="4D4D4D"/>
              </a:solidFill>
              <a:effectLst/>
              <a:latin typeface="Simsun" panose="02010600030101010101" pitchFamily="2" charset="-122"/>
              <a:ea typeface="Simsun" panose="02010600030101010101" pitchFamily="2" charset="-122"/>
            </a:endParaRPr>
          </a:p>
          <a:p>
            <a:pPr algn="l"/>
            <a:r>
              <a:rPr lang="pt-BR" altLang="zh-CN" b="0" i="0" dirty="0">
                <a:solidFill>
                  <a:srgbClr val="4F4F4F"/>
                </a:solidFill>
                <a:effectLst/>
                <a:latin typeface="Simsun" panose="02010600030101010101" pitchFamily="2" charset="-122"/>
                <a:ea typeface="Simsun" panose="02010600030101010101" pitchFamily="2" charset="-122"/>
              </a:rPr>
              <a:t>C</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=M</a:t>
            </a:r>
            <a:r>
              <a:rPr lang="pt-BR" altLang="zh-CN" b="0" i="0" baseline="-25000" dirty="0">
                <a:solidFill>
                  <a:srgbClr val="4F4F4F"/>
                </a:solidFill>
                <a:effectLst/>
                <a:latin typeface="Simsun" panose="02010600030101010101" pitchFamily="2" charset="-122"/>
                <a:ea typeface="Simsun" panose="02010600030101010101" pitchFamily="2" charset="-122"/>
              </a:rPr>
              <a:t>5</a:t>
            </a:r>
            <a:r>
              <a:rPr lang="pt-BR" altLang="zh-CN" b="0" i="0" dirty="0">
                <a:solidFill>
                  <a:srgbClr val="4F4F4F"/>
                </a:solidFill>
                <a:effectLst/>
                <a:latin typeface="Simsun" panose="02010600030101010101" pitchFamily="2" charset="-122"/>
                <a:ea typeface="Simsun" panose="02010600030101010101" pitchFamily="2" charset="-122"/>
              </a:rPr>
              <a:t>+M</a:t>
            </a:r>
            <a:r>
              <a:rPr lang="pt-BR" altLang="zh-CN" b="0" i="0" baseline="-25000" dirty="0">
                <a:solidFill>
                  <a:srgbClr val="4F4F4F"/>
                </a:solidFill>
                <a:effectLst/>
                <a:latin typeface="Simsun" panose="02010600030101010101" pitchFamily="2" charset="-122"/>
                <a:ea typeface="Simsun" panose="02010600030101010101" pitchFamily="2" charset="-122"/>
              </a:rPr>
              <a:t>1</a:t>
            </a:r>
            <a:r>
              <a:rPr lang="pt-BR" altLang="zh-CN" b="0" i="0" dirty="0">
                <a:solidFill>
                  <a:srgbClr val="4F4F4F"/>
                </a:solidFill>
                <a:effectLst/>
                <a:latin typeface="Simsun" panose="02010600030101010101" pitchFamily="2" charset="-122"/>
                <a:ea typeface="Simsun" panose="02010600030101010101" pitchFamily="2" charset="-122"/>
              </a:rPr>
              <a:t>-M</a:t>
            </a:r>
            <a:r>
              <a:rPr lang="pt-BR" altLang="zh-CN" b="0" i="0" baseline="-25000" dirty="0">
                <a:solidFill>
                  <a:srgbClr val="4F4F4F"/>
                </a:solidFill>
                <a:effectLst/>
                <a:latin typeface="Simsun" panose="02010600030101010101" pitchFamily="2" charset="-122"/>
                <a:ea typeface="Simsun" panose="02010600030101010101" pitchFamily="2" charset="-122"/>
              </a:rPr>
              <a:t>3</a:t>
            </a:r>
            <a:r>
              <a:rPr lang="pt-BR" altLang="zh-CN" b="0" i="0" dirty="0">
                <a:solidFill>
                  <a:srgbClr val="4F4F4F"/>
                </a:solidFill>
                <a:effectLst/>
                <a:latin typeface="Simsun" panose="02010600030101010101" pitchFamily="2" charset="-122"/>
                <a:ea typeface="Simsun" panose="02010600030101010101" pitchFamily="2" charset="-122"/>
              </a:rPr>
              <a:t>-M</a:t>
            </a:r>
            <a:r>
              <a:rPr lang="pt-BR" altLang="zh-CN" b="0" i="0" baseline="-25000" dirty="0">
                <a:solidFill>
                  <a:srgbClr val="4F4F4F"/>
                </a:solidFill>
                <a:effectLst/>
                <a:latin typeface="Simsun" panose="02010600030101010101" pitchFamily="2" charset="-122"/>
                <a:ea typeface="Simsun" panose="02010600030101010101" pitchFamily="2" charset="-122"/>
              </a:rPr>
              <a:t>7</a:t>
            </a:r>
            <a:endParaRPr lang="pt-BR" altLang="zh-CN" b="0" i="0" dirty="0">
              <a:solidFill>
                <a:srgbClr val="4F4F4F"/>
              </a:solidFill>
              <a:effectLst/>
              <a:latin typeface="Simsun" panose="02010600030101010101" pitchFamily="2" charset="-122"/>
              <a:ea typeface="Simsun" panose="02010600030101010101" pitchFamily="2" charset="-122"/>
            </a:endParaRPr>
          </a:p>
          <a:p>
            <a:pPr algn="l"/>
            <a:r>
              <a:rPr lang="pt-BR" altLang="zh-CN" b="0" i="0" dirty="0">
                <a:solidFill>
                  <a:srgbClr val="4F4F4F"/>
                </a:solidFill>
                <a:effectLst/>
                <a:latin typeface="Simsun" panose="02010600030101010101" pitchFamily="2" charset="-122"/>
                <a:ea typeface="Simsun" panose="02010600030101010101" pitchFamily="2" charset="-122"/>
              </a:rPr>
              <a:t>   =(A</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12</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21</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21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12</a:t>
            </a:r>
            <a:r>
              <a:rPr lang="pt-BR" altLang="zh-CN" b="0" i="0" dirty="0">
                <a:solidFill>
                  <a:srgbClr val="4F4F4F"/>
                </a:solidFill>
                <a:effectLst/>
                <a:latin typeface="Simsun" panose="02010600030101010101" pitchFamily="2" charset="-122"/>
                <a:ea typeface="Simsun" panose="02010600030101010101" pitchFamily="2" charset="-122"/>
              </a:rPr>
              <a:t>)</a:t>
            </a:r>
          </a:p>
          <a:p>
            <a:pPr algn="l"/>
            <a:r>
              <a:rPr lang="pt-BR" altLang="zh-CN" b="0" i="0" dirty="0">
                <a:solidFill>
                  <a:srgbClr val="4F4F4F"/>
                </a:solidFill>
                <a:effectLst/>
                <a:latin typeface="Simsun" panose="02010600030101010101" pitchFamily="2" charset="-122"/>
                <a:ea typeface="Simsun" panose="02010600030101010101" pitchFamily="2" charset="-122"/>
              </a:rPr>
              <a:t>   =A</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12</a:t>
            </a:r>
            <a:endParaRPr lang="pt-BR" altLang="zh-CN" b="0" i="0" dirty="0">
              <a:solidFill>
                <a:srgbClr val="4F4F4F"/>
              </a:solidFill>
              <a:effectLst/>
              <a:latin typeface="Simsun" panose="02010600030101010101" pitchFamily="2" charset="-122"/>
              <a:ea typeface="Simsun" panose="02010600030101010101" pitchFamily="2" charset="-122"/>
            </a:endParaRPr>
          </a:p>
          <a:p>
            <a:pPr algn="l"/>
            <a:r>
              <a:rPr lang="pt-BR" altLang="zh-CN" b="0" i="0" baseline="-25000" dirty="0">
                <a:solidFill>
                  <a:srgbClr val="4F4F4F"/>
                </a:solidFill>
                <a:effectLst/>
                <a:latin typeface="Simsun" panose="02010600030101010101" pitchFamily="2" charset="-122"/>
                <a:ea typeface="Simsun" panose="02010600030101010101" pitchFamily="2" charset="-122"/>
              </a:rPr>
              <a:t>     </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21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12</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21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11</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21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12</a:t>
            </a:r>
            <a:endParaRPr lang="pt-BR" altLang="zh-CN" b="0" i="0" dirty="0">
              <a:solidFill>
                <a:srgbClr val="4F4F4F"/>
              </a:solidFill>
              <a:effectLst/>
              <a:latin typeface="Simsun" panose="02010600030101010101" pitchFamily="2" charset="-122"/>
              <a:ea typeface="Simsun" panose="02010600030101010101" pitchFamily="2" charset="-122"/>
            </a:endParaRPr>
          </a:p>
          <a:p>
            <a:pPr algn="l"/>
            <a:r>
              <a:rPr lang="pt-BR" altLang="zh-CN" b="0" i="0" dirty="0">
                <a:solidFill>
                  <a:srgbClr val="4F4F4F"/>
                </a:solidFill>
                <a:effectLst/>
                <a:latin typeface="Simsun" panose="02010600030101010101" pitchFamily="2" charset="-122"/>
                <a:ea typeface="Simsun" panose="02010600030101010101" pitchFamily="2" charset="-122"/>
              </a:rPr>
              <a:t>   =A</a:t>
            </a:r>
            <a:r>
              <a:rPr lang="pt-BR" altLang="zh-CN" b="0" i="0" baseline="-25000" dirty="0">
                <a:solidFill>
                  <a:srgbClr val="4F4F4F"/>
                </a:solidFill>
                <a:effectLst/>
                <a:latin typeface="Simsun" panose="02010600030101010101" pitchFamily="2" charset="-122"/>
                <a:ea typeface="Simsun" panose="02010600030101010101" pitchFamily="2" charset="-122"/>
              </a:rPr>
              <a:t>21</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12</a:t>
            </a:r>
            <a:r>
              <a:rPr lang="pt-BR" altLang="zh-CN" b="0" i="0" dirty="0">
                <a:solidFill>
                  <a:srgbClr val="4F4F4F"/>
                </a:solidFill>
                <a:effectLst/>
                <a:latin typeface="Simsun" panose="02010600030101010101" pitchFamily="2" charset="-122"/>
                <a:ea typeface="Simsun" panose="02010600030101010101" pitchFamily="2" charset="-122"/>
              </a:rPr>
              <a:t>+A</a:t>
            </a:r>
            <a:r>
              <a:rPr lang="pt-BR" altLang="zh-CN" b="0" i="0" baseline="-25000" dirty="0">
                <a:solidFill>
                  <a:srgbClr val="4F4F4F"/>
                </a:solidFill>
                <a:effectLst/>
                <a:latin typeface="Simsun" panose="02010600030101010101" pitchFamily="2" charset="-122"/>
                <a:ea typeface="Simsun" panose="02010600030101010101" pitchFamily="2" charset="-122"/>
              </a:rPr>
              <a:t>22</a:t>
            </a:r>
            <a:r>
              <a:rPr lang="pt-BR" altLang="zh-CN" b="0" i="0" dirty="0">
                <a:solidFill>
                  <a:srgbClr val="4F4F4F"/>
                </a:solidFill>
                <a:effectLst/>
                <a:latin typeface="Simsun" panose="02010600030101010101" pitchFamily="2" charset="-122"/>
                <a:ea typeface="Simsun" panose="02010600030101010101" pitchFamily="2" charset="-122"/>
              </a:rPr>
              <a:t>B</a:t>
            </a:r>
            <a:r>
              <a:rPr lang="pt-BR" altLang="zh-CN" b="0" i="0" baseline="-25000" dirty="0">
                <a:solidFill>
                  <a:srgbClr val="4F4F4F"/>
                </a:solidFill>
                <a:effectLst/>
                <a:latin typeface="Simsun" panose="02010600030101010101" pitchFamily="2" charset="-122"/>
                <a:ea typeface="Simsun" panose="02010600030101010101" pitchFamily="2" charset="-122"/>
              </a:rPr>
              <a:t>22</a:t>
            </a:r>
          </a:p>
          <a:p>
            <a:pPr algn="l"/>
            <a:endParaRPr lang="pt-BR" altLang="zh-CN" b="0" i="0" baseline="-25000" dirty="0">
              <a:solidFill>
                <a:srgbClr val="4F4F4F"/>
              </a:solidFill>
              <a:effectLst/>
              <a:latin typeface="Simsun" panose="02010600030101010101" pitchFamily="2" charset="-122"/>
              <a:ea typeface="Simsun" panose="02010600030101010101" pitchFamily="2" charset="-122"/>
            </a:endParaRPr>
          </a:p>
          <a:p>
            <a:pPr algn="l"/>
            <a:r>
              <a:rPr lang="en-US" altLang="zh-CN" b="0" i="0" dirty="0">
                <a:solidFill>
                  <a:srgbClr val="4D4D4D"/>
                </a:solidFill>
                <a:effectLst/>
                <a:latin typeface="Simsun" panose="02010600030101010101" pitchFamily="2" charset="-122"/>
                <a:ea typeface="Simsun" panose="02010600030101010101" pitchFamily="2" charset="-122"/>
              </a:rPr>
              <a:t>Strassen</a:t>
            </a:r>
            <a:r>
              <a:rPr lang="zh-CN" altLang="en-US" b="0" i="0" dirty="0">
                <a:solidFill>
                  <a:srgbClr val="4D4D4D"/>
                </a:solidFill>
                <a:effectLst/>
                <a:latin typeface="Simsun" panose="02010600030101010101" pitchFamily="2" charset="-122"/>
                <a:ea typeface="Simsun" panose="02010600030101010101" pitchFamily="2" charset="-122"/>
              </a:rPr>
              <a:t>矩阵乘积分治算法中，用了</a:t>
            </a:r>
            <a:r>
              <a:rPr lang="en-US" altLang="zh-CN" b="0" i="0" dirty="0">
                <a:solidFill>
                  <a:srgbClr val="4D4D4D"/>
                </a:solidFill>
                <a:effectLst/>
                <a:latin typeface="Simsun" panose="02010600030101010101" pitchFamily="2" charset="-122"/>
                <a:ea typeface="Simsun" panose="02010600030101010101" pitchFamily="2" charset="-122"/>
              </a:rPr>
              <a:t>7</a:t>
            </a:r>
            <a:r>
              <a:rPr lang="zh-CN" altLang="en-US" b="0" i="0" dirty="0">
                <a:solidFill>
                  <a:srgbClr val="4D4D4D"/>
                </a:solidFill>
                <a:effectLst/>
                <a:latin typeface="Simsun" panose="02010600030101010101" pitchFamily="2" charset="-122"/>
                <a:ea typeface="Simsun" panose="02010600030101010101" pitchFamily="2" charset="-122"/>
              </a:rPr>
              <a:t>次对于</a:t>
            </a:r>
            <a:r>
              <a:rPr lang="en-US" altLang="zh-CN" b="0" i="0" dirty="0">
                <a:solidFill>
                  <a:srgbClr val="4D4D4D"/>
                </a:solidFill>
                <a:effectLst/>
                <a:latin typeface="Simsun" panose="02010600030101010101" pitchFamily="2" charset="-122"/>
                <a:ea typeface="Simsun" panose="02010600030101010101" pitchFamily="2" charset="-122"/>
              </a:rPr>
              <a:t>n/2</a:t>
            </a:r>
            <a:r>
              <a:rPr lang="zh-CN" altLang="en-US" b="0" i="0" dirty="0">
                <a:solidFill>
                  <a:srgbClr val="4D4D4D"/>
                </a:solidFill>
                <a:effectLst/>
                <a:latin typeface="Simsun" panose="02010600030101010101" pitchFamily="2" charset="-122"/>
                <a:ea typeface="Simsun" panose="02010600030101010101" pitchFamily="2" charset="-122"/>
              </a:rPr>
              <a:t>阶矩阵乘积的递归调用和</a:t>
            </a:r>
            <a:r>
              <a:rPr lang="en-US" altLang="zh-CN" b="0" i="0" dirty="0">
                <a:solidFill>
                  <a:srgbClr val="4D4D4D"/>
                </a:solidFill>
                <a:effectLst/>
                <a:latin typeface="Simsun" panose="02010600030101010101" pitchFamily="2" charset="-122"/>
                <a:ea typeface="Simsun" panose="02010600030101010101" pitchFamily="2" charset="-122"/>
              </a:rPr>
              <a:t>18</a:t>
            </a:r>
            <a:r>
              <a:rPr lang="zh-CN" altLang="en-US" b="0" i="0" dirty="0">
                <a:solidFill>
                  <a:srgbClr val="4D4D4D"/>
                </a:solidFill>
                <a:effectLst/>
                <a:latin typeface="Simsun" panose="02010600030101010101" pitchFamily="2" charset="-122"/>
                <a:ea typeface="Simsun" panose="02010600030101010101" pitchFamily="2" charset="-122"/>
              </a:rPr>
              <a:t>次</a:t>
            </a:r>
            <a:r>
              <a:rPr lang="en-US" altLang="zh-CN" b="0" i="0" dirty="0">
                <a:solidFill>
                  <a:srgbClr val="4D4D4D"/>
                </a:solidFill>
                <a:effectLst/>
                <a:latin typeface="Simsun" panose="02010600030101010101" pitchFamily="2" charset="-122"/>
                <a:ea typeface="Simsun" panose="02010600030101010101" pitchFamily="2" charset="-122"/>
              </a:rPr>
              <a:t>n/2</a:t>
            </a:r>
            <a:r>
              <a:rPr lang="zh-CN" altLang="en-US" b="0" i="0" dirty="0">
                <a:solidFill>
                  <a:srgbClr val="4D4D4D"/>
                </a:solidFill>
                <a:effectLst/>
                <a:latin typeface="Simsun" panose="02010600030101010101" pitchFamily="2" charset="-122"/>
                <a:ea typeface="Simsun" panose="02010600030101010101" pitchFamily="2" charset="-122"/>
              </a:rPr>
              <a:t>阶矩阵的加减运算。由此可知，该算法的所需的计算时间</a:t>
            </a:r>
            <a:r>
              <a:rPr lang="en-US" altLang="zh-CN" b="0" i="0" dirty="0">
                <a:solidFill>
                  <a:srgbClr val="4D4D4D"/>
                </a:solidFill>
                <a:effectLst/>
                <a:latin typeface="Simsun" panose="02010600030101010101" pitchFamily="2" charset="-122"/>
                <a:ea typeface="Simsun" panose="02010600030101010101" pitchFamily="2" charset="-122"/>
              </a:rPr>
              <a:t>T(n)</a:t>
            </a:r>
            <a:r>
              <a:rPr lang="zh-CN" altLang="en-US" b="0" i="0" dirty="0">
                <a:solidFill>
                  <a:srgbClr val="4D4D4D"/>
                </a:solidFill>
                <a:effectLst/>
                <a:latin typeface="Simsun" panose="02010600030101010101" pitchFamily="2" charset="-122"/>
                <a:ea typeface="Simsun" panose="02010600030101010101" pitchFamily="2" charset="-122"/>
              </a:rPr>
              <a:t>满足如下的递归方程</a:t>
            </a:r>
            <a:r>
              <a:rPr lang="en-US" altLang="zh-CN" b="0" i="0" dirty="0">
                <a:solidFill>
                  <a:srgbClr val="4D4D4D"/>
                </a:solidFill>
                <a:effectLst/>
                <a:latin typeface="Simsun" panose="02010600030101010101" pitchFamily="2" charset="-122"/>
                <a:ea typeface="Simsun" panose="02010600030101010101" pitchFamily="2" charset="-122"/>
              </a:rPr>
              <a:t>:</a:t>
            </a:r>
          </a:p>
          <a:p>
            <a:pPr algn="l"/>
            <a:endParaRPr lang="en-US" altLang="zh-CN" b="0" i="0" dirty="0">
              <a:solidFill>
                <a:schemeClr val="accent5">
                  <a:lumMod val="75000"/>
                </a:schemeClr>
              </a:solidFill>
              <a:effectLst/>
              <a:latin typeface="Simsun" panose="02010600030101010101" pitchFamily="2" charset="-122"/>
              <a:ea typeface="Simsun" panose="02010600030101010101" pitchFamily="2" charset="-122"/>
            </a:endParaRPr>
          </a:p>
          <a:p>
            <a:pPr algn="l"/>
            <a:r>
              <a:rPr lang="en-US" altLang="zh-CN" b="0" i="0" dirty="0">
                <a:solidFill>
                  <a:schemeClr val="accent5">
                    <a:lumMod val="75000"/>
                  </a:schemeClr>
                </a:solidFill>
                <a:effectLst/>
                <a:latin typeface="Simsun" panose="02010600030101010101" pitchFamily="2" charset="-122"/>
                <a:ea typeface="Simsun" panose="02010600030101010101" pitchFamily="2" charset="-122"/>
              </a:rPr>
              <a:t>T(n)=</a:t>
            </a:r>
          </a:p>
          <a:p>
            <a:pPr algn="l"/>
            <a:endParaRPr lang="en-US" altLang="zh-CN" b="0" i="0" dirty="0">
              <a:solidFill>
                <a:schemeClr val="accent5">
                  <a:lumMod val="75000"/>
                </a:schemeClr>
              </a:solidFill>
              <a:effectLst/>
              <a:latin typeface="Simsun" panose="02010600030101010101" pitchFamily="2" charset="-122"/>
              <a:ea typeface="Simsun" panose="02010600030101010101" pitchFamily="2" charset="-122"/>
            </a:endParaRPr>
          </a:p>
          <a:p>
            <a:pPr algn="l"/>
            <a:r>
              <a:rPr lang="zh-CN" altLang="en-US" b="0" i="0" dirty="0">
                <a:solidFill>
                  <a:schemeClr val="accent5">
                    <a:lumMod val="75000"/>
                  </a:schemeClr>
                </a:solidFill>
                <a:effectLst/>
                <a:latin typeface="Simsun" panose="02010600030101010101" pitchFamily="2" charset="-122"/>
                <a:ea typeface="Simsun" panose="02010600030101010101" pitchFamily="2" charset="-122"/>
              </a:rPr>
              <a:t>按照</a:t>
            </a:r>
            <a:r>
              <a:rPr lang="zh-CN" altLang="en-US" b="0" i="0" u="none" strike="noStrike" dirty="0">
                <a:solidFill>
                  <a:schemeClr val="accent5">
                    <a:lumMod val="75000"/>
                  </a:schemeClr>
                </a:solidFill>
                <a:effectLst/>
                <a:latin typeface="Simsun" panose="02010600030101010101" pitchFamily="2" charset="-122"/>
                <a:ea typeface="Simsun" panose="02010600030101010101" pitchFamily="2" charset="-122"/>
                <a:hlinkClick r:id="rId3">
                  <a:extLst>
                    <a:ext uri="{A12FA001-AC4F-418D-AE19-62706E023703}">
                      <ahyp:hlinkClr xmlns:ahyp="http://schemas.microsoft.com/office/drawing/2018/hyperlinkcolor" val="tx"/>
                    </a:ext>
                  </a:extLst>
                </a:hlinkClick>
              </a:rPr>
              <a:t>解递归方程</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的</a:t>
            </a:r>
            <a:r>
              <a:rPr lang="zh-CN" altLang="en-US" b="0" i="0" u="none" strike="noStrike" dirty="0">
                <a:solidFill>
                  <a:schemeClr val="accent5">
                    <a:lumMod val="75000"/>
                  </a:schemeClr>
                </a:solidFill>
                <a:effectLst/>
                <a:latin typeface="Simsun" panose="02010600030101010101" pitchFamily="2" charset="-122"/>
                <a:ea typeface="Simsun" panose="02010600030101010101" pitchFamily="2" charset="-122"/>
                <a:hlinkClick r:id="rId4">
                  <a:extLst>
                    <a:ext uri="{A12FA001-AC4F-418D-AE19-62706E023703}">
                      <ahyp:hlinkClr xmlns:ahyp="http://schemas.microsoft.com/office/drawing/2018/hyperlinkcolor" val="tx"/>
                    </a:ext>
                  </a:extLst>
                </a:hlinkClick>
              </a:rPr>
              <a:t>套用公式法</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，其解为</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T(n)=</a:t>
            </a:r>
            <a:r>
              <a:rPr lang="en-US" altLang="zh-CN" b="0" i="1" dirty="0">
                <a:solidFill>
                  <a:schemeClr val="accent5">
                    <a:lumMod val="75000"/>
                  </a:schemeClr>
                </a:solidFill>
                <a:effectLst/>
                <a:latin typeface="Simsun" panose="02010600030101010101" pitchFamily="2" charset="-122"/>
                <a:ea typeface="Simsun" panose="02010600030101010101" pitchFamily="2" charset="-122"/>
              </a:rPr>
              <a:t>O</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(n</a:t>
            </a:r>
            <a:r>
              <a:rPr lang="en-US" altLang="zh-CN" b="0" i="0" baseline="30000" dirty="0">
                <a:solidFill>
                  <a:schemeClr val="accent5">
                    <a:lumMod val="75000"/>
                  </a:schemeClr>
                </a:solidFill>
                <a:effectLst/>
                <a:latin typeface="Simsun" panose="02010600030101010101" pitchFamily="2" charset="-122"/>
                <a:ea typeface="Simsun" panose="02010600030101010101" pitchFamily="2" charset="-122"/>
              </a:rPr>
              <a:t>log7</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a:t>
            </a:r>
            <a:r>
              <a:rPr lang="zh-CN" altLang="en-US" b="0" i="1" dirty="0">
                <a:solidFill>
                  <a:schemeClr val="accent5">
                    <a:lumMod val="75000"/>
                  </a:schemeClr>
                </a:solidFill>
                <a:effectLst/>
                <a:latin typeface="Simsun" panose="02010600030101010101" pitchFamily="2" charset="-122"/>
                <a:ea typeface="Simsun" panose="02010600030101010101" pitchFamily="2" charset="-122"/>
              </a:rPr>
              <a:t>≈</a:t>
            </a:r>
            <a:r>
              <a:rPr lang="en-US" altLang="zh-CN" b="0" i="1" dirty="0">
                <a:solidFill>
                  <a:schemeClr val="accent5">
                    <a:lumMod val="75000"/>
                  </a:schemeClr>
                </a:solidFill>
                <a:effectLst/>
                <a:latin typeface="Simsun" panose="02010600030101010101" pitchFamily="2" charset="-122"/>
                <a:ea typeface="Simsun" panose="02010600030101010101" pitchFamily="2" charset="-122"/>
              </a:rPr>
              <a:t>O</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(n</a:t>
            </a:r>
            <a:r>
              <a:rPr lang="en-US" altLang="zh-CN" b="0" i="0" baseline="30000" dirty="0">
                <a:solidFill>
                  <a:schemeClr val="accent5">
                    <a:lumMod val="75000"/>
                  </a:schemeClr>
                </a:solidFill>
                <a:effectLst/>
                <a:latin typeface="Simsun" panose="02010600030101010101" pitchFamily="2" charset="-122"/>
                <a:ea typeface="Simsun" panose="02010600030101010101" pitchFamily="2" charset="-122"/>
              </a:rPr>
              <a:t>2.81</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。由此可见，</a:t>
            </a:r>
            <a:r>
              <a:rPr lang="en-US" altLang="zh-CN" b="0" i="0" dirty="0">
                <a:solidFill>
                  <a:schemeClr val="accent5">
                    <a:lumMod val="75000"/>
                  </a:schemeClr>
                </a:solidFill>
                <a:effectLst/>
                <a:latin typeface="Simsun" panose="02010600030101010101" pitchFamily="2" charset="-122"/>
                <a:ea typeface="Simsun" panose="02010600030101010101" pitchFamily="2" charset="-122"/>
              </a:rPr>
              <a:t>Strassen</a:t>
            </a:r>
            <a:r>
              <a:rPr lang="zh-CN" altLang="en-US" b="0" i="0" dirty="0">
                <a:solidFill>
                  <a:schemeClr val="accent5">
                    <a:lumMod val="75000"/>
                  </a:schemeClr>
                </a:solidFill>
                <a:effectLst/>
                <a:latin typeface="Simsun" panose="02010600030101010101" pitchFamily="2" charset="-122"/>
                <a:ea typeface="Simsun" panose="02010600030101010101" pitchFamily="2" charset="-122"/>
              </a:rPr>
              <a:t>矩阵乘法的计算时间复杂性比普通矩阵乘法有较大的改进。</a:t>
            </a:r>
          </a:p>
          <a:p>
            <a:pPr algn="l"/>
            <a:endParaRPr lang="pt-BR" altLang="zh-CN" b="0" i="0" dirty="0">
              <a:solidFill>
                <a:srgbClr val="4F4F4F"/>
              </a:solidFill>
              <a:effectLst/>
              <a:latin typeface="Simsun" panose="02010600030101010101" pitchFamily="2" charset="-122"/>
              <a:ea typeface="Simsun"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206</a:t>
            </a:fld>
            <a:endParaRPr lang="en-US" altLang="zh-CN"/>
          </a:p>
        </p:txBody>
      </p:sp>
    </p:spTree>
    <p:extLst>
      <p:ext uri="{BB962C8B-B14F-4D97-AF65-F5344CB8AC3E}">
        <p14:creationId xmlns:p14="http://schemas.microsoft.com/office/powerpoint/2010/main" val="391895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好，下面我们再来学习另外一个经典的一个问题，斐波那契数列问题。</a:t>
            </a:r>
          </a:p>
          <a:p>
            <a:r>
              <a:rPr lang="zh-CN" altLang="en-US" dirty="0"/>
              <a:t>斐波那契数列问题是意大利数学家斐波那契在</a:t>
            </a:r>
            <a:r>
              <a:rPr lang="en-US" altLang="zh-CN" dirty="0"/>
              <a:t>1202</a:t>
            </a:r>
            <a:r>
              <a:rPr lang="zh-CN" altLang="en-US" dirty="0"/>
              <a:t>年写成的</a:t>
            </a:r>
            <a:r>
              <a:rPr lang="en-US" altLang="zh-CN" dirty="0"/>
              <a:t>《</a:t>
            </a:r>
            <a:r>
              <a:rPr lang="zh-CN" altLang="en-US" dirty="0"/>
              <a:t>计算之书</a:t>
            </a:r>
            <a:r>
              <a:rPr lang="en-US" altLang="zh-CN" dirty="0"/>
              <a:t>》</a:t>
            </a:r>
            <a:r>
              <a:rPr lang="zh-CN" altLang="en-US" dirty="0"/>
              <a:t>里面提出的一个数学问题。</a:t>
            </a:r>
            <a:endParaRPr lang="en-US" altLang="zh-CN" dirty="0"/>
          </a:p>
          <a:p>
            <a:endParaRPr lang="en-US" altLang="zh-CN" dirty="0"/>
          </a:p>
          <a:p>
            <a:r>
              <a:rPr lang="zh-CN" altLang="en-US" dirty="0"/>
              <a:t>这个问题描述是这样的，每一对兔子每个月不多不少，恰好能生一对新兔子。这一对新兔子，它是一雌一雄的，而且每一对新生的兔子，两个月后他就成熟了，并且具备生殖的能力。另外，假设所有的兔子都不会死亡。假如最开始养了</a:t>
            </a:r>
            <a:r>
              <a:rPr lang="zh-CN" altLang="en-US" sz="1200" dirty="0">
                <a:solidFill>
                  <a:srgbClr val="404040"/>
                </a:solidFill>
                <a:latin typeface="微软雅黑" panose="020B0503020204020204" pitchFamily="34" charset="-122"/>
                <a:ea typeface="+mn-ea"/>
              </a:rPr>
              <a:t>出生</a:t>
            </a:r>
            <a:r>
              <a:rPr lang="zh-CN" altLang="en-US" dirty="0"/>
              <a:t>的兔子一对，请问</a:t>
            </a:r>
            <a:r>
              <a:rPr lang="en-US" altLang="zh-CN" dirty="0"/>
              <a:t>N</a:t>
            </a:r>
            <a:r>
              <a:rPr lang="zh-CN" altLang="en-US" dirty="0"/>
              <a:t>个月以后共有多少对兔子？</a:t>
            </a:r>
            <a:endParaRPr lang="en-US" altLang="zh-CN" dirty="0"/>
          </a:p>
          <a:p>
            <a:endParaRPr lang="en-US" altLang="zh-CN" dirty="0"/>
          </a:p>
          <a:p>
            <a:r>
              <a:rPr lang="zh-CN" altLang="en-US" dirty="0"/>
              <a:t>这个问题我们怎么来求解呢？假设，我们来直接考虑第</a:t>
            </a:r>
            <a:r>
              <a:rPr lang="en-US" altLang="zh-CN" dirty="0"/>
              <a:t>N</a:t>
            </a:r>
            <a:r>
              <a:rPr lang="zh-CN" altLang="en-US" dirty="0"/>
              <a:t>个月，兔子的数目用</a:t>
            </a:r>
            <a:r>
              <a:rPr lang="en-US" altLang="zh-CN" dirty="0"/>
              <a:t>FN</a:t>
            </a:r>
            <a:r>
              <a:rPr lang="zh-CN" altLang="en-US" dirty="0"/>
              <a:t>来表示，那对于第</a:t>
            </a:r>
            <a:r>
              <a:rPr lang="en-US" altLang="zh-CN" dirty="0"/>
              <a:t>N</a:t>
            </a:r>
            <a:r>
              <a:rPr lang="zh-CN" altLang="en-US" dirty="0"/>
              <a:t>个月的兔子的数目，我们来根据他的成熟的属性把它分为两类，一类是成熟的兔子的对数，另外一个是新生的兔子对数。那成熟兔子的对数和新生兔子的对数，他们各自是多少呢？</a:t>
            </a:r>
            <a:endParaRPr lang="en-US" altLang="zh-CN" dirty="0"/>
          </a:p>
          <a:p>
            <a:endParaRPr lang="en-US" altLang="zh-CN" dirty="0"/>
          </a:p>
          <a:p>
            <a:r>
              <a:rPr lang="zh-CN" altLang="en-US" dirty="0"/>
              <a:t>我们可以根据题目的要求，分析得到成熟的这个兔子的对数，第</a:t>
            </a:r>
            <a:r>
              <a:rPr lang="en-US" altLang="zh-CN" dirty="0"/>
              <a:t>N</a:t>
            </a:r>
            <a:r>
              <a:rPr lang="zh-CN" altLang="en-US" dirty="0"/>
              <a:t>个月，因为所有的兔子，假设他都是不会死亡的，那意味着什么？在第</a:t>
            </a:r>
            <a:r>
              <a:rPr lang="en-US" altLang="zh-CN" dirty="0"/>
              <a:t>N</a:t>
            </a:r>
            <a:r>
              <a:rPr lang="zh-CN" altLang="en-US" dirty="0"/>
              <a:t>减一个月存在的兔子的数目，它肯定都会存活到第</a:t>
            </a:r>
            <a:r>
              <a:rPr lang="en-US" altLang="zh-CN" dirty="0"/>
              <a:t>N</a:t>
            </a:r>
            <a:r>
              <a:rPr lang="zh-CN" altLang="en-US" dirty="0"/>
              <a:t>个月，因此成熟的兔子对的数目，它应该是等于第</a:t>
            </a:r>
            <a:r>
              <a:rPr lang="en-US" altLang="zh-CN" dirty="0"/>
              <a:t>N</a:t>
            </a:r>
            <a:r>
              <a:rPr lang="zh-CN" altLang="en-US" dirty="0"/>
              <a:t>减一个月的兔子的数目，所以它是等于</a:t>
            </a:r>
            <a:r>
              <a:rPr lang="en-US" altLang="zh-CN" sz="1200" dirty="0">
                <a:solidFill>
                  <a:srgbClr val="000000"/>
                </a:solidFill>
                <a:latin typeface="Times New Roman" panose="02020603050405020304" pitchFamily="18" charset="0"/>
                <a:ea typeface="+mn-ea"/>
              </a:rPr>
              <a:t>F(n-1)</a:t>
            </a:r>
            <a:r>
              <a:rPr lang="zh-CN" altLang="en-US" sz="1200" dirty="0">
                <a:solidFill>
                  <a:srgbClr val="000000"/>
                </a:solidFill>
                <a:latin typeface="Times New Roman" panose="02020603050405020304" pitchFamily="18" charset="0"/>
                <a:ea typeface="+mn-ea"/>
              </a:rPr>
              <a:t>。</a:t>
            </a:r>
            <a:endParaRPr lang="en-US" altLang="zh-CN" sz="1200" dirty="0">
              <a:solidFill>
                <a:srgbClr val="000000"/>
              </a:solidFill>
              <a:latin typeface="Times New Roman" panose="02020603050405020304" pitchFamily="18" charset="0"/>
              <a:ea typeface="+mn-ea"/>
            </a:endParaRPr>
          </a:p>
          <a:p>
            <a:endParaRPr lang="en-US" altLang="zh-CN" sz="1200" dirty="0">
              <a:solidFill>
                <a:srgbClr val="000000"/>
              </a:solidFill>
              <a:latin typeface="Times New Roman" panose="02020603050405020304" pitchFamily="18" charset="0"/>
              <a:ea typeface="+mn-ea"/>
            </a:endParaRPr>
          </a:p>
          <a:p>
            <a:r>
              <a:rPr lang="zh-CN" altLang="en-US" dirty="0"/>
              <a:t>新生的兔子对的数目它又等于多少呢？按题目的这个要求是每一对新生兔子两个月后才会具备这个成熟的能力。那我们来分析一下第</a:t>
            </a:r>
            <a:r>
              <a:rPr lang="en-US" altLang="zh-CN" dirty="0"/>
              <a:t>N</a:t>
            </a:r>
            <a:r>
              <a:rPr lang="zh-CN" altLang="en-US" dirty="0"/>
              <a:t>个月的新生的兔子对数目，他是由第</a:t>
            </a:r>
            <a:r>
              <a:rPr lang="en-US" altLang="zh-CN" dirty="0"/>
              <a:t>N</a:t>
            </a:r>
            <a:r>
              <a:rPr lang="zh-CN" altLang="en-US" dirty="0"/>
              <a:t>减一个月的所有的兔子所生出来的，因此，在第</a:t>
            </a:r>
            <a:r>
              <a:rPr lang="en-US" altLang="zh-CN" dirty="0"/>
              <a:t>N</a:t>
            </a:r>
            <a:r>
              <a:rPr lang="zh-CN" altLang="en-US" dirty="0"/>
              <a:t>减二个月有多少对兔子，那么他在第</a:t>
            </a:r>
            <a:r>
              <a:rPr lang="en-US" altLang="zh-CN" dirty="0"/>
              <a:t>N</a:t>
            </a:r>
            <a:r>
              <a:rPr lang="zh-CN" altLang="en-US" dirty="0"/>
              <a:t>个月的时候，他就会得到多少个新生的兔子的数目。因此，它的结果应该是等于第</a:t>
            </a:r>
            <a:r>
              <a:rPr lang="en-US" altLang="zh-CN" dirty="0"/>
              <a:t>N</a:t>
            </a:r>
            <a:r>
              <a:rPr lang="zh-CN" altLang="en-US" dirty="0"/>
              <a:t>减二个月的兔子的数目，这个兔子对的数目等于</a:t>
            </a:r>
            <a:r>
              <a:rPr lang="en-US" altLang="zh-CN" sz="1200" dirty="0">
                <a:solidFill>
                  <a:srgbClr val="000000"/>
                </a:solidFill>
                <a:latin typeface="Times New Roman" panose="02020603050405020304" pitchFamily="18" charset="0"/>
                <a:ea typeface="+mn-ea"/>
              </a:rPr>
              <a:t>F(n-2)</a:t>
            </a:r>
            <a:r>
              <a:rPr lang="zh-CN" altLang="en-US" sz="1200" dirty="0">
                <a:solidFill>
                  <a:srgbClr val="000000"/>
                </a:solidFill>
                <a:latin typeface="Times New Roman" panose="02020603050405020304" pitchFamily="18" charset="0"/>
                <a:ea typeface="+mn-ea"/>
              </a:rPr>
              <a:t>。</a:t>
            </a:r>
            <a:endParaRPr lang="en-US" altLang="zh-CN" sz="1200" dirty="0">
              <a:solidFill>
                <a:srgbClr val="000000"/>
              </a:solidFill>
              <a:latin typeface="Times New Roman" panose="02020603050405020304" pitchFamily="18" charset="0"/>
              <a:ea typeface="+mn-ea"/>
            </a:endParaRPr>
          </a:p>
          <a:p>
            <a:endParaRPr lang="en-US" altLang="zh-CN" sz="1200" dirty="0">
              <a:solidFill>
                <a:srgbClr val="000000"/>
              </a:solidFill>
              <a:latin typeface="Times New Roman" panose="02020603050405020304" pitchFamily="18" charset="0"/>
              <a:ea typeface="+mn-ea"/>
            </a:endParaRP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10</a:t>
            </a:fld>
            <a:endParaRPr lang="en-US" altLang="zh-CN"/>
          </a:p>
        </p:txBody>
      </p:sp>
    </p:spTree>
    <p:extLst>
      <p:ext uri="{BB962C8B-B14F-4D97-AF65-F5344CB8AC3E}">
        <p14:creationId xmlns:p14="http://schemas.microsoft.com/office/powerpoint/2010/main" val="14545080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4D4D4D"/>
                </a:solidFill>
                <a:effectLst/>
                <a:latin typeface="Simsun" panose="02010600030101010101" pitchFamily="2" charset="-122"/>
                <a:ea typeface="Simsun" panose="02010600030101010101" pitchFamily="2" charset="-122"/>
              </a:rPr>
              <a:t>有人曾列举了计算</a:t>
            </a:r>
            <a:r>
              <a:rPr lang="en-US" altLang="zh-CN" b="0" i="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个</a:t>
            </a:r>
            <a:r>
              <a:rPr lang="en-US" altLang="zh-CN" b="0" i="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阶矩阵乘法的</a:t>
            </a:r>
            <a:r>
              <a:rPr lang="en-US" altLang="zh-CN" b="0" i="0" dirty="0">
                <a:solidFill>
                  <a:srgbClr val="4D4D4D"/>
                </a:solidFill>
                <a:effectLst/>
                <a:latin typeface="Simsun" panose="02010600030101010101" pitchFamily="2" charset="-122"/>
                <a:ea typeface="Simsun" panose="02010600030101010101" pitchFamily="2" charset="-122"/>
              </a:rPr>
              <a:t>36</a:t>
            </a:r>
            <a:r>
              <a:rPr lang="zh-CN" altLang="en-US" b="0" i="0" dirty="0">
                <a:solidFill>
                  <a:srgbClr val="4D4D4D"/>
                </a:solidFill>
                <a:effectLst/>
                <a:latin typeface="Simsun" panose="02010600030101010101" pitchFamily="2" charset="-122"/>
                <a:ea typeface="Simsun" panose="02010600030101010101" pitchFamily="2" charset="-122"/>
              </a:rPr>
              <a:t>种不同方法。但所有的方法都要做</a:t>
            </a:r>
            <a:r>
              <a:rPr lang="en-US" altLang="zh-CN" b="0" i="0" dirty="0">
                <a:solidFill>
                  <a:srgbClr val="4D4D4D"/>
                </a:solidFill>
                <a:effectLst/>
                <a:latin typeface="Simsun" panose="02010600030101010101" pitchFamily="2" charset="-122"/>
                <a:ea typeface="Simsun" panose="02010600030101010101" pitchFamily="2" charset="-122"/>
              </a:rPr>
              <a:t>7</a:t>
            </a:r>
            <a:r>
              <a:rPr lang="zh-CN" altLang="en-US" b="0" i="0" dirty="0">
                <a:solidFill>
                  <a:srgbClr val="4D4D4D"/>
                </a:solidFill>
                <a:effectLst/>
                <a:latin typeface="Simsun" panose="02010600030101010101" pitchFamily="2" charset="-122"/>
                <a:ea typeface="Simsun" panose="02010600030101010101" pitchFamily="2" charset="-122"/>
              </a:rPr>
              <a:t>次乘法。除非能找到一种计算</a:t>
            </a:r>
            <a:r>
              <a:rPr lang="en-US" altLang="zh-CN" b="0" i="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阶方阵乘积的算法，使乘法的计算次数少于</a:t>
            </a:r>
            <a:r>
              <a:rPr lang="en-US" altLang="zh-CN" b="0" i="0" dirty="0">
                <a:solidFill>
                  <a:srgbClr val="4D4D4D"/>
                </a:solidFill>
                <a:effectLst/>
                <a:latin typeface="Simsun" panose="02010600030101010101" pitchFamily="2" charset="-122"/>
                <a:ea typeface="Simsun" panose="02010600030101010101" pitchFamily="2" charset="-122"/>
              </a:rPr>
              <a:t>7</a:t>
            </a:r>
            <a:r>
              <a:rPr lang="zh-CN" altLang="en-US" b="0" i="0" dirty="0">
                <a:solidFill>
                  <a:srgbClr val="4D4D4D"/>
                </a:solidFill>
                <a:effectLst/>
                <a:latin typeface="Simsun" panose="02010600030101010101" pitchFamily="2" charset="-122"/>
                <a:ea typeface="Simsun" panose="02010600030101010101" pitchFamily="2" charset="-122"/>
              </a:rPr>
              <a:t>次，按上述思路才有可能进一步改进矩阵乘积的计算时间的上界。但是</a:t>
            </a:r>
            <a:r>
              <a:rPr lang="en-US" altLang="zh-CN" b="0" i="0" dirty="0">
                <a:solidFill>
                  <a:srgbClr val="4D4D4D"/>
                </a:solidFill>
                <a:effectLst/>
                <a:latin typeface="Simsun" panose="02010600030101010101" pitchFamily="2" charset="-122"/>
                <a:ea typeface="Simsun" panose="02010600030101010101" pitchFamily="2" charset="-122"/>
              </a:rPr>
              <a:t>Hopcroft</a:t>
            </a:r>
            <a:r>
              <a:rPr lang="zh-CN" altLang="en-US" b="0" i="0" dirty="0">
                <a:solidFill>
                  <a:srgbClr val="4D4D4D"/>
                </a:solidFill>
                <a:effectLst/>
                <a:latin typeface="Simsun" panose="02010600030101010101" pitchFamily="2" charset="-122"/>
                <a:ea typeface="Simsun" panose="02010600030101010101" pitchFamily="2" charset="-122"/>
              </a:rPr>
              <a:t>和</a:t>
            </a:r>
            <a:r>
              <a:rPr lang="en-US" altLang="zh-CN" b="0" i="0" dirty="0">
                <a:solidFill>
                  <a:srgbClr val="4D4D4D"/>
                </a:solidFill>
                <a:effectLst/>
                <a:latin typeface="Simsun" panose="02010600030101010101" pitchFamily="2" charset="-122"/>
                <a:ea typeface="Simsun" panose="02010600030101010101" pitchFamily="2" charset="-122"/>
              </a:rPr>
              <a:t>Kerr(197l)</a:t>
            </a:r>
            <a:r>
              <a:rPr lang="zh-CN" altLang="en-US" b="0" i="0" dirty="0">
                <a:solidFill>
                  <a:srgbClr val="4D4D4D"/>
                </a:solidFill>
                <a:effectLst/>
                <a:latin typeface="Simsun" panose="02010600030101010101" pitchFamily="2" charset="-122"/>
                <a:ea typeface="Simsun" panose="02010600030101010101" pitchFamily="2" charset="-122"/>
              </a:rPr>
              <a:t>已经证明，计算</a:t>
            </a:r>
            <a:r>
              <a:rPr lang="en-US" altLang="zh-CN" b="0" i="0" dirty="0">
                <a:solidFill>
                  <a:srgbClr val="4D4D4D"/>
                </a:solidFill>
                <a:effectLst/>
                <a:latin typeface="Simsun" panose="02010600030101010101" pitchFamily="2" charset="-122"/>
                <a:ea typeface="Simsun" panose="02010600030101010101" pitchFamily="2" charset="-122"/>
              </a:rPr>
              <a:t>2</a:t>
            </a:r>
            <a:r>
              <a:rPr lang="zh-CN" altLang="en-US" b="0" i="0" dirty="0">
                <a:solidFill>
                  <a:srgbClr val="4D4D4D"/>
                </a:solidFill>
                <a:effectLst/>
                <a:latin typeface="Simsun" panose="02010600030101010101" pitchFamily="2" charset="-122"/>
                <a:ea typeface="Simsun" panose="02010600030101010101" pitchFamily="2" charset="-122"/>
              </a:rPr>
              <a:t>个</a:t>
            </a:r>
            <a:r>
              <a:rPr lang="en-US" altLang="zh-CN" b="0" i="0" dirty="0">
                <a:solidFill>
                  <a:srgbClr val="4D4D4D"/>
                </a:solidFill>
                <a:effectLst/>
                <a:latin typeface="Simsun" panose="02010600030101010101" pitchFamily="2" charset="-122"/>
                <a:ea typeface="Simsun" panose="02010600030101010101" pitchFamily="2" charset="-122"/>
              </a:rPr>
              <a:t>2×2</a:t>
            </a:r>
            <a:r>
              <a:rPr lang="zh-CN" altLang="en-US" b="0" i="0" dirty="0">
                <a:solidFill>
                  <a:srgbClr val="4D4D4D"/>
                </a:solidFill>
                <a:effectLst/>
                <a:latin typeface="Simsun" panose="02010600030101010101" pitchFamily="2" charset="-122"/>
                <a:ea typeface="Simsun" panose="02010600030101010101" pitchFamily="2" charset="-122"/>
              </a:rPr>
              <a:t>矩阵的乘积，</a:t>
            </a:r>
            <a:r>
              <a:rPr lang="en-US" altLang="zh-CN" b="0" i="0" dirty="0">
                <a:solidFill>
                  <a:srgbClr val="4D4D4D"/>
                </a:solidFill>
                <a:effectLst/>
                <a:latin typeface="Simsun" panose="02010600030101010101" pitchFamily="2" charset="-122"/>
                <a:ea typeface="Simsun" panose="02010600030101010101" pitchFamily="2" charset="-122"/>
              </a:rPr>
              <a:t>7</a:t>
            </a:r>
            <a:r>
              <a:rPr lang="zh-CN" altLang="en-US" b="0" i="0" dirty="0">
                <a:solidFill>
                  <a:srgbClr val="4D4D4D"/>
                </a:solidFill>
                <a:effectLst/>
                <a:latin typeface="Simsun" panose="02010600030101010101" pitchFamily="2" charset="-122"/>
                <a:ea typeface="Simsun" panose="02010600030101010101" pitchFamily="2" charset="-122"/>
              </a:rPr>
              <a:t>次乘法是必要的。</a:t>
            </a:r>
            <a:endParaRPr lang="en-US" altLang="zh-CN" b="0" i="0" dirty="0">
              <a:solidFill>
                <a:srgbClr val="4D4D4D"/>
              </a:solidFill>
              <a:effectLst/>
              <a:latin typeface="Simsun" panose="02010600030101010101" pitchFamily="2" charset="-122"/>
              <a:ea typeface="Simsun" panose="02010600030101010101" pitchFamily="2" charset="-122"/>
            </a:endParaRPr>
          </a:p>
          <a:p>
            <a:endParaRPr lang="en-US" altLang="zh-CN" b="0" i="0" dirty="0">
              <a:solidFill>
                <a:srgbClr val="4D4D4D"/>
              </a:solidFill>
              <a:effectLst/>
              <a:latin typeface="Simsun" panose="02010600030101010101" pitchFamily="2" charset="-122"/>
              <a:ea typeface="Simsun" panose="02010600030101010101" pitchFamily="2" charset="-122"/>
            </a:endParaRPr>
          </a:p>
          <a:p>
            <a:r>
              <a:rPr lang="zh-CN" altLang="en-US" b="0" i="0" dirty="0">
                <a:solidFill>
                  <a:srgbClr val="4D4D4D"/>
                </a:solidFill>
                <a:effectLst/>
                <a:latin typeface="Simsun" panose="02010600030101010101" pitchFamily="2" charset="-122"/>
                <a:ea typeface="Simsun" panose="02010600030101010101" pitchFamily="2" charset="-122"/>
              </a:rPr>
              <a:t>因此，要想进一步改进矩阵乘法的时间复杂性，就不能再寄希望于计算</a:t>
            </a:r>
            <a:r>
              <a:rPr lang="en-US" altLang="zh-CN" b="0" i="0" dirty="0">
                <a:solidFill>
                  <a:srgbClr val="4D4D4D"/>
                </a:solidFill>
                <a:effectLst/>
                <a:latin typeface="Simsun" panose="02010600030101010101" pitchFamily="2" charset="-122"/>
                <a:ea typeface="Simsun" panose="02010600030101010101" pitchFamily="2" charset="-122"/>
              </a:rPr>
              <a:t>2×2</a:t>
            </a:r>
            <a:r>
              <a:rPr lang="zh-CN" altLang="en-US" b="0" i="0" dirty="0">
                <a:solidFill>
                  <a:srgbClr val="4D4D4D"/>
                </a:solidFill>
                <a:effectLst/>
                <a:latin typeface="Simsun" panose="02010600030101010101" pitchFamily="2" charset="-122"/>
                <a:ea typeface="Simsun" panose="02010600030101010101" pitchFamily="2" charset="-122"/>
              </a:rPr>
              <a:t>矩阵的乘法次数的减少。或许应当研究</a:t>
            </a:r>
            <a:r>
              <a:rPr lang="en-US" altLang="zh-CN" b="0" i="0" dirty="0">
                <a:solidFill>
                  <a:srgbClr val="4D4D4D"/>
                </a:solidFill>
                <a:effectLst/>
                <a:latin typeface="Simsun" panose="02010600030101010101" pitchFamily="2" charset="-122"/>
                <a:ea typeface="Simsun" panose="02010600030101010101" pitchFamily="2" charset="-122"/>
              </a:rPr>
              <a:t>3×3</a:t>
            </a:r>
            <a:r>
              <a:rPr lang="zh-CN" altLang="en-US" b="0" i="0" dirty="0">
                <a:solidFill>
                  <a:srgbClr val="4D4D4D"/>
                </a:solidFill>
                <a:effectLst/>
                <a:latin typeface="Simsun" panose="02010600030101010101" pitchFamily="2" charset="-122"/>
                <a:ea typeface="Simsun" panose="02010600030101010101" pitchFamily="2" charset="-122"/>
              </a:rPr>
              <a:t>或</a:t>
            </a:r>
            <a:r>
              <a:rPr lang="en-US" altLang="zh-CN" b="0" i="0" dirty="0">
                <a:solidFill>
                  <a:srgbClr val="4D4D4D"/>
                </a:solidFill>
                <a:effectLst/>
                <a:latin typeface="Simsun" panose="02010600030101010101" pitchFamily="2" charset="-122"/>
                <a:ea typeface="Simsun" panose="02010600030101010101" pitchFamily="2" charset="-122"/>
              </a:rPr>
              <a:t>5×5</a:t>
            </a:r>
            <a:r>
              <a:rPr lang="zh-CN" altLang="en-US" b="0" i="0" dirty="0">
                <a:solidFill>
                  <a:srgbClr val="4D4D4D"/>
                </a:solidFill>
                <a:effectLst/>
                <a:latin typeface="Simsun" panose="02010600030101010101" pitchFamily="2" charset="-122"/>
                <a:ea typeface="Simsun" panose="02010600030101010101" pitchFamily="2" charset="-122"/>
              </a:rPr>
              <a:t>矩阵的更好算法。在</a:t>
            </a:r>
            <a:r>
              <a:rPr lang="en-US" altLang="zh-CN" b="0" i="0" dirty="0">
                <a:solidFill>
                  <a:srgbClr val="4D4D4D"/>
                </a:solidFill>
                <a:effectLst/>
                <a:latin typeface="Simsun" panose="02010600030101010101" pitchFamily="2" charset="-122"/>
                <a:ea typeface="Simsun" panose="02010600030101010101" pitchFamily="2" charset="-122"/>
              </a:rPr>
              <a:t>Strassen</a:t>
            </a:r>
            <a:r>
              <a:rPr lang="zh-CN" altLang="en-US" b="0" i="0" dirty="0">
                <a:solidFill>
                  <a:srgbClr val="4D4D4D"/>
                </a:solidFill>
                <a:effectLst/>
                <a:latin typeface="Simsun" panose="02010600030101010101" pitchFamily="2" charset="-122"/>
                <a:ea typeface="Simsun" panose="02010600030101010101" pitchFamily="2" charset="-122"/>
              </a:rPr>
              <a:t>之后又有许多算法改进了矩阵乘法的计算时间复杂性。目前最好的计算时间上界是</a:t>
            </a:r>
            <a:r>
              <a:rPr lang="en-US" altLang="zh-CN" b="0" i="0" dirty="0">
                <a:solidFill>
                  <a:srgbClr val="4D4D4D"/>
                </a:solidFill>
                <a:effectLst/>
                <a:latin typeface="Simsun" panose="02010600030101010101" pitchFamily="2" charset="-122"/>
                <a:ea typeface="Simsun" panose="02010600030101010101" pitchFamily="2" charset="-122"/>
              </a:rPr>
              <a:t>O(n</a:t>
            </a:r>
            <a:r>
              <a:rPr lang="en-US" altLang="zh-CN" b="0" i="0" baseline="30000" dirty="0">
                <a:solidFill>
                  <a:srgbClr val="4D4D4D"/>
                </a:solidFill>
                <a:effectLst/>
                <a:latin typeface="Simsun" panose="02010600030101010101" pitchFamily="2" charset="-122"/>
                <a:ea typeface="Simsun" panose="02010600030101010101" pitchFamily="2" charset="-122"/>
              </a:rPr>
              <a:t>2.367</a:t>
            </a:r>
            <a:r>
              <a:rPr lang="en-US" altLang="zh-CN" b="0" i="0" dirty="0">
                <a:solidFill>
                  <a:srgbClr val="4D4D4D"/>
                </a:solidFill>
                <a:effectLst/>
                <a:latin typeface="Simsun" panose="02010600030101010101" pitchFamily="2" charset="-122"/>
                <a:ea typeface="Simsun" panose="02010600030101010101" pitchFamily="2" charset="-122"/>
              </a:rPr>
              <a:t>)</a:t>
            </a:r>
            <a:r>
              <a:rPr lang="zh-CN" altLang="en-US" b="0" i="0" dirty="0">
                <a:solidFill>
                  <a:srgbClr val="4D4D4D"/>
                </a:solidFill>
                <a:effectLst/>
                <a:latin typeface="Simsun" panose="02010600030101010101" pitchFamily="2" charset="-122"/>
                <a:ea typeface="Simsun" panose="02010600030101010101" pitchFamily="2" charset="-122"/>
              </a:rPr>
              <a:t>。而目前所知道的矩阵乘法的最好下界仍是它的平凡下界</a:t>
            </a:r>
            <a:r>
              <a:rPr lang="en-US" altLang="zh-CN" b="0" i="0" dirty="0">
                <a:solidFill>
                  <a:srgbClr val="4D4D4D"/>
                </a:solidFill>
                <a:effectLst/>
                <a:latin typeface="Simsun" panose="02010600030101010101" pitchFamily="2" charset="-122"/>
                <a:ea typeface="Simsun" panose="02010600030101010101" pitchFamily="2" charset="-122"/>
              </a:rPr>
              <a:t>Ω(n</a:t>
            </a:r>
            <a:r>
              <a:rPr lang="en-US" altLang="zh-CN" b="0" i="0" baseline="30000" dirty="0">
                <a:solidFill>
                  <a:srgbClr val="4D4D4D"/>
                </a:solidFill>
                <a:effectLst/>
                <a:latin typeface="Simsun" panose="02010600030101010101" pitchFamily="2" charset="-122"/>
                <a:ea typeface="Simsun" panose="02010600030101010101" pitchFamily="2" charset="-122"/>
              </a:rPr>
              <a:t>2</a:t>
            </a:r>
            <a:r>
              <a:rPr lang="en-US" altLang="zh-CN" b="0" i="0" dirty="0">
                <a:solidFill>
                  <a:srgbClr val="4D4D4D"/>
                </a:solidFill>
                <a:effectLst/>
                <a:latin typeface="Simsun" panose="02010600030101010101" pitchFamily="2" charset="-122"/>
                <a:ea typeface="Simsun" panose="02010600030101010101" pitchFamily="2" charset="-122"/>
              </a:rPr>
              <a:t>)</a:t>
            </a:r>
            <a:r>
              <a:rPr lang="zh-CN" altLang="en-US" b="0" i="0" dirty="0">
                <a:solidFill>
                  <a:srgbClr val="4D4D4D"/>
                </a:solidFill>
                <a:effectLst/>
                <a:latin typeface="Simsun" panose="02010600030101010101" pitchFamily="2" charset="-122"/>
                <a:ea typeface="Simsun" panose="02010600030101010101" pitchFamily="2" charset="-122"/>
              </a:rPr>
              <a:t>。因此到目前为止还无法确切知道矩阵乘法的时间复杂性。关于这一研究课题还有许多工作可做。</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207</a:t>
            </a:fld>
            <a:endParaRPr lang="en-US" altLang="zh-CN"/>
          </a:p>
        </p:txBody>
      </p:sp>
    </p:spTree>
    <p:extLst>
      <p:ext uri="{BB962C8B-B14F-4D97-AF65-F5344CB8AC3E}">
        <p14:creationId xmlns:p14="http://schemas.microsoft.com/office/powerpoint/2010/main" val="19323216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solidFill>
                  <a:srgbClr val="4D4D4D"/>
                </a:solidFill>
                <a:effectLst/>
                <a:latin typeface="Simsun" panose="02010600030101010101" pitchFamily="2" charset="-122"/>
                <a:ea typeface="Simsun" panose="02010600030101010101" pitchFamily="2" charset="-122"/>
              </a:rPr>
              <a:t>从图中可以看到，只有在维数比较大的矩阵（</a:t>
            </a:r>
            <a:r>
              <a:rPr lang="en-US" altLang="zh-CN" b="0" i="0" dirty="0">
                <a:solidFill>
                  <a:srgbClr val="4D4D4D"/>
                </a:solidFill>
                <a:effectLst/>
                <a:latin typeface="Simsun" panose="02010600030101010101" pitchFamily="2" charset="-122"/>
                <a:ea typeface="Simsun" panose="02010600030101010101" pitchFamily="2" charset="-122"/>
              </a:rPr>
              <a:t>n&gt;300</a:t>
            </a:r>
            <a:r>
              <a:rPr lang="zh-CN" altLang="en-US" b="0" i="0" dirty="0">
                <a:solidFill>
                  <a:srgbClr val="4D4D4D"/>
                </a:solidFill>
                <a:effectLst/>
                <a:latin typeface="Simsun" panose="02010600030101010101" pitchFamily="2" charset="-122"/>
                <a:ea typeface="Simsun" panose="02010600030101010101" pitchFamily="2" charset="-122"/>
              </a:rPr>
              <a:t>）的时候，</a:t>
            </a:r>
            <a:r>
              <a:rPr lang="en-US" altLang="zh-CN" b="0" i="0" dirty="0" err="1">
                <a:solidFill>
                  <a:srgbClr val="4D4D4D"/>
                </a:solidFill>
                <a:effectLst/>
                <a:latin typeface="Simsun" panose="02010600030101010101" pitchFamily="2" charset="-122"/>
                <a:ea typeface="Simsun" panose="02010600030101010101" pitchFamily="2" charset="-122"/>
              </a:rPr>
              <a:t>strassen</a:t>
            </a:r>
            <a:r>
              <a:rPr lang="zh-CN" altLang="en-US" b="0" i="0" dirty="0">
                <a:solidFill>
                  <a:srgbClr val="4D4D4D"/>
                </a:solidFill>
                <a:effectLst/>
                <a:latin typeface="Simsun" panose="02010600030101010101" pitchFamily="2" charset="-122"/>
                <a:ea typeface="Simsun" panose="02010600030101010101" pitchFamily="2" charset="-122"/>
              </a:rPr>
              <a:t>矩阵性能才有更大的优势，可以减少很多乘法运算。</a:t>
            </a:r>
            <a:endParaRPr lang="zh-CN" altLang="en-US" dirty="0"/>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208</a:t>
            </a:fld>
            <a:endParaRPr lang="en-US" altLang="zh-CN"/>
          </a:p>
        </p:txBody>
      </p:sp>
    </p:spTree>
    <p:extLst>
      <p:ext uri="{BB962C8B-B14F-4D97-AF65-F5344CB8AC3E}">
        <p14:creationId xmlns:p14="http://schemas.microsoft.com/office/powerpoint/2010/main" val="2555933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212</a:t>
            </a:fld>
            <a:endParaRPr lang="en-US" altLang="zh-CN"/>
          </a:p>
        </p:txBody>
      </p:sp>
    </p:spTree>
    <p:extLst>
      <p:ext uri="{BB962C8B-B14F-4D97-AF65-F5344CB8AC3E}">
        <p14:creationId xmlns:p14="http://schemas.microsoft.com/office/powerpoint/2010/main" val="20982933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b="0" i="0" dirty="0">
                <a:effectLst/>
                <a:latin typeface="Inter"/>
              </a:rPr>
              <a:t>卷积与快速傅立叶变换（</a:t>
            </a:r>
            <a:r>
              <a:rPr lang="en-US" altLang="zh-CN" b="0" i="0" dirty="0">
                <a:effectLst/>
                <a:latin typeface="Inter"/>
              </a:rPr>
              <a:t>FFT</a:t>
            </a:r>
            <a:r>
              <a:rPr lang="zh-CN" altLang="en-US" b="0" i="0" dirty="0">
                <a:effectLst/>
                <a:latin typeface="Inter"/>
              </a:rPr>
              <a:t>）在众多领域有着广泛应用</a:t>
            </a:r>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213</a:t>
            </a:fld>
            <a:endParaRPr lang="en-US" altLang="zh-CN"/>
          </a:p>
        </p:txBody>
      </p:sp>
    </p:spTree>
    <p:extLst>
      <p:ext uri="{BB962C8B-B14F-4D97-AF65-F5344CB8AC3E}">
        <p14:creationId xmlns:p14="http://schemas.microsoft.com/office/powerpoint/2010/main" val="24380201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223</a:t>
            </a:fld>
            <a:endParaRPr lang="en-US" altLang="zh-CN"/>
          </a:p>
        </p:txBody>
      </p:sp>
    </p:spTree>
    <p:extLst>
      <p:ext uri="{BB962C8B-B14F-4D97-AF65-F5344CB8AC3E}">
        <p14:creationId xmlns:p14="http://schemas.microsoft.com/office/powerpoint/2010/main" val="9071071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39704-4E4E-214A-7858-01BCBAB738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F0269D-BC69-D212-5CE4-6C05080F677B}"/>
              </a:ext>
            </a:extLst>
          </p:cNvPr>
          <p:cNvSpPr>
            <a:spLocks noGrp="1" noRot="1" noChangeAspect="1"/>
          </p:cNvSpPr>
          <p:nvPr>
            <p:ph type="sldImg"/>
          </p:nvPr>
        </p:nvSpPr>
        <p:spPr>
          <a:xfrm>
            <a:off x="992188" y="768350"/>
            <a:ext cx="5114925" cy="3836988"/>
          </a:xfrm>
        </p:spPr>
      </p:sp>
      <p:sp>
        <p:nvSpPr>
          <p:cNvPr id="3" name="备注占位符 2">
            <a:extLst>
              <a:ext uri="{FF2B5EF4-FFF2-40B4-BE49-F238E27FC236}">
                <a16:creationId xmlns:a16="http://schemas.microsoft.com/office/drawing/2014/main" id="{858FD830-1E5C-2BB0-9DCE-C0AEDDDC14F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74F709-6468-3947-A764-EDDCBF3DDF22}"/>
              </a:ext>
            </a:extLst>
          </p:cNvPr>
          <p:cNvSpPr>
            <a:spLocks noGrp="1"/>
          </p:cNvSpPr>
          <p:nvPr>
            <p:ph type="sldNum" sz="quarter" idx="5"/>
          </p:nvPr>
        </p:nvSpPr>
        <p:spPr/>
        <p:txBody>
          <a:bodyPr/>
          <a:lstStyle/>
          <a:p>
            <a:pPr>
              <a:defRPr/>
            </a:pPr>
            <a:fld id="{B2403056-0475-4A05-B23B-3B99B4276CBF}" type="slidenum">
              <a:rPr lang="zh-CN" altLang="en-US" smtClean="0"/>
              <a:pPr>
                <a:defRPr/>
              </a:pPr>
              <a:t>224</a:t>
            </a:fld>
            <a:endParaRPr lang="en-US" altLang="zh-CN"/>
          </a:p>
        </p:txBody>
      </p:sp>
    </p:spTree>
    <p:extLst>
      <p:ext uri="{BB962C8B-B14F-4D97-AF65-F5344CB8AC3E}">
        <p14:creationId xmlns:p14="http://schemas.microsoft.com/office/powerpoint/2010/main" val="2767470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i="0" dirty="0">
                <a:solidFill>
                  <a:srgbClr val="000000"/>
                </a:solidFill>
                <a:effectLst/>
                <a:latin typeface="Inter"/>
              </a:rPr>
              <a:t>卷积形式推导说明</a:t>
            </a:r>
          </a:p>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226</a:t>
            </a:fld>
            <a:endParaRPr lang="en-US" altLang="zh-CN"/>
          </a:p>
        </p:txBody>
      </p:sp>
    </p:spTree>
    <p:extLst>
      <p:ext uri="{BB962C8B-B14F-4D97-AF65-F5344CB8AC3E}">
        <p14:creationId xmlns:p14="http://schemas.microsoft.com/office/powerpoint/2010/main" val="29392272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232</a:t>
            </a:fld>
            <a:endParaRPr lang="en-US" altLang="zh-CN"/>
          </a:p>
        </p:txBody>
      </p:sp>
    </p:spTree>
    <p:extLst>
      <p:ext uri="{BB962C8B-B14F-4D97-AF65-F5344CB8AC3E}">
        <p14:creationId xmlns:p14="http://schemas.microsoft.com/office/powerpoint/2010/main" val="1492278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0" i="0" dirty="0" err="1">
                <a:solidFill>
                  <a:srgbClr val="000000"/>
                </a:solidFill>
                <a:effectLst/>
                <a:latin typeface="Inter"/>
              </a:rPr>
              <a:t>fft</a:t>
            </a:r>
            <a:r>
              <a:rPr lang="en-US" altLang="zh-CN" b="0" i="0" dirty="0">
                <a:solidFill>
                  <a:srgbClr val="000000"/>
                </a:solidFill>
                <a:effectLst/>
                <a:latin typeface="Inter"/>
              </a:rPr>
              <a:t>(n, a0,a1,...,an-1) </a:t>
            </a:r>
            <a:r>
              <a:rPr lang="zh-CN" altLang="en-US" b="0" i="0" dirty="0">
                <a:solidFill>
                  <a:srgbClr val="000000"/>
                </a:solidFill>
                <a:effectLst/>
                <a:latin typeface="Inter"/>
              </a:rPr>
              <a:t>定义了一个名为 </a:t>
            </a:r>
            <a:r>
              <a:rPr lang="en-US" altLang="zh-CN" b="0" i="0" dirty="0" err="1">
                <a:solidFill>
                  <a:srgbClr val="000000"/>
                </a:solidFill>
                <a:effectLst/>
                <a:latin typeface="Inter"/>
              </a:rPr>
              <a:t>fft</a:t>
            </a:r>
            <a:r>
              <a:rPr lang="en-US" altLang="zh-CN" b="0" i="0" dirty="0">
                <a:solidFill>
                  <a:srgbClr val="000000"/>
                </a:solidFill>
                <a:effectLst/>
                <a:latin typeface="Inter"/>
              </a:rPr>
              <a:t> </a:t>
            </a:r>
            <a:r>
              <a:rPr lang="zh-CN" altLang="en-US" b="0" i="0" dirty="0">
                <a:solidFill>
                  <a:srgbClr val="000000"/>
                </a:solidFill>
                <a:effectLst/>
                <a:latin typeface="Inter"/>
              </a:rPr>
              <a:t>的函数，它接受参数 </a:t>
            </a:r>
            <a:r>
              <a:rPr lang="en-US" altLang="zh-CN" b="0" i="0" dirty="0">
                <a:solidFill>
                  <a:srgbClr val="000000"/>
                </a:solidFill>
                <a:effectLst/>
                <a:latin typeface="Inter"/>
              </a:rPr>
              <a:t>n </a:t>
            </a:r>
            <a:r>
              <a:rPr lang="zh-CN" altLang="en-US" b="0" i="0" dirty="0">
                <a:solidFill>
                  <a:srgbClr val="000000"/>
                </a:solidFill>
                <a:effectLst/>
                <a:latin typeface="Inter"/>
              </a:rPr>
              <a:t>（表示输入序列的长度）以及 </a:t>
            </a:r>
            <a:r>
              <a:rPr lang="en-US" altLang="zh-CN" b="0" i="0" dirty="0">
                <a:solidFill>
                  <a:srgbClr val="000000"/>
                </a:solidFill>
                <a:effectLst/>
                <a:latin typeface="Inter"/>
              </a:rPr>
              <a:t>n </a:t>
            </a:r>
            <a:r>
              <a:rPr lang="zh-CN" altLang="en-US" b="0" i="0" dirty="0">
                <a:solidFill>
                  <a:srgbClr val="000000"/>
                </a:solidFill>
                <a:effectLst/>
                <a:latin typeface="Inter"/>
              </a:rPr>
              <a:t>个系数 </a:t>
            </a:r>
            <a:r>
              <a:rPr lang="en-US" altLang="zh-CN" b="0" i="0" dirty="0">
                <a:solidFill>
                  <a:srgbClr val="000000"/>
                </a:solidFill>
                <a:effectLst/>
                <a:latin typeface="Inter"/>
              </a:rPr>
              <a:t>a0, a1,..., an-1 </a:t>
            </a:r>
            <a:r>
              <a:rPr lang="zh-CN" altLang="en-US" b="0" i="0" dirty="0">
                <a:solidFill>
                  <a:srgbClr val="000000"/>
                </a:solidFill>
                <a:effectLst/>
                <a:latin typeface="Inter"/>
              </a:rPr>
              <a:t>，这些系数代表了一个多项式或者离散信号。</a:t>
            </a:r>
          </a:p>
          <a:p>
            <a:pPr algn="l">
              <a:buFont typeface="Arial" panose="020B0604020202020204" pitchFamily="34" charset="0"/>
              <a:buChar char="•"/>
            </a:pPr>
            <a:r>
              <a:rPr lang="en-US" altLang="zh-CN" b="0" i="0" dirty="0">
                <a:solidFill>
                  <a:srgbClr val="000000"/>
                </a:solidFill>
                <a:effectLst/>
                <a:latin typeface="Inter"/>
              </a:rPr>
              <a:t>if (n == 1) return a0 </a:t>
            </a:r>
            <a:r>
              <a:rPr lang="zh-CN" altLang="en-US" b="0" i="0" dirty="0">
                <a:solidFill>
                  <a:srgbClr val="000000"/>
                </a:solidFill>
                <a:effectLst/>
                <a:latin typeface="Inter"/>
              </a:rPr>
              <a:t>是对基本情况的处理。当输入序列长度 </a:t>
            </a:r>
            <a:r>
              <a:rPr lang="en-US" altLang="zh-CN" b="0" i="0" dirty="0">
                <a:solidFill>
                  <a:srgbClr val="000000"/>
                </a:solidFill>
                <a:effectLst/>
                <a:latin typeface="Inter"/>
              </a:rPr>
              <a:t>n </a:t>
            </a:r>
            <a:r>
              <a:rPr lang="zh-CN" altLang="en-US" b="0" i="0" dirty="0">
                <a:solidFill>
                  <a:srgbClr val="000000"/>
                </a:solidFill>
                <a:effectLst/>
                <a:latin typeface="Inter"/>
              </a:rPr>
              <a:t>为 </a:t>
            </a:r>
            <a:r>
              <a:rPr lang="en-US" altLang="zh-CN" b="0" i="0" dirty="0">
                <a:solidFill>
                  <a:srgbClr val="000000"/>
                </a:solidFill>
                <a:effectLst/>
                <a:latin typeface="Inter"/>
              </a:rPr>
              <a:t>1 </a:t>
            </a:r>
            <a:r>
              <a:rPr lang="zh-CN" altLang="en-US" b="0" i="0" dirty="0">
                <a:solidFill>
                  <a:srgbClr val="000000"/>
                </a:solidFill>
                <a:effectLst/>
                <a:latin typeface="Inter"/>
              </a:rPr>
              <a:t>时，直接返回唯一的系数 </a:t>
            </a:r>
            <a:r>
              <a:rPr lang="en-US" altLang="zh-CN" b="0" i="0" dirty="0">
                <a:solidFill>
                  <a:srgbClr val="000000"/>
                </a:solidFill>
                <a:effectLst/>
                <a:latin typeface="Inter"/>
              </a:rPr>
              <a:t>a0 </a:t>
            </a:r>
            <a:r>
              <a:rPr lang="zh-CN" altLang="en-US" b="0" i="0" dirty="0">
                <a:solidFill>
                  <a:srgbClr val="000000"/>
                </a:solidFill>
                <a:effectLst/>
                <a:latin typeface="Inter"/>
              </a:rPr>
              <a:t>，因为长度为 </a:t>
            </a:r>
            <a:r>
              <a:rPr lang="en-US" altLang="zh-CN" b="0" i="0" dirty="0">
                <a:solidFill>
                  <a:srgbClr val="000000"/>
                </a:solidFill>
                <a:effectLst/>
                <a:latin typeface="Inter"/>
              </a:rPr>
              <a:t>1 </a:t>
            </a:r>
            <a:r>
              <a:rPr lang="zh-CN" altLang="en-US" b="0" i="0" dirty="0">
                <a:solidFill>
                  <a:srgbClr val="000000"/>
                </a:solidFill>
                <a:effectLst/>
                <a:latin typeface="Inter"/>
              </a:rPr>
              <a:t>的序列的傅里叶变换就是其自身。</a:t>
            </a:r>
          </a:p>
          <a:p>
            <a:endParaRPr lang="en-US" altLang="zh-CN" dirty="0"/>
          </a:p>
          <a:p>
            <a:pPr algn="l">
              <a:buFont typeface="Arial" panose="020B0604020202020204" pitchFamily="34" charset="0"/>
              <a:buChar char="•"/>
            </a:pPr>
            <a:r>
              <a:rPr lang="zh-CN" altLang="en-US" b="0" i="0" dirty="0">
                <a:solidFill>
                  <a:srgbClr val="000000"/>
                </a:solidFill>
                <a:effectLst/>
                <a:latin typeface="Inter"/>
              </a:rPr>
              <a:t>这两行代码将原始问题划分为两个子问题。通过递归调用 </a:t>
            </a:r>
            <a:r>
              <a:rPr lang="en-US" altLang="zh-CN" b="0" i="0" dirty="0">
                <a:solidFill>
                  <a:srgbClr val="000000"/>
                </a:solidFill>
                <a:effectLst/>
                <a:latin typeface="Inter"/>
              </a:rPr>
              <a:t>FFT </a:t>
            </a:r>
            <a:r>
              <a:rPr lang="zh-CN" altLang="en-US" b="0" i="0" dirty="0">
                <a:solidFill>
                  <a:srgbClr val="000000"/>
                </a:solidFill>
                <a:effectLst/>
                <a:latin typeface="Inter"/>
              </a:rPr>
              <a:t>函数，分别对输入序列的偶数索引元素（组成 </a:t>
            </a:r>
            <a:r>
              <a:rPr lang="en-US" altLang="zh-CN" b="0" i="0" dirty="0">
                <a:solidFill>
                  <a:srgbClr val="000000"/>
                </a:solidFill>
                <a:effectLst/>
                <a:latin typeface="Inter"/>
              </a:rPr>
              <a:t>(a0,a2,a4,...,an-2) </a:t>
            </a:r>
            <a:r>
              <a:rPr lang="zh-CN" altLang="en-US" b="0" i="0" dirty="0">
                <a:solidFill>
                  <a:srgbClr val="000000"/>
                </a:solidFill>
                <a:effectLst/>
                <a:latin typeface="Inter"/>
              </a:rPr>
              <a:t>）和奇数索引元素（组成 </a:t>
            </a:r>
            <a:r>
              <a:rPr lang="en-US" altLang="zh-CN" b="0" i="0" dirty="0">
                <a:solidFill>
                  <a:srgbClr val="000000"/>
                </a:solidFill>
                <a:effectLst/>
                <a:latin typeface="Inter"/>
              </a:rPr>
              <a:t>(a1,a3,a5,...,an-1) </a:t>
            </a:r>
            <a:r>
              <a:rPr lang="zh-CN" altLang="en-US" b="0" i="0" dirty="0">
                <a:solidFill>
                  <a:srgbClr val="000000"/>
                </a:solidFill>
                <a:effectLst/>
                <a:latin typeface="Inter"/>
              </a:rPr>
              <a:t>）进行处理。这里假设 </a:t>
            </a:r>
            <a:r>
              <a:rPr lang="en-US" altLang="zh-CN" b="0" i="0" dirty="0">
                <a:solidFill>
                  <a:srgbClr val="000000"/>
                </a:solidFill>
                <a:effectLst/>
                <a:latin typeface="Inter"/>
              </a:rPr>
              <a:t>n </a:t>
            </a:r>
            <a:r>
              <a:rPr lang="zh-CN" altLang="en-US" b="0" i="0" dirty="0">
                <a:solidFill>
                  <a:srgbClr val="000000"/>
                </a:solidFill>
                <a:effectLst/>
                <a:latin typeface="Inter"/>
              </a:rPr>
              <a:t>是 </a:t>
            </a:r>
            <a:r>
              <a:rPr lang="en-US" altLang="zh-CN" b="0" i="0" dirty="0">
                <a:solidFill>
                  <a:srgbClr val="000000"/>
                </a:solidFill>
                <a:effectLst/>
                <a:latin typeface="Inter"/>
              </a:rPr>
              <a:t>2 </a:t>
            </a:r>
            <a:r>
              <a:rPr lang="zh-CN" altLang="en-US" b="0" i="0" dirty="0">
                <a:solidFill>
                  <a:srgbClr val="000000"/>
                </a:solidFill>
                <a:effectLst/>
                <a:latin typeface="Inter"/>
              </a:rPr>
              <a:t>的幂次方，这样不断递归划分，最终能到达基本情况（</a:t>
            </a:r>
            <a:r>
              <a:rPr lang="en-US" altLang="zh-CN" b="0" i="0" dirty="0">
                <a:solidFill>
                  <a:srgbClr val="000000"/>
                </a:solidFill>
                <a:effectLst/>
                <a:latin typeface="Inter"/>
              </a:rPr>
              <a:t>n == 1 </a:t>
            </a:r>
            <a:r>
              <a:rPr lang="zh-CN" altLang="en-US" b="0" i="0" dirty="0">
                <a:solidFill>
                  <a:srgbClr val="000000"/>
                </a:solidFill>
                <a:effectLst/>
                <a:latin typeface="Inter"/>
              </a:rPr>
              <a:t>）。</a:t>
            </a:r>
          </a:p>
          <a:p>
            <a:pPr algn="l">
              <a:buFont typeface="Arial" panose="020B0604020202020204" pitchFamily="34" charset="0"/>
              <a:buChar char="•"/>
            </a:pPr>
            <a:r>
              <a:rPr lang="zh-CN" altLang="en-US" b="0" i="0" dirty="0">
                <a:solidFill>
                  <a:srgbClr val="000000"/>
                </a:solidFill>
                <a:effectLst/>
                <a:latin typeface="Inter"/>
              </a:rPr>
              <a:t>递归调用的结果分别存储在 </a:t>
            </a:r>
            <a:r>
              <a:rPr lang="en-US" altLang="zh-CN" b="0" i="0" dirty="0">
                <a:solidFill>
                  <a:srgbClr val="000000"/>
                </a:solidFill>
                <a:effectLst/>
                <a:latin typeface="Inter"/>
              </a:rPr>
              <a:t>(e0,e1,...,</a:t>
            </a:r>
            <a:r>
              <a:rPr lang="en-US" altLang="zh-CN" b="0" i="0" dirty="0" err="1">
                <a:solidFill>
                  <a:srgbClr val="000000"/>
                </a:solidFill>
                <a:effectLst/>
                <a:latin typeface="Inter"/>
              </a:rPr>
              <a:t>en</a:t>
            </a:r>
            <a:r>
              <a:rPr lang="en-US" altLang="zh-CN" b="0" i="0" dirty="0">
                <a:solidFill>
                  <a:srgbClr val="000000"/>
                </a:solidFill>
                <a:effectLst/>
                <a:latin typeface="Inter"/>
              </a:rPr>
              <a:t>/2-1) </a:t>
            </a:r>
            <a:r>
              <a:rPr lang="zh-CN" altLang="en-US" b="0" i="0" dirty="0">
                <a:solidFill>
                  <a:srgbClr val="000000"/>
                </a:solidFill>
                <a:effectLst/>
                <a:latin typeface="Inter"/>
              </a:rPr>
              <a:t>和 </a:t>
            </a:r>
            <a:r>
              <a:rPr lang="en-US" altLang="zh-CN" b="0" i="0" dirty="0">
                <a:solidFill>
                  <a:srgbClr val="000000"/>
                </a:solidFill>
                <a:effectLst/>
                <a:latin typeface="Inter"/>
              </a:rPr>
              <a:t>(d0,d1,...,</a:t>
            </a:r>
            <a:r>
              <a:rPr lang="en-US" altLang="zh-CN" b="0" i="0" dirty="0" err="1">
                <a:solidFill>
                  <a:srgbClr val="000000"/>
                </a:solidFill>
                <a:effectLst/>
                <a:latin typeface="Inter"/>
              </a:rPr>
              <a:t>dn</a:t>
            </a:r>
            <a:r>
              <a:rPr lang="en-US" altLang="zh-CN" b="0" i="0" dirty="0">
                <a:solidFill>
                  <a:srgbClr val="000000"/>
                </a:solidFill>
                <a:effectLst/>
                <a:latin typeface="Inter"/>
              </a:rPr>
              <a:t>/2-1) </a:t>
            </a:r>
            <a:r>
              <a:rPr lang="zh-CN" altLang="en-US" b="0" i="0" dirty="0">
                <a:solidFill>
                  <a:srgbClr val="000000"/>
                </a:solidFill>
                <a:effectLst/>
                <a:latin typeface="Inter"/>
              </a:rPr>
              <a:t>中，其中 </a:t>
            </a:r>
            <a:r>
              <a:rPr lang="en-US" altLang="zh-CN" b="0" i="0" dirty="0">
                <a:solidFill>
                  <a:srgbClr val="000000"/>
                </a:solidFill>
                <a:effectLst/>
                <a:latin typeface="Inter"/>
              </a:rPr>
              <a:t>e </a:t>
            </a:r>
            <a:r>
              <a:rPr lang="zh-CN" altLang="en-US" b="0" i="0" dirty="0">
                <a:solidFill>
                  <a:srgbClr val="000000"/>
                </a:solidFill>
                <a:effectLst/>
                <a:latin typeface="Inter"/>
              </a:rPr>
              <a:t>系列是对偶数索引元素递归处理的结果，</a:t>
            </a:r>
            <a:r>
              <a:rPr lang="en-US" altLang="zh-CN" b="0" i="0" dirty="0">
                <a:solidFill>
                  <a:srgbClr val="000000"/>
                </a:solidFill>
                <a:effectLst/>
                <a:latin typeface="Inter"/>
              </a:rPr>
              <a:t>d </a:t>
            </a:r>
            <a:r>
              <a:rPr lang="zh-CN" altLang="en-US" b="0" i="0" dirty="0">
                <a:solidFill>
                  <a:srgbClr val="000000"/>
                </a:solidFill>
                <a:effectLst/>
                <a:latin typeface="Inter"/>
              </a:rPr>
              <a:t>系列是对奇数索引元素递归处理的结果 。</a:t>
            </a:r>
          </a:p>
          <a:p>
            <a:endParaRPr lang="en-US" altLang="zh-CN" dirty="0"/>
          </a:p>
          <a:p>
            <a:pPr algn="l">
              <a:buFont typeface="Arial" panose="020B0604020202020204" pitchFamily="34" charset="0"/>
              <a:buChar char="•"/>
            </a:pPr>
            <a:r>
              <a:rPr lang="en-US" altLang="zh-CN" b="0" i="0" dirty="0">
                <a:solidFill>
                  <a:srgbClr val="000000"/>
                </a:solidFill>
                <a:effectLst/>
                <a:latin typeface="Inter"/>
              </a:rPr>
              <a:t>for k = 0 to n/2 - 1 </a:t>
            </a:r>
            <a:r>
              <a:rPr lang="zh-CN" altLang="en-US" b="0" i="0" dirty="0">
                <a:solidFill>
                  <a:srgbClr val="000000"/>
                </a:solidFill>
                <a:effectLst/>
                <a:latin typeface="Inter"/>
              </a:rPr>
              <a:t>循环 </a:t>
            </a:r>
            <a:r>
              <a:rPr lang="en-US" altLang="zh-CN" b="0" i="0" dirty="0">
                <a:solidFill>
                  <a:srgbClr val="000000"/>
                </a:solidFill>
                <a:effectLst/>
                <a:latin typeface="Inter"/>
              </a:rPr>
              <a:t>n/2 </a:t>
            </a:r>
            <a:r>
              <a:rPr lang="zh-CN" altLang="en-US" b="0" i="0" dirty="0">
                <a:solidFill>
                  <a:srgbClr val="000000"/>
                </a:solidFill>
                <a:effectLst/>
                <a:latin typeface="Inter"/>
              </a:rPr>
              <a:t>次，用于执行蝶形运算，这是 </a:t>
            </a:r>
            <a:r>
              <a:rPr lang="en-US" altLang="zh-CN" b="0" i="0" dirty="0">
                <a:solidFill>
                  <a:srgbClr val="000000"/>
                </a:solidFill>
                <a:effectLst/>
                <a:latin typeface="Inter"/>
              </a:rPr>
              <a:t>FFT </a:t>
            </a:r>
            <a:r>
              <a:rPr lang="zh-CN" altLang="en-US" b="0" i="0" dirty="0">
                <a:solidFill>
                  <a:srgbClr val="000000"/>
                </a:solidFill>
                <a:effectLst/>
                <a:latin typeface="Inter"/>
              </a:rPr>
              <a:t>算法的核心部分。</a:t>
            </a:r>
          </a:p>
          <a:p>
            <a:pPr algn="l">
              <a:buFont typeface="Arial" panose="020B0604020202020204" pitchFamily="34" charset="0"/>
              <a:buChar char="•"/>
            </a:pPr>
            <a:r>
              <a:rPr lang="en-US" altLang="zh-CN" b="0" i="0" dirty="0" err="1">
                <a:solidFill>
                  <a:srgbClr val="000000"/>
                </a:solidFill>
                <a:effectLst/>
                <a:latin typeface="Inter"/>
              </a:rPr>
              <a:t>ωk</a:t>
            </a:r>
            <a:r>
              <a:rPr lang="en-US" altLang="zh-CN" b="0" i="0" dirty="0">
                <a:solidFill>
                  <a:srgbClr val="000000"/>
                </a:solidFill>
                <a:effectLst/>
                <a:latin typeface="Inter"/>
              </a:rPr>
              <a:t> ← e2π</a:t>
            </a:r>
            <a:r>
              <a:rPr lang="en-US" altLang="zh-CN" b="0" i="0" dirty="0" err="1">
                <a:solidFill>
                  <a:srgbClr val="000000"/>
                </a:solidFill>
                <a:effectLst/>
                <a:latin typeface="Inter"/>
              </a:rPr>
              <a:t>ik</a:t>
            </a:r>
            <a:r>
              <a:rPr lang="en-US" altLang="zh-CN" b="0" i="0" dirty="0">
                <a:solidFill>
                  <a:srgbClr val="000000"/>
                </a:solidFill>
                <a:effectLst/>
                <a:latin typeface="Inter"/>
              </a:rPr>
              <a:t>/n </a:t>
            </a:r>
            <a:r>
              <a:rPr lang="zh-CN" altLang="en-US" b="0" i="0" dirty="0">
                <a:solidFill>
                  <a:srgbClr val="000000"/>
                </a:solidFill>
                <a:effectLst/>
                <a:latin typeface="Inter"/>
              </a:rPr>
              <a:t>计算单位复根，</a:t>
            </a:r>
            <a:r>
              <a:rPr lang="en-US" altLang="zh-CN" b="0" i="0" dirty="0" err="1">
                <a:solidFill>
                  <a:srgbClr val="000000"/>
                </a:solidFill>
                <a:effectLst/>
                <a:latin typeface="Inter"/>
              </a:rPr>
              <a:t>ωk</a:t>
            </a:r>
            <a:r>
              <a:rPr lang="en-US" altLang="zh-CN" b="0" i="0" dirty="0">
                <a:solidFill>
                  <a:srgbClr val="000000"/>
                </a:solidFill>
                <a:effectLst/>
                <a:latin typeface="Inter"/>
              </a:rPr>
              <a:t> </a:t>
            </a:r>
            <a:r>
              <a:rPr lang="zh-CN" altLang="en-US" b="0" i="0" dirty="0">
                <a:solidFill>
                  <a:srgbClr val="000000"/>
                </a:solidFill>
                <a:effectLst/>
                <a:latin typeface="Inter"/>
              </a:rPr>
              <a:t>代表第 </a:t>
            </a:r>
            <a:r>
              <a:rPr lang="en-US" altLang="zh-CN" b="0" i="0" dirty="0">
                <a:solidFill>
                  <a:srgbClr val="000000"/>
                </a:solidFill>
                <a:effectLst/>
                <a:latin typeface="Inter"/>
              </a:rPr>
              <a:t>k </a:t>
            </a:r>
            <a:r>
              <a:rPr lang="zh-CN" altLang="en-US" b="0" i="0" dirty="0">
                <a:solidFill>
                  <a:srgbClr val="000000"/>
                </a:solidFill>
                <a:effectLst/>
                <a:latin typeface="Inter"/>
              </a:rPr>
              <a:t>个 </a:t>
            </a:r>
            <a:r>
              <a:rPr lang="en-US" altLang="zh-CN" b="0" i="0" dirty="0">
                <a:solidFill>
                  <a:srgbClr val="000000"/>
                </a:solidFill>
                <a:effectLst/>
                <a:latin typeface="Inter"/>
              </a:rPr>
              <a:t>n </a:t>
            </a:r>
            <a:r>
              <a:rPr lang="zh-CN" altLang="en-US" b="0" i="0" dirty="0">
                <a:solidFill>
                  <a:srgbClr val="000000"/>
                </a:solidFill>
                <a:effectLst/>
                <a:latin typeface="Inter"/>
              </a:rPr>
              <a:t>次单位复根，它在后续计算中用于加权。</a:t>
            </a:r>
          </a:p>
          <a:p>
            <a:pPr algn="l">
              <a:buFont typeface="Arial" panose="020B0604020202020204" pitchFamily="34" charset="0"/>
              <a:buChar char="•"/>
            </a:pPr>
            <a:r>
              <a:rPr lang="en-US" altLang="zh-CN" b="0" i="0" dirty="0" err="1">
                <a:solidFill>
                  <a:srgbClr val="000000"/>
                </a:solidFill>
                <a:effectLst/>
                <a:latin typeface="Inter"/>
              </a:rPr>
              <a:t>yk</a:t>
            </a:r>
            <a:r>
              <a:rPr lang="en-US" altLang="zh-CN" b="0" i="0" dirty="0">
                <a:solidFill>
                  <a:srgbClr val="000000"/>
                </a:solidFill>
                <a:effectLst/>
                <a:latin typeface="Inter"/>
              </a:rPr>
              <a:t> ← ek + </a:t>
            </a:r>
            <a:r>
              <a:rPr lang="en-US" altLang="zh-CN" b="0" i="0" dirty="0" err="1">
                <a:solidFill>
                  <a:srgbClr val="000000"/>
                </a:solidFill>
                <a:effectLst/>
                <a:latin typeface="Inter"/>
              </a:rPr>
              <a:t>ωk</a:t>
            </a:r>
            <a:r>
              <a:rPr lang="en-US" altLang="zh-CN" b="0" i="0" dirty="0">
                <a:solidFill>
                  <a:srgbClr val="000000"/>
                </a:solidFill>
                <a:effectLst/>
                <a:latin typeface="Inter"/>
              </a:rPr>
              <a:t> dk </a:t>
            </a:r>
            <a:r>
              <a:rPr lang="zh-CN" altLang="en-US" b="0" i="0" dirty="0">
                <a:solidFill>
                  <a:srgbClr val="000000"/>
                </a:solidFill>
                <a:effectLst/>
                <a:latin typeface="Inter"/>
              </a:rPr>
              <a:t>和 </a:t>
            </a:r>
            <a:r>
              <a:rPr lang="en-US" altLang="zh-CN" b="0" i="0" dirty="0" err="1">
                <a:solidFill>
                  <a:srgbClr val="000000"/>
                </a:solidFill>
                <a:effectLst/>
                <a:latin typeface="Inter"/>
              </a:rPr>
              <a:t>yk+n</a:t>
            </a:r>
            <a:r>
              <a:rPr lang="en-US" altLang="zh-CN" b="0" i="0" dirty="0">
                <a:solidFill>
                  <a:srgbClr val="000000"/>
                </a:solidFill>
                <a:effectLst/>
                <a:latin typeface="Inter"/>
              </a:rPr>
              <a:t>/2 ← ek - </a:t>
            </a:r>
            <a:r>
              <a:rPr lang="en-US" altLang="zh-CN" b="0" i="0" dirty="0" err="1">
                <a:solidFill>
                  <a:srgbClr val="000000"/>
                </a:solidFill>
                <a:effectLst/>
                <a:latin typeface="Inter"/>
              </a:rPr>
              <a:t>ωk</a:t>
            </a:r>
            <a:r>
              <a:rPr lang="en-US" altLang="zh-CN" b="0" i="0" dirty="0">
                <a:solidFill>
                  <a:srgbClr val="000000"/>
                </a:solidFill>
                <a:effectLst/>
                <a:latin typeface="Inter"/>
              </a:rPr>
              <a:t> dk </a:t>
            </a:r>
            <a:r>
              <a:rPr lang="zh-CN" altLang="en-US" b="0" i="0" dirty="0">
                <a:solidFill>
                  <a:srgbClr val="000000"/>
                </a:solidFill>
                <a:effectLst/>
                <a:latin typeface="Inter"/>
              </a:rPr>
              <a:t>是蝶形运算的具体操作。通过这种方式，将递归得到的两个子结果 </a:t>
            </a:r>
            <a:r>
              <a:rPr lang="en-US" altLang="zh-CN" b="0" i="0" dirty="0">
                <a:solidFill>
                  <a:srgbClr val="000000"/>
                </a:solidFill>
                <a:effectLst/>
                <a:latin typeface="Inter"/>
              </a:rPr>
              <a:t>ek </a:t>
            </a:r>
            <a:r>
              <a:rPr lang="zh-CN" altLang="en-US" b="0" i="0" dirty="0">
                <a:solidFill>
                  <a:srgbClr val="000000"/>
                </a:solidFill>
                <a:effectLst/>
                <a:latin typeface="Inter"/>
              </a:rPr>
              <a:t>和 </a:t>
            </a:r>
            <a:r>
              <a:rPr lang="en-US" altLang="zh-CN" b="0" i="0" dirty="0">
                <a:solidFill>
                  <a:srgbClr val="000000"/>
                </a:solidFill>
                <a:effectLst/>
                <a:latin typeface="Inter"/>
              </a:rPr>
              <a:t>dk </a:t>
            </a:r>
            <a:r>
              <a:rPr lang="zh-CN" altLang="en-US" b="0" i="0" dirty="0">
                <a:solidFill>
                  <a:srgbClr val="000000"/>
                </a:solidFill>
                <a:effectLst/>
                <a:latin typeface="Inter"/>
              </a:rPr>
              <a:t>进行组合，计算出当前层的 </a:t>
            </a:r>
            <a:r>
              <a:rPr lang="en-US" altLang="zh-CN" b="0" i="0" dirty="0">
                <a:solidFill>
                  <a:srgbClr val="000000"/>
                </a:solidFill>
                <a:effectLst/>
                <a:latin typeface="Inter"/>
              </a:rPr>
              <a:t>FFT </a:t>
            </a:r>
            <a:r>
              <a:rPr lang="zh-CN" altLang="en-US" b="0" i="0" dirty="0">
                <a:solidFill>
                  <a:srgbClr val="000000"/>
                </a:solidFill>
                <a:effectLst/>
                <a:latin typeface="Inter"/>
              </a:rPr>
              <a:t>结果的两个部分 。这里利用了单位复根的性质，高效地完成了频域值的计算。</a:t>
            </a:r>
          </a:p>
          <a:p>
            <a:endParaRPr lang="en-US" altLang="zh-CN" dirty="0"/>
          </a:p>
          <a:p>
            <a:pPr algn="l">
              <a:buNone/>
            </a:pPr>
            <a:r>
              <a:rPr lang="zh-CN" altLang="en-US" b="0" i="0" dirty="0">
                <a:effectLst/>
                <a:latin typeface="Inter"/>
              </a:rPr>
              <a:t>函数最后返回计算得到的 </a:t>
            </a:r>
            <a:r>
              <a:rPr lang="en-US" altLang="zh-CN" b="0" i="0" dirty="0">
                <a:effectLst/>
                <a:latin typeface="Inter"/>
              </a:rPr>
              <a:t>FFT </a:t>
            </a:r>
            <a:r>
              <a:rPr lang="zh-CN" altLang="en-US" b="0" i="0" dirty="0">
                <a:effectLst/>
                <a:latin typeface="Inter"/>
              </a:rPr>
              <a:t>结果序列 </a:t>
            </a:r>
            <a:r>
              <a:rPr lang="en-US" altLang="zh-CN" b="0" i="0" dirty="0">
                <a:effectLst/>
                <a:latin typeface="Inter"/>
              </a:rPr>
              <a:t>(y0,y1,...,yn-1) </a:t>
            </a:r>
            <a:r>
              <a:rPr lang="zh-CN" altLang="en-US" b="0" i="0" dirty="0">
                <a:effectLst/>
                <a:latin typeface="Inter"/>
              </a:rPr>
              <a:t>，这个序列代表了输入多项式或离散信号在频域的表示。</a:t>
            </a:r>
          </a:p>
          <a:p>
            <a:pPr algn="l"/>
            <a:br>
              <a:rPr lang="zh-CN" altLang="en-US" dirty="0"/>
            </a:br>
            <a:r>
              <a:rPr lang="zh-CN" altLang="en-US" b="0" i="0" dirty="0">
                <a:effectLst/>
                <a:latin typeface="Inter"/>
              </a:rPr>
              <a:t>总体而言，这段伪代码实现了基于分治思想的快速傅里叶变换算法，通过不断递归划分问题、利用单位复根进行蝶形运算，高效地将时域或系数表示的信号转换为频域表示 。</a:t>
            </a:r>
          </a:p>
          <a:p>
            <a:endParaRPr lang="zh-CN" altLang="en-US" dirty="0"/>
          </a:p>
        </p:txBody>
      </p:sp>
      <p:sp>
        <p:nvSpPr>
          <p:cNvPr id="4" name="灯片编号占位符 3"/>
          <p:cNvSpPr>
            <a:spLocks noGrp="1"/>
          </p:cNvSpPr>
          <p:nvPr>
            <p:ph type="sldNum" sz="quarter" idx="5"/>
          </p:nvPr>
        </p:nvSpPr>
        <p:spPr/>
        <p:txBody>
          <a:bodyPr/>
          <a:lstStyle/>
          <a:p>
            <a:pPr>
              <a:defRPr/>
            </a:pPr>
            <a:fld id="{B2403056-0475-4A05-B23B-3B99B4276CBF}" type="slidenum">
              <a:rPr lang="zh-CN" altLang="en-US" smtClean="0"/>
              <a:pPr>
                <a:defRPr/>
              </a:pPr>
              <a:t>260</a:t>
            </a:fld>
            <a:endParaRPr lang="en-US" altLang="zh-CN"/>
          </a:p>
        </p:txBody>
      </p:sp>
    </p:spTree>
    <p:extLst>
      <p:ext uri="{BB962C8B-B14F-4D97-AF65-F5344CB8AC3E}">
        <p14:creationId xmlns:p14="http://schemas.microsoft.com/office/powerpoint/2010/main" val="40093329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PingFang SC"/>
              </a:rPr>
              <a:t>N</a:t>
            </a:r>
            <a:r>
              <a:rPr lang="zh-CN" altLang="en-US" b="0" i="0" dirty="0">
                <a:solidFill>
                  <a:srgbClr val="333333"/>
                </a:solidFill>
                <a:effectLst/>
                <a:latin typeface="PingFang SC"/>
              </a:rPr>
              <a:t>你在心中想</a:t>
            </a:r>
            <a:r>
              <a:rPr lang="en-US" altLang="zh-CN" b="0" i="0" dirty="0">
                <a:solidFill>
                  <a:srgbClr val="333333"/>
                </a:solidFill>
                <a:effectLst/>
                <a:latin typeface="PingFang SC"/>
              </a:rPr>
              <a:t>1000</a:t>
            </a:r>
            <a:r>
              <a:rPr lang="zh-CN" altLang="en-US" b="0" i="0" dirty="0">
                <a:solidFill>
                  <a:srgbClr val="333333"/>
                </a:solidFill>
                <a:effectLst/>
                <a:latin typeface="PingFang SC"/>
              </a:rPr>
              <a:t>以内的一个正整数</a:t>
            </a:r>
            <a:r>
              <a:rPr lang="en-US" altLang="zh-CN" b="0" i="0" dirty="0">
                <a:solidFill>
                  <a:srgbClr val="333333"/>
                </a:solidFill>
                <a:effectLst/>
                <a:latin typeface="PingFang SC"/>
              </a:rPr>
              <a:t>X</a:t>
            </a:r>
            <a:r>
              <a:rPr lang="zh-CN" altLang="en-US" b="0" i="0" dirty="0">
                <a:solidFill>
                  <a:srgbClr val="333333"/>
                </a:solidFill>
                <a:effectLst/>
                <a:latin typeface="PingFang SC"/>
              </a:rPr>
              <a:t>。然后让另外一个人来猜。然后他报出以后就告诉他，他猜的数大了还是小了。让他猜一猜。那么几次你可以猜到呢？那是要在这里面，它就是一个逐步缩小范围的方法。那最终实际上它不超过十次。就可以猜到，为什么呢？</a:t>
            </a:r>
          </a:p>
        </p:txBody>
      </p:sp>
      <p:sp>
        <p:nvSpPr>
          <p:cNvPr id="4" name="灯片编号占位符 3"/>
          <p:cNvSpPr>
            <a:spLocks noGrp="1"/>
          </p:cNvSpPr>
          <p:nvPr>
            <p:ph type="sldNum" sz="quarter" idx="5"/>
          </p:nvPr>
        </p:nvSpPr>
        <p:spPr/>
        <p:txBody>
          <a:bodyPr/>
          <a:lstStyle/>
          <a:p>
            <a:fld id="{11D616A2-403B-4F5A-AC00-3499A036311E}" type="slidenum">
              <a:rPr lang="en-US" altLang="zh-CN" smtClean="0"/>
              <a:pPr/>
              <a:t>263</a:t>
            </a:fld>
            <a:endParaRPr lang="en-US" altLang="zh-CN"/>
          </a:p>
        </p:txBody>
      </p:sp>
    </p:spTree>
    <p:extLst>
      <p:ext uri="{BB962C8B-B14F-4D97-AF65-F5344CB8AC3E}">
        <p14:creationId xmlns:p14="http://schemas.microsoft.com/office/powerpoint/2010/main" val="4280512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9788" r="40189"/>
          <a:stretch>
            <a:fillRect/>
          </a:stretch>
        </p:blipFill>
        <p:spPr>
          <a:xfrm>
            <a:off x="1" y="1"/>
            <a:ext cx="2318993" cy="6879215"/>
          </a:xfrm>
          <a:prstGeom prst="rect">
            <a:avLst/>
          </a:prstGeom>
        </p:spPr>
      </p:pic>
      <p:sp>
        <p:nvSpPr>
          <p:cNvPr id="9" name="矩形 8"/>
          <p:cNvSpPr/>
          <p:nvPr/>
        </p:nvSpPr>
        <p:spPr>
          <a:xfrm>
            <a:off x="0" y="-1"/>
            <a:ext cx="2318993" cy="6879215"/>
          </a:xfrm>
          <a:prstGeom prst="rect">
            <a:avLst/>
          </a:prstGeom>
          <a:solidFill>
            <a:srgbClr val="7E0C6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2" name="组合 1"/>
          <p:cNvGrpSpPr/>
          <p:nvPr/>
        </p:nvGrpSpPr>
        <p:grpSpPr>
          <a:xfrm>
            <a:off x="443679" y="789084"/>
            <a:ext cx="1385468" cy="5301047"/>
            <a:chOff x="494010" y="778476"/>
            <a:chExt cx="1847290" cy="5301047"/>
          </a:xfrm>
        </p:grpSpPr>
        <p:sp>
          <p:nvSpPr>
            <p:cNvPr id="11" name="文本框 10"/>
            <p:cNvSpPr txBox="1"/>
            <p:nvPr/>
          </p:nvSpPr>
          <p:spPr>
            <a:xfrm>
              <a:off x="1356415" y="778476"/>
              <a:ext cx="984885" cy="3111500"/>
            </a:xfrm>
            <a:prstGeom prst="rect">
              <a:avLst/>
            </a:prstGeom>
            <a:noFill/>
          </p:spPr>
          <p:txBody>
            <a:bodyPr vert="eaVert" wrap="square" rtlCol="0">
              <a:spAutoFit/>
            </a:bodyPr>
            <a:lstStyle/>
            <a:p>
              <a:pPr algn="ctr"/>
              <a:r>
                <a:rPr lang="zh-CN" altLang="en-US" sz="3600" b="0" dirty="0">
                  <a:solidFill>
                    <a:schemeClr val="bg1"/>
                  </a:solidFill>
                  <a:latin typeface="华文隶书" panose="02010800040101010101" pitchFamily="2" charset="-122"/>
                  <a:ea typeface="华文隶书" panose="02010800040101010101" pitchFamily="2" charset="-122"/>
                </a:rPr>
                <a:t>允公允能</a:t>
              </a:r>
            </a:p>
          </p:txBody>
        </p:sp>
        <p:sp>
          <p:nvSpPr>
            <p:cNvPr id="12" name="文本框 11"/>
            <p:cNvSpPr txBox="1"/>
            <p:nvPr/>
          </p:nvSpPr>
          <p:spPr>
            <a:xfrm>
              <a:off x="494010" y="2968023"/>
              <a:ext cx="984885" cy="3111500"/>
            </a:xfrm>
            <a:prstGeom prst="rect">
              <a:avLst/>
            </a:prstGeom>
            <a:noFill/>
          </p:spPr>
          <p:txBody>
            <a:bodyPr vert="eaVert" wrap="square" rtlCol="0">
              <a:spAutoFit/>
            </a:bodyPr>
            <a:lstStyle/>
            <a:p>
              <a:pPr algn="ctr"/>
              <a:r>
                <a:rPr lang="zh-CN" altLang="en-US" sz="3600" b="0" kern="1200" dirty="0">
                  <a:solidFill>
                    <a:schemeClr val="bg1"/>
                  </a:solidFill>
                  <a:latin typeface="华文隶书" panose="02010800040101010101" pitchFamily="2" charset="-122"/>
                  <a:ea typeface="华文隶书" panose="02010800040101010101" pitchFamily="2" charset="-122"/>
                  <a:cs typeface="+mn-cs"/>
                </a:rPr>
                <a:t>日新月异</a:t>
              </a:r>
            </a:p>
          </p:txBody>
        </p:sp>
      </p:grpSp>
      <p:sp>
        <p:nvSpPr>
          <p:cNvPr id="13" name="矩形 12"/>
          <p:cNvSpPr/>
          <p:nvPr/>
        </p:nvSpPr>
        <p:spPr>
          <a:xfrm>
            <a:off x="1" y="-10607"/>
            <a:ext cx="2318993" cy="6879215"/>
          </a:xfrm>
          <a:prstGeom prst="rect">
            <a:avLst/>
          </a:prstGeom>
          <a:solidFill>
            <a:srgbClr val="7E0C6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14" name="组合 13"/>
          <p:cNvGrpSpPr/>
          <p:nvPr/>
        </p:nvGrpSpPr>
        <p:grpSpPr>
          <a:xfrm>
            <a:off x="7505665" y="445443"/>
            <a:ext cx="1224971" cy="1633295"/>
            <a:chOff x="9995625" y="454847"/>
            <a:chExt cx="1737980" cy="1737980"/>
          </a:xfrm>
        </p:grpSpPr>
        <p:grpSp>
          <p:nvGrpSpPr>
            <p:cNvPr id="15" name="组合 14"/>
            <p:cNvGrpSpPr/>
            <p:nvPr/>
          </p:nvGrpSpPr>
          <p:grpSpPr>
            <a:xfrm>
              <a:off x="10270615" y="719123"/>
              <a:ext cx="1188000" cy="1188000"/>
              <a:chOff x="9655860" y="955908"/>
              <a:chExt cx="1188000" cy="1188000"/>
            </a:xfrm>
          </p:grpSpPr>
          <p:cxnSp>
            <p:nvCxnSpPr>
              <p:cNvPr id="19" name="直接连接符 18"/>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a:off x="10230734" y="1549908"/>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9995625" y="454847"/>
              <a:ext cx="1737980" cy="1737980"/>
              <a:chOff x="9655860" y="963609"/>
              <a:chExt cx="1188000" cy="1188000"/>
            </a:xfrm>
          </p:grpSpPr>
          <p:cxnSp>
            <p:nvCxnSpPr>
              <p:cNvPr id="17" name="直接连接符 16"/>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a:off x="10236976" y="1557609"/>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sp>
        <p:nvSpPr>
          <p:cNvPr id="21" name="矩形 20"/>
          <p:cNvSpPr/>
          <p:nvPr/>
        </p:nvSpPr>
        <p:spPr>
          <a:xfrm>
            <a:off x="2395094" y="3397969"/>
            <a:ext cx="6745778" cy="3559269"/>
          </a:xfrm>
          <a:prstGeom prst="rect">
            <a:avLst/>
          </a:prstGeom>
          <a:blipFill dpi="0" rotWithShape="1">
            <a:blip r:embed="rId3">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extLst>
      <p:ext uri="{BB962C8B-B14F-4D97-AF65-F5344CB8AC3E}">
        <p14:creationId xmlns:p14="http://schemas.microsoft.com/office/powerpoint/2010/main" val="191519103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36C10F57-78AE-4E56-AA87-D8DBCAD4903E}" type="slidenum">
              <a:rPr lang="zh-CN" altLang="en-US" smtClean="0"/>
              <a:pPr>
                <a:defRPr/>
              </a:pPr>
              <a:t>‹#›</a:t>
            </a:fld>
            <a:endParaRPr lang="en-US" altLang="zh-CN"/>
          </a:p>
        </p:txBody>
      </p:sp>
    </p:spTree>
    <p:extLst>
      <p:ext uri="{BB962C8B-B14F-4D97-AF65-F5344CB8AC3E}">
        <p14:creationId xmlns:p14="http://schemas.microsoft.com/office/powerpoint/2010/main" val="2443057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77DC5CF3-BB46-462E-8078-4DCEB690FBE7}" type="slidenum">
              <a:rPr lang="zh-CN" altLang="en-US" smtClean="0"/>
              <a:pPr>
                <a:defRPr/>
              </a:pPr>
              <a:t>‹#›</a:t>
            </a:fld>
            <a:endParaRPr lang="en-US" altLang="zh-CN"/>
          </a:p>
        </p:txBody>
      </p:sp>
    </p:spTree>
    <p:extLst>
      <p:ext uri="{BB962C8B-B14F-4D97-AF65-F5344CB8AC3E}">
        <p14:creationId xmlns:p14="http://schemas.microsoft.com/office/powerpoint/2010/main" val="250504857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2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3"/>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77DC5CF3-BB46-462E-8078-4DCEB690FBE7}" type="slidenum">
              <a:rPr lang="zh-CN" altLang="en-US" smtClean="0"/>
              <a:pPr>
                <a:defRPr/>
              </a:pPr>
              <a:t>‹#›</a:t>
            </a:fld>
            <a:endParaRPr lang="en-US" altLang="zh-CN"/>
          </a:p>
        </p:txBody>
      </p:sp>
    </p:spTree>
    <p:extLst>
      <p:ext uri="{BB962C8B-B14F-4D97-AF65-F5344CB8AC3E}">
        <p14:creationId xmlns:p14="http://schemas.microsoft.com/office/powerpoint/2010/main" val="4108310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FAA72-D154-4C8F-A00D-1D39A7086A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27DF33-4863-45AC-9C4B-514F71D4548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31D7F7CA-5B34-49E0-BE97-8B569395AA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1EBA1933-71FC-4FA4-AA97-E769AFD72FA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D31C3315-79B6-4917-8794-2C2ACABD22EF}"/>
              </a:ext>
            </a:extLst>
          </p:cNvPr>
          <p:cNvSpPr>
            <a:spLocks noGrp="1" noChangeArrowheads="1"/>
          </p:cNvSpPr>
          <p:nvPr>
            <p:ph type="sldNum" sz="quarter" idx="12"/>
          </p:nvPr>
        </p:nvSpPr>
        <p:spPr>
          <a:ln/>
        </p:spPr>
        <p:txBody>
          <a:bodyPr/>
          <a:lstStyle>
            <a:lvl1pPr>
              <a:defRPr/>
            </a:lvl1pPr>
          </a:lstStyle>
          <a:p>
            <a:pPr>
              <a:defRPr/>
            </a:pPr>
            <a:fld id="{C6799D86-02A9-4071-921A-EE430BA02F6D}" type="slidenum">
              <a:rPr lang="zh-CN" altLang="en-US"/>
              <a:pPr>
                <a:defRPr/>
              </a:pPr>
              <a:t>‹#›</a:t>
            </a:fld>
            <a:endParaRPr lang="en-US" altLang="zh-CN"/>
          </a:p>
        </p:txBody>
      </p:sp>
      <p:grpSp>
        <p:nvGrpSpPr>
          <p:cNvPr id="7" name="组合 6">
            <a:extLst>
              <a:ext uri="{FF2B5EF4-FFF2-40B4-BE49-F238E27FC236}">
                <a16:creationId xmlns:a16="http://schemas.microsoft.com/office/drawing/2014/main" id="{6204E944-BA56-8C7C-BFD2-1DC2EADB965B}"/>
              </a:ext>
            </a:extLst>
          </p:cNvPr>
          <p:cNvGrpSpPr/>
          <p:nvPr userDrawn="1"/>
        </p:nvGrpSpPr>
        <p:grpSpPr>
          <a:xfrm flipH="1">
            <a:off x="247222" y="179707"/>
            <a:ext cx="84480" cy="1193800"/>
            <a:chOff x="4399082" y="1624876"/>
            <a:chExt cx="231871" cy="3276600"/>
          </a:xfrm>
        </p:grpSpPr>
        <p:cxnSp>
          <p:nvCxnSpPr>
            <p:cNvPr id="8" name="直接连接符 7">
              <a:extLst>
                <a:ext uri="{FF2B5EF4-FFF2-40B4-BE49-F238E27FC236}">
                  <a16:creationId xmlns:a16="http://schemas.microsoft.com/office/drawing/2014/main" id="{5472CB63-9C9B-E4C3-F70B-53B712558C37}"/>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DB4101D-89BD-B003-093F-74944B6B0AAE}"/>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BCB383B5-66D4-D837-F8F9-BFBB849D62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11" name="组合 10">
            <a:extLst>
              <a:ext uri="{FF2B5EF4-FFF2-40B4-BE49-F238E27FC236}">
                <a16:creationId xmlns:a16="http://schemas.microsoft.com/office/drawing/2014/main" id="{F999FA06-4EAF-3B7F-5EBC-F34D4E3E4D75}"/>
              </a:ext>
            </a:extLst>
          </p:cNvPr>
          <p:cNvGrpSpPr/>
          <p:nvPr userDrawn="1"/>
        </p:nvGrpSpPr>
        <p:grpSpPr>
          <a:xfrm>
            <a:off x="0" y="6381328"/>
            <a:ext cx="9036484" cy="362367"/>
            <a:chOff x="-31973" y="6359109"/>
            <a:chExt cx="12307321" cy="224782"/>
          </a:xfrm>
        </p:grpSpPr>
        <p:grpSp>
          <p:nvGrpSpPr>
            <p:cNvPr id="12" name="组合 11">
              <a:extLst>
                <a:ext uri="{FF2B5EF4-FFF2-40B4-BE49-F238E27FC236}">
                  <a16:creationId xmlns:a16="http://schemas.microsoft.com/office/drawing/2014/main" id="{FF6DF45B-6BD2-435A-AFC7-E33E8A14D9A9}"/>
                </a:ext>
              </a:extLst>
            </p:cNvPr>
            <p:cNvGrpSpPr/>
            <p:nvPr userDrawn="1"/>
          </p:nvGrpSpPr>
          <p:grpSpPr>
            <a:xfrm>
              <a:off x="-31973" y="6414350"/>
              <a:ext cx="9656823" cy="114300"/>
              <a:chOff x="-111800" y="6407270"/>
              <a:chExt cx="9656823" cy="114300"/>
            </a:xfrm>
          </p:grpSpPr>
          <p:cxnSp>
            <p:nvCxnSpPr>
              <p:cNvPr id="23" name="直接连接符 22">
                <a:extLst>
                  <a:ext uri="{FF2B5EF4-FFF2-40B4-BE49-F238E27FC236}">
                    <a16:creationId xmlns:a16="http://schemas.microsoft.com/office/drawing/2014/main" id="{1D56C901-9823-5289-5A6F-A7EB526AE4C5}"/>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B2AE887-9A47-6E3A-C12E-5CF184746D20}"/>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32543A-5770-B473-F1BD-DF7F43B71A55}"/>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A4F77FC-20A0-1666-A8C7-7E72B1B880B6}"/>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B82D703-108A-BC72-21EB-604CC01E40C7}"/>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16BA277-2B0C-470A-3652-07ECDB98ACB8}"/>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3E73124-FD48-A5DC-6F44-F60D54AD0769}"/>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94D1651-0DCA-4EE5-74E5-EAFF680D29F9}"/>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60AE77B-0A1B-A045-CA99-E02041BFCBAE}"/>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CAFFF8E-D1C6-48BD-73E2-4699151B2EB1}"/>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4F9BD4E-075F-63FD-7CF1-F6726E04F2B1}"/>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5514627-FE60-5B60-3421-9E970B651A00}"/>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8A6ADE9-F7D2-CEAB-EC06-EDBD8124461D}"/>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88E322B-BEB1-F9DE-F246-6FB8EE5DF313}"/>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BB50705-CFE9-2170-1B7D-F341DCE1B98D}"/>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E239675-B5C1-04B1-AB5F-1F3207CE4E98}"/>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0318372-C66B-283D-B9F9-7B4E545CE7A1}"/>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D1C88B6-BC03-DFC6-2371-7B55AEC15D1E}"/>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FBF2D60-BE63-A92B-2864-BC03BB607EE7}"/>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99AC2DD-9200-84F4-7706-D6B2881942A3}"/>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FE87713-61FB-6C9C-9674-D2A16510DECC}"/>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9D502FD-8D67-D46C-0157-FC6D35283A27}"/>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B97B7CF-C7C1-8D73-C810-95831EF9E1E5}"/>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262D937-8D70-E190-3073-4D2F9A2614BB}"/>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645F3178-B6B2-FB48-D355-8FB5EE629A97}"/>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0D2AA67-4AD9-D2BB-96D4-789A5B5F8640}"/>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A4956D1-A6DB-929B-1369-2A4B2079CA57}"/>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BACE40D-B260-6326-FBEF-6ECA46A11AED}"/>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D7553D7-D62F-E0A7-6F3C-32FC4B72EF00}"/>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27B8848-A4C6-B60B-E573-C7FCAB7F0C24}"/>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A7E0189-304A-389E-4974-68BC83BCC1D1}"/>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22AFFD7-8F1E-1B2E-7642-00F9A73FCE03}"/>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EFC8930-3EA6-046D-4161-F74C52FB3427}"/>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4ACF032-847E-3667-66C0-2183BB6D8C0C}"/>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C66A5D4-9E74-A926-9466-2A736465FF75}"/>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EA6A038-D92D-5ED9-935C-B1EDD7BAF8F2}"/>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A0975A-7C02-F46F-4514-3E371706B84F}"/>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02A2438-A893-2FC7-E0E1-21F1BB1A035C}"/>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F16C812-C045-B90A-366C-D6C7F37EB1B2}"/>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D47D671-C384-5591-6A7B-4FFB5FD501C8}"/>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8B2B6B2-3C32-9F2E-F9D0-AC047C610EF4}"/>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D4A04C7-3B00-93C3-FF94-59032AA6C07A}"/>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4ADC700-FE36-5E39-9215-1D45AE0536A3}"/>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FECDDF4-8591-1480-86CB-A0819977FDE3}"/>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E0EC7E8-E3E3-8E69-BEE9-E8A8106CB309}"/>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CDAE1CA-BBA0-5527-1743-210A37E343D6}"/>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51ABDCB-7064-4965-E4EB-A097E88128B6}"/>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0DB59460-BE33-9827-53AC-98219A808F22}"/>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1CBA109-85F3-9F5C-A9E7-EB476982202D}"/>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6AFF64B-0FDC-4984-DE24-95260BBC0173}"/>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7E7572B2-FE52-F6CC-41B2-4395AD644172}"/>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B9DC8ABC-2775-817E-57C2-A1D15B5C62B4}"/>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4D67898E-DB99-6CEE-3BAE-C3FADD32F862}"/>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F54CF954-5254-56C0-E10D-1C30725DFD26}"/>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D0870656-681D-ACBB-B539-E2E7505EDC67}"/>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D8FCD8D0-39B0-1EAA-DEC7-7348D4F52C24}"/>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0756F6F7-E04E-B391-6CFB-8FF9FF9840AC}"/>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C0E62B3-7E4B-9314-206D-B7F630B25B76}"/>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08FB7F4-5DA1-2773-2D17-5A6B69D614A0}"/>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18A2797F-D380-FB12-5365-45D238DED82F}"/>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42DDD6FE-A689-FD37-9977-67A2F74740BE}"/>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6AAD34F1-54A3-0D85-046D-0E27CBA00AEE}"/>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EE9AFA1-EA9A-4219-B52B-B271F06E735F}"/>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CE5C097D-0C8D-C2D9-71F0-F8DE08DD2BED}"/>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BF4C120-E5C8-0E8A-310D-9BA39BCED328}"/>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2347200-FEA2-A014-D1AA-4AAA1E0DB463}"/>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B8912E50-14AF-3F6B-B175-A3CEC1EAC0B7}"/>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3D6F24B-4DBB-145A-7F79-F09BF5A12AE9}"/>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FA87D994-7971-18D1-798A-480FF1F78B03}"/>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08BFE8C-E816-1F27-24EE-38B3CFEF61CD}"/>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D6E67024-237E-578E-D1B3-A8B1D6972286}"/>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C68183F3-D244-6A6D-6D27-4481CC6CD46F}"/>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53D1DA74-F47B-926D-FA51-6387123F69D1}"/>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6259A27B-2FC2-282D-A369-7A318C7353B2}"/>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5F1CFEF5-734E-CC8C-AF50-51AF20FC0B66}"/>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5C4F7179-1764-B9B4-3B92-3649B4253E33}"/>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A86D0F07-F034-EF4C-1142-8381BB3E13F7}"/>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2A4ACA1B-24C9-5695-4B2E-BF73C4176A8A}"/>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FBC11E9C-D512-BF6B-2027-56188E176669}"/>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D4D67828-B52C-10BB-FA42-CF5C9965FB29}"/>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6BBADB91-F5B9-6EDC-F17F-378B7A97572D}"/>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9292D61-84DF-746E-876A-94C6CC63FEC6}"/>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32B2A5EE-D041-832B-9627-126B41546646}"/>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BBACE75E-9F1D-1836-B48C-458C31D395DB}"/>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A4675935-E1A1-ABE9-5572-CB07B17EC871}"/>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A651E289-78D8-9E38-CF71-EB914D9C0D6B}"/>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68826ABC-A778-A979-6EED-5BDF401D1151}"/>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ADD241FF-F012-AC3D-AF52-DBA88641CBE2}"/>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7AE784B3-E149-A09E-48FC-9CC02B4D2037}"/>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20CA5485-C348-F4FD-E140-B02C9FCC0F45}"/>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2B60E13-9B8D-609A-64E4-CA2DD4A634AB}"/>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6782D1EF-1C73-B8A3-D957-9F220E22B947}"/>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DCF91504-0313-5757-A3F4-89DBB2546EF8}"/>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9012797-7ACD-11CA-A046-74E6F16E3697}"/>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63BD97C0-6BA1-F225-4F7F-DF8A09F909DA}"/>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11D3304F-2B1C-4E3E-E9ED-15B7EA82036E}"/>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C33065E6-AC5E-7E18-64F3-15BAABDDE556}"/>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8D46C5A8-1812-442A-3247-1212FBDD31FD}"/>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5A6A8E8E-1797-99AB-27D3-451DDFAEDB7C}"/>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8CC1FBE-49DC-BE77-21EA-0063D21E102F}"/>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3AD5C5DF-5BE6-2821-BA09-B8826BA4575C}"/>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20C23076-2220-85BF-2A1D-2FC86E063FB3}"/>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9B34D4DA-922B-9906-3737-1A958A81939D}"/>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EE6DE6FF-07A6-081C-8F7E-6F228D968855}"/>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B31F4A29-564E-EA56-A59E-BDFA015EF6E9}"/>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B8581C69-E399-5E33-38BE-2D6A38AA8593}"/>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DA734A45-2FC0-57F1-68AE-8133783381A0}"/>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37540F1-2C4C-34DC-9B2E-EB66C559DF5C}"/>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35A9BE4D-AE72-5F30-25F4-10DAAC22C9E9}"/>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D34ED71E-8873-D48D-8006-2441C08566A4}"/>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B75AE8BA-1C19-4106-0678-893B49260C26}"/>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D58046DF-31CC-5C3B-5FFF-478CF011BE41}"/>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F2BAF1EA-9070-CBEA-69CC-A62EEED00430}"/>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08A3298B-2E69-1C68-45FA-86B3F7A8C501}"/>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556715ED-B561-9565-BFA6-B3C9F18EEF6B}"/>
                </a:ext>
              </a:extLst>
            </p:cNvPr>
            <p:cNvGrpSpPr/>
            <p:nvPr userDrawn="1"/>
          </p:nvGrpSpPr>
          <p:grpSpPr>
            <a:xfrm>
              <a:off x="11597706" y="6414350"/>
              <a:ext cx="677642" cy="114300"/>
              <a:chOff x="11597706" y="6414350"/>
              <a:chExt cx="677642" cy="114300"/>
            </a:xfrm>
          </p:grpSpPr>
          <p:cxnSp>
            <p:nvCxnSpPr>
              <p:cNvPr id="15" name="直接连接符 14">
                <a:extLst>
                  <a:ext uri="{FF2B5EF4-FFF2-40B4-BE49-F238E27FC236}">
                    <a16:creationId xmlns:a16="http://schemas.microsoft.com/office/drawing/2014/main" id="{58D3808E-97BB-7F5F-4C75-0E407045BFEC}"/>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9C9381E-5771-E097-3B64-0E58925BF32A}"/>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05D2DED-13A2-66AB-207A-8EDB287E8A56}"/>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1642657-C0AE-B6ED-0C60-298805E6136D}"/>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F8A5599-9250-A0D5-BC07-50C417EDF179}"/>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4E9B7A5-C786-9E30-91D3-3C2FAEB30C92}"/>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BFFA2C6-F59D-18A0-13B9-92B7A2634EE3}"/>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E7AC915-1234-3067-9F74-DB5BD17379DC}"/>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6B8A95CB-04F5-D7FD-A240-D253101DC9A7}"/>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37" name="矩形: 圆角 136">
            <a:extLst>
              <a:ext uri="{FF2B5EF4-FFF2-40B4-BE49-F238E27FC236}">
                <a16:creationId xmlns:a16="http://schemas.microsoft.com/office/drawing/2014/main" id="{D17D4F7D-554B-2B88-75DB-3BB2AFEEDDE2}"/>
              </a:ext>
            </a:extLst>
          </p:cNvPr>
          <p:cNvSpPr/>
          <p:nvPr userDrawn="1"/>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76635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47DDD5D6-38C0-4D87-9482-9D9630735423}" type="slidenum">
              <a:rPr lang="en-US" altLang="zh-CN"/>
              <a:pPr/>
              <a:t>‹#›</a:t>
            </a:fld>
            <a:endParaRPr lang="en-US" altLang="zh-CN"/>
          </a:p>
        </p:txBody>
      </p:sp>
      <p:sp>
        <p:nvSpPr>
          <p:cNvPr id="5" name="日期占位符 4"/>
          <p:cNvSpPr>
            <a:spLocks noGrp="1"/>
          </p:cNvSpPr>
          <p:nvPr>
            <p:ph type="dt" sz="half" idx="12"/>
          </p:nvPr>
        </p:nvSpPr>
        <p:spPr/>
        <p:txBody>
          <a:bodyPr/>
          <a:lstStyle>
            <a:lvl1pPr>
              <a:defRPr/>
            </a:lvl1pPr>
          </a:lstStyle>
          <a:p>
            <a:endParaRPr lang="en-US" altLang="zh-CN"/>
          </a:p>
        </p:txBody>
      </p:sp>
      <p:grpSp>
        <p:nvGrpSpPr>
          <p:cNvPr id="6" name="组合 5">
            <a:extLst>
              <a:ext uri="{FF2B5EF4-FFF2-40B4-BE49-F238E27FC236}">
                <a16:creationId xmlns:a16="http://schemas.microsoft.com/office/drawing/2014/main" id="{5C63894C-90A9-C42E-93A9-1BC7D97AF85C}"/>
              </a:ext>
            </a:extLst>
          </p:cNvPr>
          <p:cNvGrpSpPr/>
          <p:nvPr userDrawn="1"/>
        </p:nvGrpSpPr>
        <p:grpSpPr>
          <a:xfrm flipH="1">
            <a:off x="247222" y="179707"/>
            <a:ext cx="84480" cy="1193800"/>
            <a:chOff x="4399082" y="1624876"/>
            <a:chExt cx="231871" cy="3276600"/>
          </a:xfrm>
        </p:grpSpPr>
        <p:cxnSp>
          <p:nvCxnSpPr>
            <p:cNvPr id="7" name="直接连接符 6">
              <a:extLst>
                <a:ext uri="{FF2B5EF4-FFF2-40B4-BE49-F238E27FC236}">
                  <a16:creationId xmlns:a16="http://schemas.microsoft.com/office/drawing/2014/main" id="{C61911DC-D1F3-CC78-20C1-E232CB18C545}"/>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280415A-E42A-24C1-272C-18398DC8463A}"/>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CC5893E1-8367-B649-0064-5DB7256FEA0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10" name="组合 9">
            <a:extLst>
              <a:ext uri="{FF2B5EF4-FFF2-40B4-BE49-F238E27FC236}">
                <a16:creationId xmlns:a16="http://schemas.microsoft.com/office/drawing/2014/main" id="{7EED44A3-0DBA-BEE5-ED55-FDE548D517A2}"/>
              </a:ext>
            </a:extLst>
          </p:cNvPr>
          <p:cNvGrpSpPr/>
          <p:nvPr userDrawn="1"/>
        </p:nvGrpSpPr>
        <p:grpSpPr>
          <a:xfrm>
            <a:off x="0" y="6381328"/>
            <a:ext cx="9036484" cy="362367"/>
            <a:chOff x="-31973" y="6359109"/>
            <a:chExt cx="12307321" cy="224782"/>
          </a:xfrm>
        </p:grpSpPr>
        <p:grpSp>
          <p:nvGrpSpPr>
            <p:cNvPr id="11" name="组合 10">
              <a:extLst>
                <a:ext uri="{FF2B5EF4-FFF2-40B4-BE49-F238E27FC236}">
                  <a16:creationId xmlns:a16="http://schemas.microsoft.com/office/drawing/2014/main" id="{B60B61B6-BC73-67A1-A5F1-48A29CF232C4}"/>
                </a:ext>
              </a:extLst>
            </p:cNvPr>
            <p:cNvGrpSpPr/>
            <p:nvPr userDrawn="1"/>
          </p:nvGrpSpPr>
          <p:grpSpPr>
            <a:xfrm>
              <a:off x="-31973" y="6414350"/>
              <a:ext cx="9656823" cy="114300"/>
              <a:chOff x="-111800" y="6407270"/>
              <a:chExt cx="9656823" cy="114300"/>
            </a:xfrm>
          </p:grpSpPr>
          <p:cxnSp>
            <p:nvCxnSpPr>
              <p:cNvPr id="22" name="直接连接符 21">
                <a:extLst>
                  <a:ext uri="{FF2B5EF4-FFF2-40B4-BE49-F238E27FC236}">
                    <a16:creationId xmlns:a16="http://schemas.microsoft.com/office/drawing/2014/main" id="{35D5EBCF-9B52-F9C0-82AB-A658EAFDC053}"/>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4836595-0652-0DB6-150A-C485F478FF7D}"/>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F9E4ECD-9D3F-B568-54CF-1D6D3657C648}"/>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F140A36-DA79-06FF-59B0-33101DBA828A}"/>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86165FA-C991-CE60-B252-1A675B7EAB3C}"/>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42A75F6-AEB2-4EF4-0828-67FE59552AA9}"/>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F0CD1E0-504D-2CD8-3C77-D64776D144B4}"/>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02D34E7-F00B-DA18-9ED4-709C2F45AFAA}"/>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1CA8E56-01DE-412A-E247-6C7E7575B62F}"/>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AEC8B3B-4F01-8087-7486-CEDA3FB511E3}"/>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19D02F7-04F3-D352-6FAD-B459A0257E04}"/>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0C2A763-F28E-EB3C-EF63-25071C64AEFF}"/>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09BCA91-27B9-BFE6-1DE7-231BA3FC8F97}"/>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020063E-1B0A-A9E1-793A-5995A6AE4263}"/>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B161B30-B4A0-354D-08CF-761705054F40}"/>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0302EEC-B1CD-1D88-1E38-01546BDAEA3A}"/>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F79BD89-B6B5-6B1B-2198-DDE49B98683A}"/>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1183C06-6607-E29B-5F16-DF63031B3AA5}"/>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2C3A1D6-55B7-D02A-E248-4A9605B9ACA5}"/>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785809A-974C-194E-35DB-A6BC30FF5DD2}"/>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9B2329B-9DBD-4C31-258F-5C80373D5FB3}"/>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1C277B4-A8D1-954E-72BF-67453614FCB3}"/>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DDB3084-C300-CBAA-3731-519B491445EC}"/>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CCD6647-DEC3-44AD-33CF-95826C56C853}"/>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5D2DE57-70CE-4A9B-BEF2-7D513356E685}"/>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39514CF-B2DF-375C-3CA7-20989F681A45}"/>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897EE994-DFE9-6564-B58A-08A86B4F08FC}"/>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C458203-B5BF-3D77-06FF-B68A80EC53C2}"/>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F712CE7-1E00-25C6-940E-8E45A60C9C75}"/>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C19975F-99A9-558A-313E-672041B6B116}"/>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037368F-C717-CCED-004D-FF4C51AED433}"/>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6841708-DD46-A2D0-1023-C333F6E11EAA}"/>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90ACFA5E-8E0D-D7DC-4341-9CDAFD9E6427}"/>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D672B96-A4A6-9DB1-C300-C4FE2CCEB603}"/>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56E63B5-0968-5F4E-5093-22A342251666}"/>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9E08297-B007-A028-A35E-F07188EF2FD6}"/>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0C3FDCA-5B7B-2166-AE49-4410B9AE43A5}"/>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801C514-6B01-CBCB-291F-3F205B0628F6}"/>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FD25E37-E234-5366-E1A9-C2B2855D3A71}"/>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2EAD1BE-CD46-44F9-FF8E-4195E4F2079B}"/>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A7AA33A-944F-2432-9088-21AF9E856C6A}"/>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15F77B8D-3D36-C2A4-DE02-023C2CB1CA63}"/>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24E8F27-18D9-0D90-08D3-F24026335FE9}"/>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FC5D943-6688-56BB-8191-4EB2950DFB37}"/>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393A2276-5C5F-2595-00C2-C56C25139366}"/>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76C985B3-8F1C-59DD-3D18-62E8052D0014}"/>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C719B4AF-FFC4-9149-B723-9AB64374010A}"/>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F1F75F3C-BF8B-6B2F-73A2-1DC1D983B478}"/>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DFCB9DF-F9AB-BF43-8D7F-02B1FA2B993D}"/>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31301682-602B-26FF-2F34-88D710C43ABF}"/>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AF12144-E5C8-93A6-0CF1-B5F616EE9A8B}"/>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8993C64-F880-6502-612B-EF8DB7F7A624}"/>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FD5C0028-57FA-0442-6338-CCD769D51B7A}"/>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EB76C4CA-780A-DDF2-0FC7-FE0B70F1D77D}"/>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F25A31CC-3568-B131-9752-E76CA694FEB5}"/>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A7F198C0-2FF3-FA37-1DB7-AAEAD70FA3D0}"/>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5862E4DC-C8C4-43CC-4CF0-32BCBA479BE4}"/>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CB9121A-DA4F-E793-4923-52F3C15A9FF9}"/>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028FDEEE-9678-A91B-E20B-8AD126AFFD4F}"/>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ACF022A0-5A71-B68C-3711-BCDB1541753A}"/>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B71203C-B8AB-FE98-7CFC-B621C011F7CC}"/>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7350359D-A4BA-EBCE-FB75-BA8426676B8B}"/>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B48423BD-51AE-AC57-5A49-9652ED1223F7}"/>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2C28E36-3FED-8F03-D13F-D07148A85B5F}"/>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50C97E3-9192-0998-F451-C0A98790CDB4}"/>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DC72F44A-7A1C-FF43-442C-185286B874F2}"/>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CC3CD60-C4E9-8C66-43E1-DEE869AC45D1}"/>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A6AA501-6118-BF39-E069-9364011F62CD}"/>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82FB5B7-05E0-A22D-D8CD-C01CF0660852}"/>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4881D3F5-E5EB-3A94-650D-0AC0D1BE5179}"/>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A5CF7863-0434-6998-2A66-441050187159}"/>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763E17FA-322B-67DF-9C75-8906A6281334}"/>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DB187D04-CEA4-9DC2-04A7-6458C3FF47E3}"/>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52116B7-22DC-DCB1-B030-2AF04E81D773}"/>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D4B51B0-DBF0-EA15-5C3E-6ED8181E4CE1}"/>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E0EF514-8065-B3A4-FCBD-168579F73AE2}"/>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07183AD4-81F2-539E-D53B-71B2053C9E13}"/>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A396653-1CCA-AD21-ADCE-1694B88D8A6E}"/>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5D78B23-1B33-7085-D1D4-0A3818F6AADA}"/>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F71416B-D128-FBE7-E4AA-AC520426F573}"/>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C72859A-8F89-49AD-A400-ED9A232F1AFF}"/>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6088D40-1283-85AE-6CFE-33B597B57F8F}"/>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B3B16210-BF8F-3695-C1A2-1D22F5532322}"/>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05FDB10D-F07C-EE32-422F-8AC7C82AD106}"/>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9C4289CE-44FF-4A0B-75F0-CEC4318235AC}"/>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B61D93C3-3410-C6ED-545E-7483C47E0571}"/>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A00482FD-642A-ACAF-05B3-816C934B4FBE}"/>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CF824A3F-9804-0EA8-8F9E-5DB28E7C8111}"/>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14C8E512-2DA9-F7A5-20AE-FBA34011D565}"/>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FF43D91-83C6-C84A-FC7C-DFFFCA139C76}"/>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456A31E-0CF3-BE00-EBEC-1E0C892FA35E}"/>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4B031442-3B09-FF26-2C9C-42930E3C2429}"/>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955DB772-4981-7748-8303-CA0965ABC9D2}"/>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F0AEDC12-8562-D78C-9048-71127836A885}"/>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3637508-6694-C0D9-72E4-1EFBAA855A61}"/>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925602F-0D22-22AC-210A-BF61E3D8A78A}"/>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0AEBD63E-CD91-FF35-BB7C-63ADAEBF392B}"/>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6F6A45FA-1EAD-7D5F-7F7D-F149223411EB}"/>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C302EB41-EBC0-47A7-FACE-1B3E517C303E}"/>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6FDBA2A9-FB71-ADF6-F6D2-03A3DFE0013F}"/>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ACDD90F8-B2A9-A4B5-80CE-52E75BD36821}"/>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F279609A-9B59-D7F9-171C-635A6148C3C4}"/>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849A45F3-DDA8-2065-C380-DD6535F560F1}"/>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2962B451-A2DD-49CD-840F-49CAFF652526}"/>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440FAEDC-8986-2E00-9D25-402CF9A8C527}"/>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0596E7A4-DFAB-0622-5677-60206F2D8FE6}"/>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883ABA6C-26FB-7565-CD16-11731F5AAA9F}"/>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ADAFA4E9-5DA9-8252-4656-C62C8A7CB96B}"/>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CD79FDB7-F516-C7DA-148D-E61ED9215629}"/>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70CA2F7-483B-9302-7731-0343361F8280}"/>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226857AD-37CC-3B81-23DA-39A6556302F4}"/>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1855023-F74E-B16B-C334-547D11F79EB0}"/>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4F014CF0-60A5-0291-9DC3-522B29A51BFC}"/>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872879EE-E828-09CC-35AF-D81C5C2AE184}"/>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46F85DF1-FF2B-5949-A9BD-E99D67AE2ACA}"/>
                </a:ext>
              </a:extLst>
            </p:cNvPr>
            <p:cNvGrpSpPr/>
            <p:nvPr userDrawn="1"/>
          </p:nvGrpSpPr>
          <p:grpSpPr>
            <a:xfrm>
              <a:off x="11597706" y="6414350"/>
              <a:ext cx="677642" cy="114300"/>
              <a:chOff x="11597706" y="6414350"/>
              <a:chExt cx="677642" cy="114300"/>
            </a:xfrm>
          </p:grpSpPr>
          <p:cxnSp>
            <p:nvCxnSpPr>
              <p:cNvPr id="14" name="直接连接符 13">
                <a:extLst>
                  <a:ext uri="{FF2B5EF4-FFF2-40B4-BE49-F238E27FC236}">
                    <a16:creationId xmlns:a16="http://schemas.microsoft.com/office/drawing/2014/main" id="{A31E7D51-582E-8A16-C3E4-47080184BF2F}"/>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8562F61-DA6B-6C30-1144-65F49AC53562}"/>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0DB31CF-E20C-19D8-41E5-F9F91C23369A}"/>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C66E16C-3620-F71A-899D-74240E5AE2B7}"/>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AC9C0EE-4A17-1413-C280-3CEB0AAB5B06}"/>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5999FFF-0881-224C-EB33-E36992F1AF54}"/>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DBD8F1D-CEE4-3137-86C7-2D1B8667E085}"/>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0FCAE8D-A5B2-33F1-EB88-8BE60AD997C0}"/>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191F03D7-0C54-02EF-83A3-B5E4A82B98F2}"/>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36" name="矩形: 圆角 135">
            <a:extLst>
              <a:ext uri="{FF2B5EF4-FFF2-40B4-BE49-F238E27FC236}">
                <a16:creationId xmlns:a16="http://schemas.microsoft.com/office/drawing/2014/main" id="{575560B3-3415-6B45-10F3-7CA458459408}"/>
              </a:ext>
            </a:extLst>
          </p:cNvPr>
          <p:cNvSpPr/>
          <p:nvPr userDrawn="1"/>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583688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6553200" y="6248400"/>
            <a:ext cx="2133600" cy="457200"/>
          </a:xfrm>
        </p:spPr>
        <p:txBody>
          <a:bodyPr/>
          <a:lstStyle>
            <a:lvl1pPr>
              <a:defRPr/>
            </a:lvl1pPr>
          </a:lstStyle>
          <a:p>
            <a:fld id="{0A9ACED8-1347-426A-BA57-1BE464866056}" type="slidenum">
              <a:rPr lang="en-US" altLang="zh-CN"/>
              <a:pPr/>
              <a:t>‹#›</a:t>
            </a:fld>
            <a:endParaRPr lang="en-US" altLang="zh-CN"/>
          </a:p>
        </p:txBody>
      </p:sp>
      <p:sp>
        <p:nvSpPr>
          <p:cNvPr id="7" name="日期占位符 6"/>
          <p:cNvSpPr>
            <a:spLocks noGrp="1"/>
          </p:cNvSpPr>
          <p:nvPr>
            <p:ph type="dt" sz="half" idx="12"/>
          </p:nvPr>
        </p:nvSpPr>
        <p:spPr>
          <a:xfrm>
            <a:off x="457200" y="6245225"/>
            <a:ext cx="2133600" cy="476250"/>
          </a:xfrm>
        </p:spPr>
        <p:txBody>
          <a:bodyPr/>
          <a:lstStyle>
            <a:lvl1pPr>
              <a:defRPr/>
            </a:lvl1pPr>
          </a:lstStyle>
          <a:p>
            <a:endParaRPr lang="en-US" altLang="zh-CN"/>
          </a:p>
        </p:txBody>
      </p:sp>
      <p:grpSp>
        <p:nvGrpSpPr>
          <p:cNvPr id="8" name="组合 7">
            <a:extLst>
              <a:ext uri="{FF2B5EF4-FFF2-40B4-BE49-F238E27FC236}">
                <a16:creationId xmlns:a16="http://schemas.microsoft.com/office/drawing/2014/main" id="{D391F9B7-47D3-F7F1-D5A6-29E9434FFDBB}"/>
              </a:ext>
            </a:extLst>
          </p:cNvPr>
          <p:cNvGrpSpPr/>
          <p:nvPr userDrawn="1"/>
        </p:nvGrpSpPr>
        <p:grpSpPr>
          <a:xfrm flipH="1">
            <a:off x="247222" y="179707"/>
            <a:ext cx="84480" cy="1193800"/>
            <a:chOff x="4399082" y="1624876"/>
            <a:chExt cx="231871" cy="3276600"/>
          </a:xfrm>
        </p:grpSpPr>
        <p:cxnSp>
          <p:nvCxnSpPr>
            <p:cNvPr id="9" name="直接连接符 8">
              <a:extLst>
                <a:ext uri="{FF2B5EF4-FFF2-40B4-BE49-F238E27FC236}">
                  <a16:creationId xmlns:a16="http://schemas.microsoft.com/office/drawing/2014/main" id="{15D1EEF6-9503-3CFA-6643-3A962FA076A9}"/>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28FA7A2-6DDC-8715-C9CA-6F74D8547AA2}"/>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00CC6983-BCE9-C678-C8E2-FBEEE0906E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12" name="组合 11">
            <a:extLst>
              <a:ext uri="{FF2B5EF4-FFF2-40B4-BE49-F238E27FC236}">
                <a16:creationId xmlns:a16="http://schemas.microsoft.com/office/drawing/2014/main" id="{3FCAB81A-803D-EF44-271D-61C1B1ADB9A4}"/>
              </a:ext>
            </a:extLst>
          </p:cNvPr>
          <p:cNvGrpSpPr/>
          <p:nvPr userDrawn="1"/>
        </p:nvGrpSpPr>
        <p:grpSpPr>
          <a:xfrm>
            <a:off x="0" y="6381328"/>
            <a:ext cx="9036484" cy="362367"/>
            <a:chOff x="-31973" y="6359109"/>
            <a:chExt cx="12307321" cy="224782"/>
          </a:xfrm>
        </p:grpSpPr>
        <p:grpSp>
          <p:nvGrpSpPr>
            <p:cNvPr id="13" name="组合 12">
              <a:extLst>
                <a:ext uri="{FF2B5EF4-FFF2-40B4-BE49-F238E27FC236}">
                  <a16:creationId xmlns:a16="http://schemas.microsoft.com/office/drawing/2014/main" id="{65FE240D-9EF6-0C8D-E94B-BFD173670691}"/>
                </a:ext>
              </a:extLst>
            </p:cNvPr>
            <p:cNvGrpSpPr/>
            <p:nvPr userDrawn="1"/>
          </p:nvGrpSpPr>
          <p:grpSpPr>
            <a:xfrm>
              <a:off x="-31973" y="6414350"/>
              <a:ext cx="9656823" cy="114300"/>
              <a:chOff x="-111800" y="6407270"/>
              <a:chExt cx="9656823" cy="114300"/>
            </a:xfrm>
          </p:grpSpPr>
          <p:cxnSp>
            <p:nvCxnSpPr>
              <p:cNvPr id="24" name="直接连接符 23">
                <a:extLst>
                  <a:ext uri="{FF2B5EF4-FFF2-40B4-BE49-F238E27FC236}">
                    <a16:creationId xmlns:a16="http://schemas.microsoft.com/office/drawing/2014/main" id="{49513CF0-ED79-C04B-D9B3-7A53AE4E995B}"/>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580486A-9513-C7E4-D323-5F4484E2D2E6}"/>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E7A88F4-A2B1-A295-D220-88CC26A50663}"/>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1BA9970-04D8-CCC0-DAB9-BD4218F708FA}"/>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7ADC312-F15C-9634-05D5-CF36CE312CB4}"/>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9282EBA-B170-DF55-7257-13DAB67C635D}"/>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316E7C5-3962-1706-27CA-5DA48D43EAC7}"/>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74F94F5-65E2-E27D-E4DB-9A9AAECF986A}"/>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DA6F65A-0018-8E8C-0AD8-9300D9FF4FE5}"/>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740CB3D-E010-FE80-C5B3-61A7C49B91E9}"/>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F7D50F3-0DC9-B43F-C369-A4446DA32B51}"/>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FFCC6C5-6E0E-A1A9-EB93-F525787D1B8C}"/>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44DEF48-3D96-2043-98D6-3B1E30F002F6}"/>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DD6056F-7CC0-65C9-F7E5-8D14DCAC9594}"/>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52B8ECB-DD18-6B6E-981B-33B4BBDD42DF}"/>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EE676B1-B195-AF5E-BD22-22749282383A}"/>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6654E37-1EAC-7AC9-EE66-1805CD121873}"/>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341BCD0-2FC3-8ED3-BB16-72F0C86229A3}"/>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9306408-A3E3-8530-5B37-81390AE85AF9}"/>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8959113-0CBC-0F25-B659-4D371309EB64}"/>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D3414AA-2D96-94E5-E293-24D879B9227A}"/>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A7D7239-E6EF-C40F-29D5-2FF18B43DB58}"/>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0469449-1635-401A-848C-D02333F8F160}"/>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80EBB50-85D6-47FB-8410-32A5FD9962FE}"/>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842D672E-47C4-B376-071D-178A5F207D5D}"/>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7D03E9C-1161-C8CB-F156-923956F9DD05}"/>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79ADA6D-CA6E-A339-D154-A74E8BAFBE69}"/>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18C6732-9D9D-749C-6FB2-63478D0A521A}"/>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DD01C97-DD33-11D2-2F92-6410965F5DF6}"/>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F0A916C-4AA6-7FAB-498C-CA6257F2CFE2}"/>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46A44BC-32DD-C207-8161-3778D3821AEE}"/>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9787739-76C0-8C5D-49C5-6B264AC7322C}"/>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69F6463-5AFC-B3CC-2E0A-F7C9D1235DB0}"/>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064F14D-5748-BED8-0E5B-25E92E65CD9C}"/>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F06713E-D0C8-D941-7371-1693B188D37B}"/>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B776450-9D2D-DB93-3D17-0961BCE90C3F}"/>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27B7444-B397-D566-19D7-36F526EE8423}"/>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80ECC45-6A76-E498-2E96-A1F67ECBE66D}"/>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073A0D3-5CDF-7B2A-09A1-DAD27C8A2043}"/>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7587C83-34F3-FB41-D109-013EFC3C34D9}"/>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D6F109C-C3BD-9C4B-63E5-AEE5CE46D639}"/>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C4A2AD02-E034-CF17-5439-53A5D430B19A}"/>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34966AF-F0B0-E460-7AFD-7A8B55437812}"/>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C1D97BA-3F49-69FD-0E0F-B48E6AE996CD}"/>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7EF92E7-4D7F-9A95-E974-640B13F66869}"/>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C5F609CB-64BE-13AF-A68D-58AFB268C337}"/>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DE643F95-094E-866C-817C-0D8C79E0C4D3}"/>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93A3102-6D3D-EAC6-C37F-B561D90446A8}"/>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601E08A-EC31-BB59-8DA3-DC1D01CE748E}"/>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90E0140-7C3E-8F92-9181-EE76FA24B1B5}"/>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3E8E1F42-A000-5802-F4A8-044F30CCDF10}"/>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1288B64-5AFB-B7C2-9C12-C7A7C5E2AD99}"/>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0CF0423-E17E-A339-DE4D-63D057003238}"/>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7A6F8E1-0023-AD35-409B-D7ED8E638E08}"/>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AD0ABC91-511E-6885-E342-4F329B1E05B4}"/>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D14588C-D498-6253-47BB-71A335BB8AB8}"/>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68123005-421A-3AB5-5605-5B560A5DFEE2}"/>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3DE238F-81BF-8914-66E1-B47F51F87461}"/>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3C5FDDC6-EE07-8C98-F2AD-E9DA229A09D5}"/>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866E24DC-C637-133B-C6F2-5CBD554F5CE6}"/>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7C2647E5-CECF-C65D-187B-A65A7FCD5DCA}"/>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654C0329-24AD-3F6E-78D8-1EDC519AA8ED}"/>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F7FD2858-C1FB-522E-5770-0BF3811320F6}"/>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28199C45-CF1E-0E2A-2B39-75E70D944F95}"/>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562FE30-B33F-14A2-D9A4-D401448B5826}"/>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9FE29BF-FF08-FB9C-FC6C-EA911D9D98C5}"/>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C7D20AB-5C84-40E4-B6D1-1528EAB3E720}"/>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44AD40A-899A-5597-E40A-D875149C01CF}"/>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2D5D9BD-B0CA-29D8-F1B2-CFE1EAB85EF7}"/>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1C8DAAD-BB41-AFF1-709E-7EF0E64ED4F5}"/>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A5F9D895-3011-DC7E-89A6-6FDBCD46D19F}"/>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465BC58-33CB-45C5-1D34-BABC3725B23A}"/>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8176CF3-24BE-1F0F-B7B8-EE40AEC8D387}"/>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E3F1ABDC-D5E0-9AA2-5E53-C6EED36BCEB8}"/>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5D38247-670F-7D15-C9C0-0CCF08C5984C}"/>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CCEED2F-0182-DF6B-4C35-C3C482CA39EA}"/>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C4B4731A-F887-9BFE-2CC6-6A6985C1E9A2}"/>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7469817E-2D0C-E632-AEB7-9D98BD5B946B}"/>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06F083E5-D47D-2EDE-559A-1E10C49EC093}"/>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8CE76B0B-CECC-D4C1-3C07-12218144117C}"/>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865BCF92-DB2F-EBB8-4C96-5165E1F0674A}"/>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C258EEE-0ECE-EF20-1E0F-87F1A1243E59}"/>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4B34A19E-95C3-4BE2-C3FC-64BB0A9156C9}"/>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37479E40-B497-CE15-447B-B67B6F76EE1C}"/>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8DB2A16B-6EA4-2471-6E86-1468D80376F8}"/>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1E3CDCEF-A890-6B3B-BD94-2E1C2176C5DE}"/>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90124C5-9689-9ED5-866F-ADA999811630}"/>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9B1A6FBF-2B28-FAE6-683E-E46DA7450E8E}"/>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1679BAC8-DDF8-A68F-1987-D9DF9B3AC150}"/>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305C265-5194-9508-5DD0-2243666A7289}"/>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2BDA1787-7E1F-628D-36C0-05ACF1882D06}"/>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DF2818D0-145D-F821-550D-526CE54EB529}"/>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4B9602D-ED38-ADFF-B120-22C584CCEB25}"/>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29680D3-6DB0-1C66-64AB-21907EF27863}"/>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5A976AAC-B025-3869-D4A3-0CBB98658B9B}"/>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35330607-8824-4BB1-9F74-74BBBFEAC373}"/>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1DBFED0D-B86C-C43B-910E-A51B48560724}"/>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C8BDE9E8-B403-EB54-1825-75F019749F0E}"/>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0A0314CF-77C9-01EC-D301-1EA84035DF13}"/>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B67ACD24-F5DB-D18D-B456-AA52276833E1}"/>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F7702C58-C8AF-172B-ADB4-E4F6B28663E3}"/>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4ADAF74A-CE13-2ACD-34B1-E1C665AA118B}"/>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768C665-4250-FDC6-A044-9855B8F86E0A}"/>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E3902DEF-EB88-2E94-FA60-145DEC9B20EB}"/>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F6B0B5E6-838B-E632-5228-952066234733}"/>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49B7029E-7AE8-8869-6207-D021FF096C08}"/>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5F843335-E3B4-A802-8189-33C1A5B3AA14}"/>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1BE49DC1-021E-4FF9-A573-ABA4F8961CF5}"/>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D63C1C6E-663E-32C0-ACA7-3FEAE6A0072E}"/>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7A087ACB-630F-142C-2500-48EEDE3048FD}"/>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5D0F6848-0494-DB30-9F36-5A63194E448D}"/>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E082E22E-C768-D024-A4FD-5AAEA0D4C94D}"/>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6D2CFB0D-DC17-259B-2517-0B9569B838F3}"/>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E0375582-8290-838C-49E5-1E8299B711C1}"/>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12DDAE1B-37F5-F7A6-E92A-9DB268630F75}"/>
                </a:ext>
              </a:extLst>
            </p:cNvPr>
            <p:cNvGrpSpPr/>
            <p:nvPr userDrawn="1"/>
          </p:nvGrpSpPr>
          <p:grpSpPr>
            <a:xfrm>
              <a:off x="11597706" y="6414350"/>
              <a:ext cx="677642" cy="114300"/>
              <a:chOff x="11597706" y="6414350"/>
              <a:chExt cx="677642" cy="114300"/>
            </a:xfrm>
          </p:grpSpPr>
          <p:cxnSp>
            <p:nvCxnSpPr>
              <p:cNvPr id="16" name="直接连接符 15">
                <a:extLst>
                  <a:ext uri="{FF2B5EF4-FFF2-40B4-BE49-F238E27FC236}">
                    <a16:creationId xmlns:a16="http://schemas.microsoft.com/office/drawing/2014/main" id="{34C3CA52-3887-26B6-AEB5-9839C60EF331}"/>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E2569B7-08DE-3BBE-D76C-22E588FE053C}"/>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753B298-2038-BAF8-7648-14E5C7741387}"/>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09ADF5B-1DD7-AB44-EE84-FC1BFFD8AFC3}"/>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8FBB3A2-C31E-275E-9278-720DDE086FC0}"/>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06F1EA9-7BBE-9F6D-06BD-57BC4E946679}"/>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395F66F-4569-E234-AA8C-8243E4D98B5E}"/>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A5D9BA7-453A-EDB7-5246-B15082616812}"/>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15" name="图片 14">
              <a:extLst>
                <a:ext uri="{FF2B5EF4-FFF2-40B4-BE49-F238E27FC236}">
                  <a16:creationId xmlns:a16="http://schemas.microsoft.com/office/drawing/2014/main" id="{6A04AAF2-D770-0EB6-ED4A-E67D7B809177}"/>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38" name="矩形: 圆角 137">
            <a:extLst>
              <a:ext uri="{FF2B5EF4-FFF2-40B4-BE49-F238E27FC236}">
                <a16:creationId xmlns:a16="http://schemas.microsoft.com/office/drawing/2014/main" id="{40B46064-4848-313B-8B26-D1DA5E2BD9D0}"/>
              </a:ext>
            </a:extLst>
          </p:cNvPr>
          <p:cNvSpPr/>
          <p:nvPr userDrawn="1"/>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966860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39788" r="40189"/>
          <a:stretch>
            <a:fillRect/>
          </a:stretch>
        </p:blipFill>
        <p:spPr>
          <a:xfrm>
            <a:off x="865023" y="-5304"/>
            <a:ext cx="2318993" cy="6879215"/>
          </a:xfrm>
          <a:prstGeom prst="rect">
            <a:avLst/>
          </a:prstGeom>
        </p:spPr>
      </p:pic>
      <p:sp>
        <p:nvSpPr>
          <p:cNvPr id="12" name="矩形 11"/>
          <p:cNvSpPr/>
          <p:nvPr/>
        </p:nvSpPr>
        <p:spPr>
          <a:xfrm>
            <a:off x="865022" y="-5305"/>
            <a:ext cx="2318993" cy="6879215"/>
          </a:xfrm>
          <a:prstGeom prst="rect">
            <a:avLst/>
          </a:prstGeom>
          <a:solidFill>
            <a:srgbClr val="7E0C6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0" name="矩形 19"/>
          <p:cNvSpPr/>
          <p:nvPr/>
        </p:nvSpPr>
        <p:spPr>
          <a:xfrm>
            <a:off x="865021" y="1"/>
            <a:ext cx="2318993" cy="6879215"/>
          </a:xfrm>
          <a:prstGeom prst="rect">
            <a:avLst/>
          </a:prstGeom>
          <a:solidFill>
            <a:srgbClr val="7E0C6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1" name="矩形 20"/>
          <p:cNvSpPr/>
          <p:nvPr/>
        </p:nvSpPr>
        <p:spPr>
          <a:xfrm>
            <a:off x="3247518" y="3813436"/>
            <a:ext cx="5896482" cy="3111155"/>
          </a:xfrm>
          <a:prstGeom prst="rect">
            <a:avLst/>
          </a:prstGeom>
          <a:blipFill dpi="0" rotWithShape="1">
            <a:blip r:embed="rId3">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7328" y="524137"/>
            <a:ext cx="1251523" cy="481027"/>
          </a:xfrm>
          <a:prstGeom prst="rect">
            <a:avLst/>
          </a:prstGeom>
        </p:spPr>
      </p:pic>
    </p:spTree>
    <p:extLst>
      <p:ext uri="{BB962C8B-B14F-4D97-AF65-F5344CB8AC3E}">
        <p14:creationId xmlns:p14="http://schemas.microsoft.com/office/powerpoint/2010/main" val="275306763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bg>
      <p:bgPr>
        <a:gradFill>
          <a:gsLst>
            <a:gs pos="11000">
              <a:srgbClr val="7E0C6E">
                <a:alpha val="75000"/>
              </a:srgbClr>
            </a:gs>
            <a:gs pos="100000">
              <a:srgbClr val="7E0C6E"/>
            </a:gs>
          </a:gsLst>
          <a:lin ang="5400000" scaled="1"/>
        </a:gradFill>
        <a:effectLst/>
      </p:bgPr>
    </p:bg>
    <p:spTree>
      <p:nvGrpSpPr>
        <p:cNvPr id="1" name=""/>
        <p:cNvGrpSpPr/>
        <p:nvPr/>
      </p:nvGrpSpPr>
      <p:grpSpPr>
        <a:xfrm>
          <a:off x="0" y="0"/>
          <a:ext cx="0" cy="0"/>
          <a:chOff x="0" y="0"/>
          <a:chExt cx="0" cy="0"/>
        </a:xfrm>
      </p:grpSpPr>
      <p:grpSp>
        <p:nvGrpSpPr>
          <p:cNvPr id="10" name="组合 9"/>
          <p:cNvGrpSpPr/>
          <p:nvPr/>
        </p:nvGrpSpPr>
        <p:grpSpPr>
          <a:xfrm flipH="1">
            <a:off x="1260248" y="0"/>
            <a:ext cx="173903" cy="3276600"/>
            <a:chOff x="4399082" y="1624876"/>
            <a:chExt cx="231871" cy="3276600"/>
          </a:xfrm>
        </p:grpSpPr>
        <p:cxnSp>
          <p:nvCxnSpPr>
            <p:cNvPr id="11" name="直接连接符 10"/>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5564838" y="-417609"/>
            <a:ext cx="5769913" cy="769321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extLst>
      <p:ext uri="{BB962C8B-B14F-4D97-AF65-F5344CB8AC3E}">
        <p14:creationId xmlns:p14="http://schemas.microsoft.com/office/powerpoint/2010/main" val="283567909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9788" r="40189"/>
          <a:stretch>
            <a:fillRect/>
          </a:stretch>
        </p:blipFill>
        <p:spPr>
          <a:xfrm>
            <a:off x="6825007" y="1"/>
            <a:ext cx="2318993" cy="6879215"/>
          </a:xfrm>
          <a:prstGeom prst="rect">
            <a:avLst/>
          </a:prstGeom>
        </p:spPr>
      </p:pic>
      <p:sp>
        <p:nvSpPr>
          <p:cNvPr id="9" name="矩形 8"/>
          <p:cNvSpPr/>
          <p:nvPr/>
        </p:nvSpPr>
        <p:spPr>
          <a:xfrm>
            <a:off x="6848476" y="1"/>
            <a:ext cx="2318993" cy="6879215"/>
          </a:xfrm>
          <a:prstGeom prst="rect">
            <a:avLst/>
          </a:prstGeom>
          <a:solidFill>
            <a:srgbClr val="7E0C6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14" name="组合 13"/>
          <p:cNvGrpSpPr/>
          <p:nvPr/>
        </p:nvGrpSpPr>
        <p:grpSpPr>
          <a:xfrm rot="16200000">
            <a:off x="344703" y="945768"/>
            <a:ext cx="1633295" cy="1224971"/>
            <a:chOff x="9995625" y="454847"/>
            <a:chExt cx="1737980" cy="1737980"/>
          </a:xfrm>
        </p:grpSpPr>
        <p:grpSp>
          <p:nvGrpSpPr>
            <p:cNvPr id="15" name="组合 14"/>
            <p:cNvGrpSpPr/>
            <p:nvPr/>
          </p:nvGrpSpPr>
          <p:grpSpPr>
            <a:xfrm>
              <a:off x="10270615" y="719123"/>
              <a:ext cx="1188000" cy="1188000"/>
              <a:chOff x="9655860" y="955908"/>
              <a:chExt cx="1188000" cy="1188000"/>
            </a:xfrm>
          </p:grpSpPr>
          <p:cxnSp>
            <p:nvCxnSpPr>
              <p:cNvPr id="19" name="直接连接符 18"/>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a:off x="10230734" y="1549908"/>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9995625" y="454847"/>
              <a:ext cx="1737980" cy="1737980"/>
              <a:chOff x="9655860" y="963609"/>
              <a:chExt cx="1188000" cy="1188000"/>
            </a:xfrm>
          </p:grpSpPr>
          <p:cxnSp>
            <p:nvCxnSpPr>
              <p:cNvPr id="17" name="直接连接符 16"/>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a:off x="10236976" y="1557609"/>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a:off x="7292156" y="789084"/>
            <a:ext cx="1385468" cy="5301047"/>
            <a:chOff x="494010" y="778476"/>
            <a:chExt cx="1847290" cy="5301047"/>
          </a:xfrm>
        </p:grpSpPr>
        <p:sp>
          <p:nvSpPr>
            <p:cNvPr id="22" name="文本框 21"/>
            <p:cNvSpPr txBox="1"/>
            <p:nvPr/>
          </p:nvSpPr>
          <p:spPr>
            <a:xfrm>
              <a:off x="1356415" y="778476"/>
              <a:ext cx="984885" cy="3111500"/>
            </a:xfrm>
            <a:prstGeom prst="rect">
              <a:avLst/>
            </a:prstGeom>
            <a:noFill/>
          </p:spPr>
          <p:txBody>
            <a:bodyPr vert="eaVert" wrap="square" rtlCol="0">
              <a:spAutoFit/>
            </a:bodyPr>
            <a:lstStyle/>
            <a:p>
              <a:pPr algn="ctr"/>
              <a:r>
                <a:rPr lang="zh-CN" altLang="en-US" sz="3600" b="0" dirty="0">
                  <a:solidFill>
                    <a:schemeClr val="bg1"/>
                  </a:solidFill>
                  <a:latin typeface="华文隶书" panose="02010800040101010101" pitchFamily="2" charset="-122"/>
                  <a:ea typeface="华文隶书" panose="02010800040101010101" pitchFamily="2" charset="-122"/>
                </a:rPr>
                <a:t>允公允能</a:t>
              </a:r>
            </a:p>
          </p:txBody>
        </p:sp>
        <p:sp>
          <p:nvSpPr>
            <p:cNvPr id="23" name="文本框 22"/>
            <p:cNvSpPr txBox="1"/>
            <p:nvPr/>
          </p:nvSpPr>
          <p:spPr>
            <a:xfrm>
              <a:off x="494010" y="2968023"/>
              <a:ext cx="984885" cy="3111500"/>
            </a:xfrm>
            <a:prstGeom prst="rect">
              <a:avLst/>
            </a:prstGeom>
            <a:noFill/>
          </p:spPr>
          <p:txBody>
            <a:bodyPr vert="eaVert" wrap="square" rtlCol="0">
              <a:spAutoFit/>
            </a:bodyPr>
            <a:lstStyle/>
            <a:p>
              <a:pPr algn="ctr"/>
              <a:r>
                <a:rPr lang="zh-CN" altLang="en-US" sz="3600" b="0" kern="1200" dirty="0">
                  <a:solidFill>
                    <a:schemeClr val="bg1"/>
                  </a:solidFill>
                  <a:latin typeface="华文隶书" panose="02010800040101010101" pitchFamily="2" charset="-122"/>
                  <a:ea typeface="华文隶书" panose="02010800040101010101" pitchFamily="2" charset="-122"/>
                  <a:cs typeface="+mn-cs"/>
                </a:rPr>
                <a:t>日新月异</a:t>
              </a:r>
            </a:p>
          </p:txBody>
        </p:sp>
      </p:grpSp>
      <p:sp>
        <p:nvSpPr>
          <p:cNvPr id="12" name="矩形 11"/>
          <p:cNvSpPr/>
          <p:nvPr/>
        </p:nvSpPr>
        <p:spPr>
          <a:xfrm>
            <a:off x="6825007" y="-10607"/>
            <a:ext cx="2318993" cy="6879215"/>
          </a:xfrm>
          <a:prstGeom prst="rect">
            <a:avLst/>
          </a:prstGeom>
          <a:solidFill>
            <a:srgbClr val="7E0C6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4" name="矩形 23"/>
          <p:cNvSpPr/>
          <p:nvPr/>
        </p:nvSpPr>
        <p:spPr>
          <a:xfrm>
            <a:off x="117766" y="3380899"/>
            <a:ext cx="6745778" cy="3559269"/>
          </a:xfrm>
          <a:prstGeom prst="rect">
            <a:avLst/>
          </a:prstGeom>
          <a:blipFill dpi="0" rotWithShape="1">
            <a:blip r:embed="rId3">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extLst>
      <p:ext uri="{BB962C8B-B14F-4D97-AF65-F5344CB8AC3E}">
        <p14:creationId xmlns:p14="http://schemas.microsoft.com/office/powerpoint/2010/main" val="420081456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grpSp>
        <p:nvGrpSpPr>
          <p:cNvPr id="139" name="组合 138"/>
          <p:cNvGrpSpPr/>
          <p:nvPr/>
        </p:nvGrpSpPr>
        <p:grpSpPr>
          <a:xfrm flipH="1">
            <a:off x="397300" y="1"/>
            <a:ext cx="63360" cy="1193800"/>
            <a:chOff x="4399082" y="1624876"/>
            <a:chExt cx="231871" cy="3276600"/>
          </a:xfrm>
        </p:grpSpPr>
        <p:cxnSp>
          <p:nvCxnSpPr>
            <p:cNvPr id="140" name="直接连接符 139"/>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142" name="图片 1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7328" y="524137"/>
            <a:ext cx="1251523" cy="481027"/>
          </a:xfrm>
          <a:prstGeom prst="rect">
            <a:avLst/>
          </a:prstGeom>
        </p:spPr>
      </p:pic>
      <p:grpSp>
        <p:nvGrpSpPr>
          <p:cNvPr id="2" name="组合 1"/>
          <p:cNvGrpSpPr/>
          <p:nvPr/>
        </p:nvGrpSpPr>
        <p:grpSpPr>
          <a:xfrm>
            <a:off x="-23979" y="6359109"/>
            <a:ext cx="9230491" cy="224782"/>
            <a:chOff x="-31973" y="6359109"/>
            <a:chExt cx="12307321" cy="224782"/>
          </a:xfrm>
        </p:grpSpPr>
        <p:grpSp>
          <p:nvGrpSpPr>
            <p:cNvPr id="11" name="组合 10"/>
            <p:cNvGrpSpPr/>
            <p:nvPr/>
          </p:nvGrpSpPr>
          <p:grpSpPr>
            <a:xfrm>
              <a:off x="-31973" y="6414350"/>
              <a:ext cx="9656823" cy="114300"/>
              <a:chOff x="-111800" y="6407270"/>
              <a:chExt cx="9656823" cy="114300"/>
            </a:xfrm>
          </p:grpSpPr>
          <p:cxnSp>
            <p:nvCxnSpPr>
              <p:cNvPr id="12" name="直接连接符 11"/>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11597706" y="6414350"/>
              <a:ext cx="677642" cy="114300"/>
              <a:chOff x="11597706" y="6414350"/>
              <a:chExt cx="677642" cy="114300"/>
            </a:xfrm>
          </p:grpSpPr>
          <p:cxnSp>
            <p:nvCxnSpPr>
              <p:cNvPr id="128" name="直接连接符 127"/>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136" name="图片 135"/>
            <p:cNvPicPr>
              <a:picLocks noChangeAspect="1"/>
            </p:cNvPicPr>
            <p:nvPr/>
          </p:nvPicPr>
          <p:blipFill>
            <a:blip r:embed="rId3">
              <a:duotone>
                <a:schemeClr val="accent4">
                  <a:shade val="45000"/>
                  <a:satMod val="135000"/>
                </a:schemeClr>
                <a:prstClr val="white"/>
              </a:duotone>
            </a:blip>
            <a:stretch>
              <a:fillRect/>
            </a:stretch>
          </p:blipFill>
          <p:spPr>
            <a:xfrm>
              <a:off x="9749032" y="6359109"/>
              <a:ext cx="1554456" cy="224782"/>
            </a:xfrm>
            <a:prstGeom prst="rect">
              <a:avLst/>
            </a:prstGeom>
          </p:spPr>
        </p:pic>
      </p:grpSp>
    </p:spTree>
    <p:extLst>
      <p:ext uri="{BB962C8B-B14F-4D97-AF65-F5344CB8AC3E}">
        <p14:creationId xmlns:p14="http://schemas.microsoft.com/office/powerpoint/2010/main" val="310856088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725766" y="160806"/>
            <a:ext cx="10595531" cy="6697194"/>
          </a:xfrm>
          <a:prstGeom prst="rect">
            <a:avLst/>
          </a:prstGeom>
        </p:spPr>
      </p:pic>
      <p:grpSp>
        <p:nvGrpSpPr>
          <p:cNvPr id="132" name="组合 131"/>
          <p:cNvGrpSpPr/>
          <p:nvPr/>
        </p:nvGrpSpPr>
        <p:grpSpPr>
          <a:xfrm flipH="1">
            <a:off x="397300" y="1"/>
            <a:ext cx="63360" cy="1193800"/>
            <a:chOff x="4399082" y="1624876"/>
            <a:chExt cx="231871" cy="3276600"/>
          </a:xfrm>
        </p:grpSpPr>
        <p:cxnSp>
          <p:nvCxnSpPr>
            <p:cNvPr id="133" name="直接连接符 132"/>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135" name="图片 1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7328" y="524137"/>
            <a:ext cx="1251523" cy="481027"/>
          </a:xfrm>
          <a:prstGeom prst="rect">
            <a:avLst/>
          </a:prstGeom>
        </p:spPr>
      </p:pic>
      <p:grpSp>
        <p:nvGrpSpPr>
          <p:cNvPr id="136" name="组合 135"/>
          <p:cNvGrpSpPr/>
          <p:nvPr/>
        </p:nvGrpSpPr>
        <p:grpSpPr>
          <a:xfrm>
            <a:off x="-23979" y="6359109"/>
            <a:ext cx="9230491" cy="224782"/>
            <a:chOff x="-31973" y="6359109"/>
            <a:chExt cx="12307321" cy="224782"/>
          </a:xfrm>
        </p:grpSpPr>
        <p:grpSp>
          <p:nvGrpSpPr>
            <p:cNvPr id="137" name="组合 136"/>
            <p:cNvGrpSpPr/>
            <p:nvPr/>
          </p:nvGrpSpPr>
          <p:grpSpPr>
            <a:xfrm>
              <a:off x="-31973" y="6414350"/>
              <a:ext cx="9656823" cy="114300"/>
              <a:chOff x="-111800" y="6407270"/>
              <a:chExt cx="9656823" cy="114300"/>
            </a:xfrm>
          </p:grpSpPr>
          <p:cxnSp>
            <p:nvCxnSpPr>
              <p:cNvPr id="148" name="直接连接符 147"/>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a:off x="11597706" y="6414350"/>
              <a:ext cx="677642" cy="114300"/>
              <a:chOff x="11597706" y="6414350"/>
              <a:chExt cx="677642" cy="114300"/>
            </a:xfrm>
          </p:grpSpPr>
          <p:cxnSp>
            <p:nvCxnSpPr>
              <p:cNvPr id="140" name="直接连接符 139"/>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139" name="图片 138"/>
            <p:cNvPicPr>
              <a:picLocks noChangeAspect="1"/>
            </p:cNvPicPr>
            <p:nvPr/>
          </p:nvPicPr>
          <p:blipFill>
            <a:blip r:embed="rId4">
              <a:duotone>
                <a:schemeClr val="accent4">
                  <a:shade val="45000"/>
                  <a:satMod val="135000"/>
                </a:schemeClr>
                <a:prstClr val="white"/>
              </a:duotone>
            </a:blip>
            <a:stretch>
              <a:fillRect/>
            </a:stretch>
          </p:blipFill>
          <p:spPr>
            <a:xfrm>
              <a:off x="9749032" y="6359109"/>
              <a:ext cx="1554456" cy="224782"/>
            </a:xfrm>
            <a:prstGeom prst="rect">
              <a:avLst/>
            </a:prstGeom>
          </p:spPr>
        </p:pic>
      </p:grpSp>
    </p:spTree>
    <p:extLst>
      <p:ext uri="{BB962C8B-B14F-4D97-AF65-F5344CB8AC3E}">
        <p14:creationId xmlns:p14="http://schemas.microsoft.com/office/powerpoint/2010/main" val="98039630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8204F598-B306-4325-AF91-31A3AB158FF1}" type="slidenum">
              <a:rPr lang="zh-CN" altLang="en-US" smtClean="0"/>
              <a:pPr>
                <a:defRPr/>
              </a:pPr>
              <a:t>‹#›</a:t>
            </a:fld>
            <a:endParaRPr lang="en-US" altLang="zh-CN"/>
          </a:p>
        </p:txBody>
      </p:sp>
      <p:grpSp>
        <p:nvGrpSpPr>
          <p:cNvPr id="5" name="组合 4">
            <a:extLst>
              <a:ext uri="{FF2B5EF4-FFF2-40B4-BE49-F238E27FC236}">
                <a16:creationId xmlns:a16="http://schemas.microsoft.com/office/drawing/2014/main" id="{8638C576-8C22-8998-B8A2-9B79E68781AF}"/>
              </a:ext>
            </a:extLst>
          </p:cNvPr>
          <p:cNvGrpSpPr/>
          <p:nvPr userDrawn="1"/>
        </p:nvGrpSpPr>
        <p:grpSpPr>
          <a:xfrm flipH="1">
            <a:off x="247222" y="179707"/>
            <a:ext cx="84480" cy="1193800"/>
            <a:chOff x="4399082" y="1624876"/>
            <a:chExt cx="231871" cy="3276600"/>
          </a:xfrm>
        </p:grpSpPr>
        <p:cxnSp>
          <p:nvCxnSpPr>
            <p:cNvPr id="6" name="直接连接符 5">
              <a:extLst>
                <a:ext uri="{FF2B5EF4-FFF2-40B4-BE49-F238E27FC236}">
                  <a16:creationId xmlns:a16="http://schemas.microsoft.com/office/drawing/2014/main" id="{AE098E83-F72B-F004-C61E-6CA3A8A2E6FE}"/>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3E53E93-FD11-9436-3E9C-4A74CD12D895}"/>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2F4AC0F5-0181-1B81-4A8F-B6F25E575A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9" name="组合 8">
            <a:extLst>
              <a:ext uri="{FF2B5EF4-FFF2-40B4-BE49-F238E27FC236}">
                <a16:creationId xmlns:a16="http://schemas.microsoft.com/office/drawing/2014/main" id="{2CFF65A8-CBA3-5C84-B3C5-D4C351A1861F}"/>
              </a:ext>
            </a:extLst>
          </p:cNvPr>
          <p:cNvGrpSpPr/>
          <p:nvPr userDrawn="1"/>
        </p:nvGrpSpPr>
        <p:grpSpPr>
          <a:xfrm>
            <a:off x="0" y="6381328"/>
            <a:ext cx="9036484" cy="362367"/>
            <a:chOff x="-31973" y="6359109"/>
            <a:chExt cx="12307321" cy="224782"/>
          </a:xfrm>
        </p:grpSpPr>
        <p:grpSp>
          <p:nvGrpSpPr>
            <p:cNvPr id="10" name="组合 9">
              <a:extLst>
                <a:ext uri="{FF2B5EF4-FFF2-40B4-BE49-F238E27FC236}">
                  <a16:creationId xmlns:a16="http://schemas.microsoft.com/office/drawing/2014/main" id="{F87E85FE-081F-18B5-207E-CE6D2CD15227}"/>
                </a:ext>
              </a:extLst>
            </p:cNvPr>
            <p:cNvGrpSpPr/>
            <p:nvPr userDrawn="1"/>
          </p:nvGrpSpPr>
          <p:grpSpPr>
            <a:xfrm>
              <a:off x="-31973" y="6414350"/>
              <a:ext cx="9656823" cy="114300"/>
              <a:chOff x="-111800" y="6407270"/>
              <a:chExt cx="9656823" cy="114300"/>
            </a:xfrm>
          </p:grpSpPr>
          <p:cxnSp>
            <p:nvCxnSpPr>
              <p:cNvPr id="21" name="直接连接符 20">
                <a:extLst>
                  <a:ext uri="{FF2B5EF4-FFF2-40B4-BE49-F238E27FC236}">
                    <a16:creationId xmlns:a16="http://schemas.microsoft.com/office/drawing/2014/main" id="{CC88562F-ACA0-AC6B-F80C-483F6C94AA30}"/>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B89D0D6-0B7B-DEA2-0C50-0005C8A413CB}"/>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3B67B08-06A2-03F2-6831-1271A4676CCF}"/>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C5BBF16-72C4-A309-B002-C9DCBE6F0CF9}"/>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95F6C49-FA55-0764-902C-8183740DB118}"/>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A87BF48-1EE1-BFDF-63D0-E7C7C86891E6}"/>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4E25B22-43D8-EBCF-8326-C578B8572972}"/>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9744164-82E3-532A-D766-53977B044D59}"/>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A9E9372-4998-903A-1F17-19ED8E3BAB59}"/>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82A9897-8FB1-BCC4-1784-DD109755D466}"/>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ACE0E91-1313-5C42-26AE-B98A8192962A}"/>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C8519D3-9CE6-6501-C306-79E26B16FB6B}"/>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1298160-C0AE-8928-9348-5CC7C8E7A0E3}"/>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FC575CA-6636-5CC3-9CAF-552821633995}"/>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C61184D-8B52-34C9-EFA0-D01AF59F2BF4}"/>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53899C0-0F79-B5A1-9DC1-44DC445093B9}"/>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74E7826-CC73-419F-C64A-020E4B081371}"/>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FBB358C-B3DC-21B1-E3C7-6BB0E5E94DD0}"/>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A885BDB-9674-27D0-3063-049C1219C8C7}"/>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5E62D8C-F904-4938-69CB-6A9E3EF9F3E1}"/>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273EB3B-6032-AEAD-63C4-5BF1F6EF9A20}"/>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8DB7049-5D80-6DD9-A2F4-8A3B7562E652}"/>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390F1BD-ACF7-EC3D-5301-A6492069C4DA}"/>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EC88E16-30CA-842F-331B-2F09B60CF0B2}"/>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7770AD0-E9CD-F5CD-21CE-D1C25D21AED6}"/>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0106492-AE76-4D8B-4B0B-C7B1A6053A7A}"/>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C47652D-70A9-DF41-6A43-24B1D4DA7109}"/>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8F305C3A-7C83-F70F-A136-F4F52C012522}"/>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4C7D6096-FB91-B31E-0626-2E4DB8117FCB}"/>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0FDAE73-FAE3-C4D2-F19D-4C57EE3C9E38}"/>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F472DE6-3404-E41E-185F-9102F54E91E5}"/>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AD29334-3CF0-F07F-F937-B8C7FBD44471}"/>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AD12863-8ED9-19D1-F451-909E9574333B}"/>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37C2145-4BD5-6541-01ED-345CA868C9A3}"/>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ACC7D17-DD4E-E8D8-3E47-6590998833E8}"/>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CE25A5C-BE06-155D-8EC4-C92A8A5B026A}"/>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E96B87D-669D-32F4-6298-15DFC26A2A00}"/>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263152C-3137-7EFD-5EF6-82D05AA3F68B}"/>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3D10040-82F9-9F6C-282F-54A8F95F977F}"/>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439DF33-F154-4A56-8C79-EB2CD3634588}"/>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CF81A16-3595-170E-2618-C3DB534BF18E}"/>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62C2420-4643-E6CE-4A59-2841BAF3AA42}"/>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C86DE14F-9800-ADA8-2F45-2590BF4294C5}"/>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1985981-314B-F59E-23C9-C4A82945F425}"/>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6558D99D-2A50-31E7-A4F2-891734C103AA}"/>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7D4599A-EB9A-E793-1F83-B327F4F18773}"/>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0B9EDB5-C1F0-3D09-DD5F-4552276A6DCA}"/>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E0AA090-CDE0-ADC9-63F5-BCAAFB9114B9}"/>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A2C098E-76B7-DB3D-6616-6B639547B6DA}"/>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7BAF511F-417C-2341-7612-E55C648EDFF2}"/>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2A7D88E5-4469-E925-18E5-593AC3E9D554}"/>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62956F7-89F1-D9EA-C3D8-675CF01E73B3}"/>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5667A5C-5814-E0DC-14ED-1821B44F639B}"/>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F7531723-4A53-0E6B-52CF-FEE887D8B3F1}"/>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B6DB2EB-0AE2-9DC0-91C9-8F9148546FEB}"/>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0F46520-6E62-6D01-C0E3-14807F2CE7E5}"/>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D04F260-EE05-FEBA-1D4E-B20739E1F948}"/>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700220BD-8C37-B480-D9BF-C57020BC26FD}"/>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F608746-F370-B849-C0C8-A8B82502AA85}"/>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DBA9A15-EF52-F552-3351-EC14868155C1}"/>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44D60B5B-D9C4-5C4A-F8A4-340E48D1584B}"/>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6D25DE28-A9CF-5D2F-2FDC-7433083FD81E}"/>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86899388-9355-BAB8-566F-7D115D2675FB}"/>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F98B42F6-04A6-12BA-FCB0-5206C8D76FFB}"/>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F6941EA3-BCE9-26F1-89E8-1FC3D19DCFA6}"/>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874C2A3C-9281-D63B-3E25-B9FA24E550C6}"/>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D23CA72-81F8-F739-2B91-2F9EB96ED88B}"/>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E55C135D-9483-4FC9-58F3-D8322B4D160E}"/>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4930EA7-16A3-9A0A-8B19-98F848B6A9B4}"/>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F10BDF1-AA43-142B-F76A-8678724EA842}"/>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4DBD5FAC-0F41-C222-179F-5F9DB30B19BE}"/>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8EC70B9-CBCA-5268-B4CF-581104B6B79F}"/>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67CCE0D3-5CA7-E2D9-D9DB-25097E43BE5A}"/>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8A91FBE-2B5D-DAEE-E0CF-70DEE4BCB5FB}"/>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BC3E93AE-A445-ED34-5917-2A5ED251F1AB}"/>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E951E503-01CA-21BC-1254-77590B5083F3}"/>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7DAAC9D9-EDCC-3BF7-5922-E1FCC2387A51}"/>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B583A8E4-84D9-A10D-5DE1-328E3009A50B}"/>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C938C9D-DF1E-1209-93DD-828B4471C4B7}"/>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F9E1A68C-0CC0-4C50-6E89-0DD144761E0A}"/>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5ACFBDC-DF84-8335-6342-A91931EE86F5}"/>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CBBB0E6-A690-A562-D97C-510D3C6F95E9}"/>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9DFEF929-59F2-614A-B2EF-01DDF134FF6E}"/>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71127197-13AE-F7E9-A714-2C923BB3CBC1}"/>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AFC376EA-6441-5611-7935-6B785966E2A6}"/>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D6225489-5CF4-2A93-17E2-6B63C263BBD3}"/>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A477691C-8EAA-2065-B656-86A9DC2560CE}"/>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BFF4908B-1C4D-6433-7943-27DC47EFE825}"/>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582E575-0F3F-4D83-4425-2D33B2F2E2D2}"/>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7C92CACA-1726-B8F9-1F51-4BC7BBA95024}"/>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EBB061A-FF44-CFEE-6095-D1A97D78E19C}"/>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F095761-F073-C65F-5C92-14C2E183D8DA}"/>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9C95BFB7-538C-D30F-71BB-52AC10B6E9D4}"/>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EE758C8F-E7F6-6AE1-08A2-3FB3427FA36B}"/>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97887CC3-C28A-3C2C-6256-379864C131DD}"/>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49792826-4048-2845-6BEC-661319856E90}"/>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53AADCA8-05CB-7D96-5198-2CD5B9991658}"/>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85891956-36A0-6CF6-FA30-895DF2E74D93}"/>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EBF576CB-AACF-F92A-81AD-5753442C1339}"/>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C82A5375-B525-26FE-4649-C5598B17E50B}"/>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723639F-4CFB-E2DC-7D94-41703398763B}"/>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1AC46AA7-BA7A-5ABC-F9ED-00BC26997E45}"/>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DD043A84-2874-91B5-FDDF-437B1539BE00}"/>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E6A8AFAD-AA8A-E86D-158F-BAC5786D3190}"/>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3863A9D6-87E7-CBAD-1D76-1024BCE4E665}"/>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D6D5AA66-BD05-CA15-5DBA-54BF796BDED8}"/>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B8396668-8D73-7D04-699A-1D78F271F83B}"/>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0D465CF8-EDBD-1B2B-CB9C-33CB011ABF01}"/>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427ABCC7-C4C3-DE60-0280-823CD3597F9D}"/>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EA474370-1654-B3E2-C665-52C1CBE46025}"/>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5470EA1-D2A1-9767-319B-C5913327D142}"/>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6C949B8D-B5BE-D354-840C-AA69C478C7C5}"/>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8E3ACE48-AF74-7AD3-47CD-4FBB638DE59C}"/>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44FB6581-9B2E-C735-A4CC-642B27CD44E3}"/>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4264B2BC-49C5-1715-1BFA-87F78A3FA6A4}"/>
                </a:ext>
              </a:extLst>
            </p:cNvPr>
            <p:cNvGrpSpPr/>
            <p:nvPr userDrawn="1"/>
          </p:nvGrpSpPr>
          <p:grpSpPr>
            <a:xfrm>
              <a:off x="11597706" y="6414350"/>
              <a:ext cx="677642" cy="114300"/>
              <a:chOff x="11597706" y="6414350"/>
              <a:chExt cx="677642" cy="114300"/>
            </a:xfrm>
          </p:grpSpPr>
          <p:cxnSp>
            <p:nvCxnSpPr>
              <p:cNvPr id="13" name="直接连接符 12">
                <a:extLst>
                  <a:ext uri="{FF2B5EF4-FFF2-40B4-BE49-F238E27FC236}">
                    <a16:creationId xmlns:a16="http://schemas.microsoft.com/office/drawing/2014/main" id="{1F96137B-889F-EF89-5FE1-92B90A4F38BD}"/>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D410349-15C6-1EC5-A387-0C1F5C0B550A}"/>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6B94476-0733-B074-1980-BB013144E82E}"/>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D4C8D3C-9F71-A9FA-10B2-7A21E4E9FC32}"/>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E6164BB-D029-7A0D-ED9E-99EC7DD7A5DF}"/>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602D1AE-D109-75ED-5C65-FC21E417F06A}"/>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473BD6B-A87D-0975-DD44-790C50B5EBEB}"/>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ED85248-5B49-7DED-E748-397D3665EC7F}"/>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12" name="图片 11">
              <a:extLst>
                <a:ext uri="{FF2B5EF4-FFF2-40B4-BE49-F238E27FC236}">
                  <a16:creationId xmlns:a16="http://schemas.microsoft.com/office/drawing/2014/main" id="{5AFB2970-D80C-0A91-F65A-2AAF12927B06}"/>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35" name="矩形: 圆角 134">
            <a:extLst>
              <a:ext uri="{FF2B5EF4-FFF2-40B4-BE49-F238E27FC236}">
                <a16:creationId xmlns:a16="http://schemas.microsoft.com/office/drawing/2014/main" id="{402EAF57-752C-D7D5-6337-2D7D4F71B015}"/>
              </a:ext>
            </a:extLst>
          </p:cNvPr>
          <p:cNvSpPr/>
          <p:nvPr userDrawn="1"/>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20999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9A956421-1884-4EC9-A164-D88DE2D830D8}" type="slidenum">
              <a:rPr lang="zh-CN" altLang="en-US" smtClean="0"/>
              <a:pPr>
                <a:defRPr/>
              </a:pPr>
              <a:t>‹#›</a:t>
            </a:fld>
            <a:endParaRPr lang="en-US" altLang="zh-CN"/>
          </a:p>
        </p:txBody>
      </p:sp>
    </p:spTree>
    <p:extLst>
      <p:ext uri="{BB962C8B-B14F-4D97-AF65-F5344CB8AC3E}">
        <p14:creationId xmlns:p14="http://schemas.microsoft.com/office/powerpoint/2010/main" val="401516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7AADE63A-6173-41B4-88FE-00E3FC59E666}" type="slidenum">
              <a:rPr lang="zh-CN" altLang="en-US" smtClean="0"/>
              <a:pPr>
                <a:defRPr/>
              </a:pPr>
              <a:t>‹#›</a:t>
            </a:fld>
            <a:endParaRPr lang="en-US" altLang="zh-CN"/>
          </a:p>
        </p:txBody>
      </p:sp>
    </p:spTree>
    <p:extLst>
      <p:ext uri="{BB962C8B-B14F-4D97-AF65-F5344CB8AC3E}">
        <p14:creationId xmlns:p14="http://schemas.microsoft.com/office/powerpoint/2010/main" val="3973448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7DC5CF3-BB46-462E-8078-4DCEB690FBE7}" type="slidenum">
              <a:rPr lang="zh-CN" altLang="en-US" smtClean="0"/>
              <a:pPr>
                <a:defRPr/>
              </a:pPr>
              <a:t>‹#›</a:t>
            </a:fld>
            <a:endParaRPr lang="en-US" altLang="zh-CN"/>
          </a:p>
        </p:txBody>
      </p:sp>
    </p:spTree>
    <p:extLst>
      <p:ext uri="{BB962C8B-B14F-4D97-AF65-F5344CB8AC3E}">
        <p14:creationId xmlns:p14="http://schemas.microsoft.com/office/powerpoint/2010/main" val="126552571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wmf"/></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0.wmf"/><Relationship Id="rId5" Type="http://schemas.openxmlformats.org/officeDocument/2006/relationships/oleObject" Target="../embeddings/oleObject4.bin"/><Relationship Id="rId4" Type="http://schemas.openxmlformats.org/officeDocument/2006/relationships/image" Target="../media/image19.wmf"/></Relationships>
</file>

<file path=ppt/slides/_rels/slide17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1.wmf"/></Relationships>
</file>

<file path=ppt/slides/_rels/slide18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oleObject" Target="../embeddings/oleObject28.bin"/><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2.w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oleObject" Target="../embeddings/oleObject29.bin"/><Relationship Id="rId1" Type="http://schemas.openxmlformats.org/officeDocument/2006/relationships/slideLayout" Target="../slideLayouts/slideLayout13.xml"/><Relationship Id="rId5" Type="http://schemas.openxmlformats.org/officeDocument/2006/relationships/image" Target="../media/image164.png"/><Relationship Id="rId4" Type="http://schemas.openxmlformats.org/officeDocument/2006/relationships/oleObject" Target="../embeddings/oleObject30.bin"/></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oleObject" Target="../embeddings/oleObject31.bin"/><Relationship Id="rId1" Type="http://schemas.openxmlformats.org/officeDocument/2006/relationships/slideLayout" Target="../slideLayouts/slideLayout13.xml"/><Relationship Id="rId4" Type="http://schemas.openxmlformats.org/officeDocument/2006/relationships/image" Target="../media/image1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67.w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68.wmf"/></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69.wmf"/></Relationships>
</file>

<file path=ppt/slides/_rels/slide20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8" Type="http://schemas.openxmlformats.org/officeDocument/2006/relationships/image" Target="../media/image173.wmf"/><Relationship Id="rId13"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175.wmf"/><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72.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174.wmf"/><Relationship Id="rId4" Type="http://schemas.openxmlformats.org/officeDocument/2006/relationships/image" Target="../media/image171.wmf"/><Relationship Id="rId9" Type="http://schemas.openxmlformats.org/officeDocument/2006/relationships/oleObject" Target="../embeddings/oleObject38.bin"/><Relationship Id="rId14" Type="http://schemas.openxmlformats.org/officeDocument/2006/relationships/image" Target="../media/image176.wmf"/></Relationships>
</file>

<file path=ppt/slides/_rels/slide206.xml.rels><?xml version="1.0" encoding="UTF-8" standalone="yes"?>
<Relationships xmlns="http://schemas.openxmlformats.org/package/2006/relationships"><Relationship Id="rId8" Type="http://schemas.openxmlformats.org/officeDocument/2006/relationships/image" Target="../media/image178.wmf"/><Relationship Id="rId13" Type="http://schemas.openxmlformats.org/officeDocument/2006/relationships/oleObject" Target="../embeddings/oleObject45.bin"/><Relationship Id="rId18" Type="http://schemas.openxmlformats.org/officeDocument/2006/relationships/image" Target="../media/image183.wmf"/><Relationship Id="rId26" Type="http://schemas.openxmlformats.org/officeDocument/2006/relationships/image" Target="../media/image187.wmf"/><Relationship Id="rId3" Type="http://schemas.openxmlformats.org/officeDocument/2006/relationships/oleObject" Target="../embeddings/oleObject35.bin"/><Relationship Id="rId21" Type="http://schemas.openxmlformats.org/officeDocument/2006/relationships/oleObject" Target="../embeddings/oleObject49.bin"/><Relationship Id="rId7" Type="http://schemas.openxmlformats.org/officeDocument/2006/relationships/oleObject" Target="../embeddings/oleObject42.bin"/><Relationship Id="rId12" Type="http://schemas.openxmlformats.org/officeDocument/2006/relationships/image" Target="../media/image180.wmf"/><Relationship Id="rId17" Type="http://schemas.openxmlformats.org/officeDocument/2006/relationships/oleObject" Target="../embeddings/oleObject47.bin"/><Relationship Id="rId25" Type="http://schemas.openxmlformats.org/officeDocument/2006/relationships/oleObject" Target="../embeddings/oleObject51.bin"/><Relationship Id="rId2" Type="http://schemas.openxmlformats.org/officeDocument/2006/relationships/notesSlide" Target="../notesSlides/notesSlide89.xml"/><Relationship Id="rId16" Type="http://schemas.openxmlformats.org/officeDocument/2006/relationships/image" Target="../media/image182.wmf"/><Relationship Id="rId20" Type="http://schemas.openxmlformats.org/officeDocument/2006/relationships/image" Target="../media/image184.wmf"/><Relationship Id="rId1" Type="http://schemas.openxmlformats.org/officeDocument/2006/relationships/slideLayout" Target="../slideLayouts/slideLayout7.xml"/><Relationship Id="rId6" Type="http://schemas.openxmlformats.org/officeDocument/2006/relationships/image" Target="../media/image177.wmf"/><Relationship Id="rId11" Type="http://schemas.openxmlformats.org/officeDocument/2006/relationships/oleObject" Target="../embeddings/oleObject44.bin"/><Relationship Id="rId24" Type="http://schemas.openxmlformats.org/officeDocument/2006/relationships/image" Target="../media/image186.wmf"/><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oleObject" Target="../embeddings/oleObject50.bin"/><Relationship Id="rId28" Type="http://schemas.openxmlformats.org/officeDocument/2006/relationships/image" Target="../media/image188.wmf"/><Relationship Id="rId10" Type="http://schemas.openxmlformats.org/officeDocument/2006/relationships/image" Target="../media/image179.wmf"/><Relationship Id="rId19" Type="http://schemas.openxmlformats.org/officeDocument/2006/relationships/oleObject" Target="../embeddings/oleObject48.bin"/><Relationship Id="rId4" Type="http://schemas.openxmlformats.org/officeDocument/2006/relationships/image" Target="../media/image171.wmf"/><Relationship Id="rId9" Type="http://schemas.openxmlformats.org/officeDocument/2006/relationships/oleObject" Target="../embeddings/oleObject43.bin"/><Relationship Id="rId14" Type="http://schemas.openxmlformats.org/officeDocument/2006/relationships/image" Target="../media/image181.wmf"/><Relationship Id="rId22" Type="http://schemas.openxmlformats.org/officeDocument/2006/relationships/image" Target="../media/image185.wmf"/><Relationship Id="rId27" Type="http://schemas.openxmlformats.org/officeDocument/2006/relationships/oleObject" Target="../embeddings/oleObject52.bin"/></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oleObject" Target="../embeddings/oleObject53.bin"/><Relationship Id="rId1" Type="http://schemas.openxmlformats.org/officeDocument/2006/relationships/slideLayout" Target="../slideLayouts/slideLayout13.xml"/><Relationship Id="rId5" Type="http://schemas.openxmlformats.org/officeDocument/2006/relationships/image" Target="../media/image191.wmf"/><Relationship Id="rId4" Type="http://schemas.openxmlformats.org/officeDocument/2006/relationships/oleObject" Target="../embeddings/oleObject54.bin"/></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210.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oleObject" Target="../embeddings/oleObject55.bin"/><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image" Target="../media/image193.wmf"/><Relationship Id="rId7" Type="http://schemas.openxmlformats.org/officeDocument/2006/relationships/image" Target="../media/image195.wmf"/><Relationship Id="rId2" Type="http://schemas.openxmlformats.org/officeDocument/2006/relationships/oleObject" Target="../embeddings/oleObject56.bin"/><Relationship Id="rId1" Type="http://schemas.openxmlformats.org/officeDocument/2006/relationships/slideLayout" Target="../slideLayouts/slideLayout13.xml"/><Relationship Id="rId6" Type="http://schemas.openxmlformats.org/officeDocument/2006/relationships/oleObject" Target="../embeddings/oleObject58.bin"/><Relationship Id="rId5" Type="http://schemas.openxmlformats.org/officeDocument/2006/relationships/image" Target="../media/image194.wmf"/><Relationship Id="rId4" Type="http://schemas.openxmlformats.org/officeDocument/2006/relationships/oleObject" Target="../embeddings/oleObject57.bin"/><Relationship Id="rId9" Type="http://schemas.openxmlformats.org/officeDocument/2006/relationships/image" Target="../media/image196.wmf"/></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hyperlink" Target="https://haokan.baidu.com/v?pd=wisenatural&amp;vid=8430646294017448381" TargetMode="Externa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22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3" Type="http://schemas.openxmlformats.org/officeDocument/2006/relationships/hyperlink" Target="https://haokan.baidu.com/v?pd=wisenatural&amp;vid=12055648887488779391" TargetMode="External"/><Relationship Id="rId2" Type="http://schemas.openxmlformats.org/officeDocument/2006/relationships/image" Target="../media/image201.png"/><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3" Type="http://schemas.openxmlformats.org/officeDocument/2006/relationships/hyperlink" Target="https://www.bilibili.com/video/BV1HU411S7XU/?vd_source=5b312e5aac65e2287383b8eb8444ed24" TargetMode="External"/><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3" Type="http://schemas.openxmlformats.org/officeDocument/2006/relationships/hyperlink" Target="https://www.bilibili.com/video/BV1ti421i7YV?vd_source=5b312e5aac65e2287383b8eb8444ed24" TargetMode="External"/><Relationship Id="rId2" Type="http://schemas.openxmlformats.org/officeDocument/2006/relationships/image" Target="../media/image216.png"/><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3" Type="http://schemas.openxmlformats.org/officeDocument/2006/relationships/hyperlink" Target="https://haokan.baidu.com/v?pd=wisenatural&amp;vid=8786261859287075100" TargetMode="External"/><Relationship Id="rId2" Type="http://schemas.openxmlformats.org/officeDocument/2006/relationships/image" Target="../media/image224.png"/><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9.wmf"/></Relationships>
</file>

<file path=ppt/slides/_rels/slide25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oleObject" Target="../embeddings/oleObject60.bin"/><Relationship Id="rId1" Type="http://schemas.openxmlformats.org/officeDocument/2006/relationships/slideLayout" Target="../slideLayouts/slideLayout13.xml"/><Relationship Id="rId5" Type="http://schemas.openxmlformats.org/officeDocument/2006/relationships/image" Target="../media/image240.wmf"/><Relationship Id="rId4" Type="http://schemas.openxmlformats.org/officeDocument/2006/relationships/oleObject" Target="../embeddings/oleObject61.bin"/></Relationships>
</file>

<file path=ppt/slides/_rels/slide262.xml.rels><?xml version="1.0" encoding="UTF-8" standalone="yes"?>
<Relationships xmlns="http://schemas.openxmlformats.org/package/2006/relationships"><Relationship Id="rId2" Type="http://schemas.openxmlformats.org/officeDocument/2006/relationships/hyperlink" Target="https://haokan.baidu.com/v?pd=wisenatural&amp;vid=2651391148542845386" TargetMode="External"/><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243.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246.jpeg"/></Relationships>
</file>

<file path=ppt/slides/_rels/slide26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wmf"/></Relationships>
</file>

<file path=ppt/slides/_rels/slide27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260.png"/></Relationships>
</file>

<file path=ppt/slides/_rels/slide28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261.png"/></Relationships>
</file>

<file path=ppt/slides/_rels/slide28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262.png"/></Relationships>
</file>

<file path=ppt/slides/_rels/slide28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263.png"/></Relationships>
</file>

<file path=ppt/slides/_rels/slide28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64.png"/></Relationships>
</file>

<file path=ppt/slides/_rels/slide28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65.png"/></Relationships>
</file>

<file path=ppt/slides/_rels/slide28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66.png"/></Relationships>
</file>

<file path=ppt/slides/_rels/slide28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67.png"/></Relationships>
</file>

<file path=ppt/slides/_rels/slide28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68.png"/></Relationships>
</file>

<file path=ppt/slides/_rels/slide28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6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29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271.png"/></Relationships>
</file>

<file path=ppt/slides/_rels/slide29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272.png"/></Relationships>
</file>

<file path=ppt/slides/_rels/slide29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9.xml"/><Relationship Id="rId1" Type="http://schemas.openxmlformats.org/officeDocument/2006/relationships/slideLayout" Target="../slideLayouts/slideLayout7.xml"/><Relationship Id="rId4" Type="http://schemas.openxmlformats.org/officeDocument/2006/relationships/image" Target="../media/image273.png"/></Relationships>
</file>

<file path=ppt/slides/_rels/slide29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274.png"/></Relationships>
</file>

<file path=ppt/slides/_rels/slide29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275.png"/></Relationships>
</file>

<file path=ppt/slides/_rels/slide29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276.png"/></Relationships>
</file>

<file path=ppt/slides/_rels/slide29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277.png"/></Relationships>
</file>

<file path=ppt/slides/_rels/slide29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34.xml"/><Relationship Id="rId1" Type="http://schemas.openxmlformats.org/officeDocument/2006/relationships/slideLayout" Target="../slideLayouts/slideLayout7.xml"/><Relationship Id="rId4" Type="http://schemas.openxmlformats.org/officeDocument/2006/relationships/image" Target="../media/image278.png"/></Relationships>
</file>

<file path=ppt/slides/_rels/slide29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280.png"/></Relationships>
</file>

<file path=ppt/slides/_rels/slide30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image" Target="../media/image281.png"/></Relationships>
</file>

<file path=ppt/slides/_rels/slide30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282.wmf"/></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0.w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haokan.baidu.com/v?pd=wisenatural&amp;vid=11914483685108451026"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1.wmf"/><Relationship Id="rId7" Type="http://schemas.openxmlformats.org/officeDocument/2006/relationships/image" Target="../media/image53.wmf"/><Relationship Id="rId2" Type="http://schemas.openxmlformats.org/officeDocument/2006/relationships/oleObject" Target="../embeddings/oleObject10.bin"/><Relationship Id="rId1" Type="http://schemas.openxmlformats.org/officeDocument/2006/relationships/slideLayout" Target="../slideLayouts/slideLayout13.xml"/><Relationship Id="rId6" Type="http://schemas.openxmlformats.org/officeDocument/2006/relationships/oleObject" Target="../embeddings/oleObject12.bin"/><Relationship Id="rId5" Type="http://schemas.openxmlformats.org/officeDocument/2006/relationships/image" Target="../media/image52.wmf"/><Relationship Id="rId4" Type="http://schemas.openxmlformats.org/officeDocument/2006/relationships/oleObject" Target="../embeddings/oleObject11.bin"/><Relationship Id="rId9"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9.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54.wmf"/></Relationships>
</file>

<file path=ppt/slides/_rels/slide7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14.bin"/><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56.wmf"/><Relationship Id="rId7" Type="http://schemas.openxmlformats.org/officeDocument/2006/relationships/image" Target="../media/image57.wmf"/><Relationship Id="rId2" Type="http://schemas.openxmlformats.org/officeDocument/2006/relationships/oleObject" Target="../embeddings/oleObject15.bin"/><Relationship Id="rId1" Type="http://schemas.openxmlformats.org/officeDocument/2006/relationships/slideLayout" Target="../slideLayouts/slideLayout13.xml"/><Relationship Id="rId6" Type="http://schemas.openxmlformats.org/officeDocument/2006/relationships/oleObject" Target="../embeddings/oleObject17.bin"/><Relationship Id="rId5" Type="http://schemas.openxmlformats.org/officeDocument/2006/relationships/image" Target="../media/image52.wmf"/><Relationship Id="rId10" Type="http://schemas.openxmlformats.org/officeDocument/2006/relationships/image" Target="../media/image3.png"/><Relationship Id="rId4" Type="http://schemas.openxmlformats.org/officeDocument/2006/relationships/oleObject" Target="../embeddings/oleObject16.bin"/><Relationship Id="rId9" Type="http://schemas.openxmlformats.org/officeDocument/2006/relationships/image" Target="../media/image58.wmf"/></Relationships>
</file>

<file path=ppt/slides/_rels/slide73.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19.bin"/><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20.bin"/><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4.wmf"/><Relationship Id="rId2" Type="http://schemas.openxmlformats.org/officeDocument/2006/relationships/oleObject" Target="../embeddings/oleObject21.bin"/><Relationship Id="rId1" Type="http://schemas.openxmlformats.org/officeDocument/2006/relationships/slideLayout" Target="../slideLayouts/slideLayout13.xml"/><Relationship Id="rId6" Type="http://schemas.openxmlformats.org/officeDocument/2006/relationships/oleObject" Target="../embeddings/oleObject23.bin"/><Relationship Id="rId5" Type="http://schemas.openxmlformats.org/officeDocument/2006/relationships/image" Target="../media/image63.wmf"/><Relationship Id="rId4" Type="http://schemas.openxmlformats.org/officeDocument/2006/relationships/oleObject" Target="../embeddings/oleObject22.bin"/></Relationships>
</file>

<file path=ppt/slides/_rels/slide78.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24.bin"/><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25.bin"/><Relationship Id="rId1" Type="http://schemas.openxmlformats.org/officeDocument/2006/relationships/slideLayout" Target="../slideLayouts/slideLayout13.xml"/><Relationship Id="rId5" Type="http://schemas.openxmlformats.org/officeDocument/2006/relationships/image" Target="../media/image67.wmf"/><Relationship Id="rId4" Type="http://schemas.openxmlformats.org/officeDocument/2006/relationships/oleObject" Target="../embeddings/oleObject26.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w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baike.baidu.com/item/%E5%BF%AB%E9%80%9F%E6%8E%92%E5%BA%8F%E7%AE%97%E6%B3%95/369842"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8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73.jpeg"/></Relationships>
</file>

<file path=ppt/slides/_rels/slide86.xml.rels><?xml version="1.0" encoding="UTF-8" standalone="yes"?>
<Relationships xmlns="http://schemas.openxmlformats.org/package/2006/relationships"><Relationship Id="rId3" Type="http://schemas.openxmlformats.org/officeDocument/2006/relationships/hyperlink" Target="https://haokan.baidu.com/v?pd=wisenatural&amp;vid=16135274671223506295"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27.bin"/><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E5837DA8-71AC-43DA-8EE7-D5998C283D12}"/>
              </a:ext>
            </a:extLst>
          </p:cNvPr>
          <p:cNvSpPr>
            <a:spLocks noGrp="1" noChangeArrowheads="1"/>
          </p:cNvSpPr>
          <p:nvPr>
            <p:ph type="ctrTitle"/>
          </p:nvPr>
        </p:nvSpPr>
        <p:spPr>
          <a:xfrm>
            <a:off x="1381775" y="1076034"/>
            <a:ext cx="7772400" cy="2387600"/>
          </a:xfrm>
        </p:spPr>
        <p:txBody>
          <a:bodyPr/>
          <a:lstStyle/>
          <a:p>
            <a:pPr eaLnBrk="1" hangingPunct="1"/>
            <a:r>
              <a:rPr lang="zh-CN" altLang="en-US" dirty="0"/>
              <a:t>第五章 分治策略</a:t>
            </a:r>
          </a:p>
        </p:txBody>
      </p:sp>
      <p:sp>
        <p:nvSpPr>
          <p:cNvPr id="5122" name="Rectangle 16">
            <a:extLst>
              <a:ext uri="{FF2B5EF4-FFF2-40B4-BE49-F238E27FC236}">
                <a16:creationId xmlns:a16="http://schemas.microsoft.com/office/drawing/2014/main" id="{733CEE5E-A7EB-40AA-AEDB-788EB223583F}"/>
              </a:ext>
            </a:extLst>
          </p:cNvPr>
          <p:cNvSpPr>
            <a:spLocks noGrp="1" noChangeArrowheads="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4CEEC0-291D-4A8E-A2D5-AC17A5B16069}" type="slidenum">
              <a:rPr kumimoji="0" lang="zh-CN" altLang="en-US" sz="1400" smtClean="0">
                <a:solidFill>
                  <a:schemeClr val="bg2"/>
                </a:solidFill>
              </a:rPr>
              <a:pPr>
                <a:spcBef>
                  <a:spcPct val="0"/>
                </a:spcBef>
                <a:buClrTx/>
                <a:buSzTx/>
                <a:buFontTx/>
                <a:buNone/>
              </a:pPr>
              <a:t>1</a:t>
            </a:fld>
            <a:endParaRPr kumimoji="0" lang="en-US" altLang="zh-CN" sz="1400">
              <a:solidFill>
                <a:schemeClr val="bg2"/>
              </a:solidFill>
            </a:endParaRPr>
          </a:p>
        </p:txBody>
      </p:sp>
      <p:sp>
        <p:nvSpPr>
          <p:cNvPr id="2" name="矩形 1">
            <a:extLst>
              <a:ext uri="{FF2B5EF4-FFF2-40B4-BE49-F238E27FC236}">
                <a16:creationId xmlns:a16="http://schemas.microsoft.com/office/drawing/2014/main" id="{7B50F34A-2579-017B-C867-DE586BB1ECF6}"/>
              </a:ext>
            </a:extLst>
          </p:cNvPr>
          <p:cNvSpPr/>
          <p:nvPr/>
        </p:nvSpPr>
        <p:spPr>
          <a:xfrm>
            <a:off x="1" y="-10607"/>
            <a:ext cx="2010831" cy="6879215"/>
          </a:xfrm>
          <a:prstGeom prst="rect">
            <a:avLst/>
          </a:prstGeom>
          <a:solidFill>
            <a:srgbClr val="7E0C6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AAE23D32-F6F5-9D6F-A1CD-3CDBF557D78B}"/>
              </a:ext>
            </a:extLst>
          </p:cNvPr>
          <p:cNvGrpSpPr/>
          <p:nvPr/>
        </p:nvGrpSpPr>
        <p:grpSpPr>
          <a:xfrm>
            <a:off x="7486652" y="23815"/>
            <a:ext cx="1633295" cy="1633295"/>
            <a:chOff x="9995625" y="454847"/>
            <a:chExt cx="1737980" cy="1737980"/>
          </a:xfrm>
        </p:grpSpPr>
        <p:grpSp>
          <p:nvGrpSpPr>
            <p:cNvPr id="4" name="组合 3">
              <a:extLst>
                <a:ext uri="{FF2B5EF4-FFF2-40B4-BE49-F238E27FC236}">
                  <a16:creationId xmlns:a16="http://schemas.microsoft.com/office/drawing/2014/main" id="{6748F912-8693-139E-3BC4-B1036BEC1A3B}"/>
                </a:ext>
              </a:extLst>
            </p:cNvPr>
            <p:cNvGrpSpPr/>
            <p:nvPr/>
          </p:nvGrpSpPr>
          <p:grpSpPr>
            <a:xfrm>
              <a:off x="10270615" y="719123"/>
              <a:ext cx="1188000" cy="1188000"/>
              <a:chOff x="9655860" y="955908"/>
              <a:chExt cx="1188000" cy="1188000"/>
            </a:xfrm>
          </p:grpSpPr>
          <p:cxnSp>
            <p:nvCxnSpPr>
              <p:cNvPr id="8" name="直接连接符 7">
                <a:extLst>
                  <a:ext uri="{FF2B5EF4-FFF2-40B4-BE49-F238E27FC236}">
                    <a16:creationId xmlns:a16="http://schemas.microsoft.com/office/drawing/2014/main" id="{5E18C9A7-B24F-8015-311E-3DEFF87F5CD0}"/>
                  </a:ext>
                </a:extLst>
              </p:cNvPr>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1CCFFA5-2D8B-6E23-2C6E-7EB56AAF672D}"/>
                  </a:ext>
                </a:extLst>
              </p:cNvPr>
              <p:cNvCxnSpPr/>
              <p:nvPr/>
            </p:nvCxnSpPr>
            <p:spPr>
              <a:xfrm rot="16200000">
                <a:off x="10230734" y="1549908"/>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B6D78157-B70B-ED14-1C04-949D3AE20EFE}"/>
                </a:ext>
              </a:extLst>
            </p:cNvPr>
            <p:cNvGrpSpPr/>
            <p:nvPr/>
          </p:nvGrpSpPr>
          <p:grpSpPr>
            <a:xfrm>
              <a:off x="9995625" y="454847"/>
              <a:ext cx="1737980" cy="1737980"/>
              <a:chOff x="9655860" y="963609"/>
              <a:chExt cx="1188000" cy="1188000"/>
            </a:xfrm>
          </p:grpSpPr>
          <p:cxnSp>
            <p:nvCxnSpPr>
              <p:cNvPr id="6" name="直接连接符 5">
                <a:extLst>
                  <a:ext uri="{FF2B5EF4-FFF2-40B4-BE49-F238E27FC236}">
                    <a16:creationId xmlns:a16="http://schemas.microsoft.com/office/drawing/2014/main" id="{AEE9C375-50F9-9A58-0552-3A3EE6A8BFD7}"/>
                  </a:ext>
                </a:extLst>
              </p:cNvPr>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AAF0694-F37D-699F-F0DC-2A54A967B7E8}"/>
                  </a:ext>
                </a:extLst>
              </p:cNvPr>
              <p:cNvCxnSpPr/>
              <p:nvPr/>
            </p:nvCxnSpPr>
            <p:spPr>
              <a:xfrm rot="16200000">
                <a:off x="10236976" y="1557609"/>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sp>
        <p:nvSpPr>
          <p:cNvPr id="10" name="矩形 9">
            <a:extLst>
              <a:ext uri="{FF2B5EF4-FFF2-40B4-BE49-F238E27FC236}">
                <a16:creationId xmlns:a16="http://schemas.microsoft.com/office/drawing/2014/main" id="{89C744B7-D873-A037-5B4C-EFCADBA6E0B8}"/>
              </a:ext>
            </a:extLst>
          </p:cNvPr>
          <p:cNvSpPr/>
          <p:nvPr/>
        </p:nvSpPr>
        <p:spPr>
          <a:xfrm>
            <a:off x="1784882" y="3591568"/>
            <a:ext cx="7543301" cy="3394233"/>
          </a:xfrm>
          <a:prstGeom prst="rect">
            <a:avLst/>
          </a:prstGeom>
          <a:blipFill dpi="0" rotWithShape="1">
            <a:blip r:embed="rId2">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52134914-8D5A-AABC-5C41-8FDBD9E708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2921" y="969318"/>
            <a:ext cx="2665029" cy="768235"/>
          </a:xfrm>
          <a:prstGeom prst="rect">
            <a:avLst/>
          </a:prstGeom>
        </p:spPr>
      </p:pic>
      <p:sp>
        <p:nvSpPr>
          <p:cNvPr id="15" name="文本框 14">
            <a:extLst>
              <a:ext uri="{FF2B5EF4-FFF2-40B4-BE49-F238E27FC236}">
                <a16:creationId xmlns:a16="http://schemas.microsoft.com/office/drawing/2014/main" id="{77139AC8-9BAA-EB40-D615-CCA84BCDF6B8}"/>
              </a:ext>
            </a:extLst>
          </p:cNvPr>
          <p:cNvSpPr txBox="1"/>
          <p:nvPr/>
        </p:nvSpPr>
        <p:spPr>
          <a:xfrm>
            <a:off x="2935272" y="3716300"/>
            <a:ext cx="4665406" cy="966547"/>
          </a:xfrm>
          <a:prstGeom prst="rect">
            <a:avLst/>
          </a:prstGeom>
          <a:noFill/>
        </p:spPr>
        <p:txBody>
          <a:bodyPr wrap="square">
            <a:spAutoFit/>
          </a:bodyPr>
          <a:lstStyle/>
          <a:p>
            <a:pPr algn="ctr">
              <a:lnSpc>
                <a:spcPct val="150000"/>
              </a:lnSpc>
            </a:pPr>
            <a:r>
              <a:rPr kumimoji="1" lang="zh-CN" altLang="en-US" sz="2000" dirty="0"/>
              <a:t>授课人：乔亚琼</a:t>
            </a:r>
          </a:p>
          <a:p>
            <a:pPr algn="ctr">
              <a:lnSpc>
                <a:spcPct val="150000"/>
              </a:lnSpc>
            </a:pPr>
            <a:r>
              <a:rPr kumimoji="1" lang="en-US" altLang="zh-CN" sz="2000" dirty="0"/>
              <a:t>2025</a:t>
            </a:r>
            <a:r>
              <a:rPr kumimoji="1" lang="zh-CN" altLang="en-US" sz="2000" dirty="0"/>
              <a:t>年</a:t>
            </a:r>
            <a:r>
              <a:rPr kumimoji="1" lang="en-US" altLang="zh-CN" sz="2000" dirty="0"/>
              <a:t>4</a:t>
            </a:r>
            <a:r>
              <a:rPr kumimoji="1" lang="zh-CN" altLang="en-US" sz="2000" dirty="0"/>
              <a:t>月</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611560" y="32843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9" name="任意多边形: 形状 8">
            <a:extLst>
              <a:ext uri="{FF2B5EF4-FFF2-40B4-BE49-F238E27FC236}">
                <a16:creationId xmlns:a16="http://schemas.microsoft.com/office/drawing/2014/main" id="{9887C5D4-3A40-466C-8201-6BF48F80DF4D}"/>
              </a:ext>
            </a:extLst>
          </p:cNvPr>
          <p:cNvSpPr/>
          <p:nvPr/>
        </p:nvSpPr>
        <p:spPr>
          <a:xfrm>
            <a:off x="611560" y="4077072"/>
            <a:ext cx="7920880" cy="1986775"/>
          </a:xfrm>
          <a:custGeom>
            <a:avLst/>
            <a:gdLst/>
            <a:ahLst/>
            <a:cxnLst/>
            <a:rect l="0" t="0" r="0" b="0"/>
            <a:pathLst>
              <a:path w="7548373" h="1024129">
                <a:moveTo>
                  <a:pt x="0" y="1024128"/>
                </a:moveTo>
                <a:lnTo>
                  <a:pt x="7548372" y="1024128"/>
                </a:lnTo>
                <a:lnTo>
                  <a:pt x="7548372" y="0"/>
                </a:lnTo>
                <a:lnTo>
                  <a:pt x="0" y="0"/>
                </a:lnTo>
                <a:close/>
              </a:path>
            </a:pathLst>
          </a:custGeom>
          <a:solidFill>
            <a:srgbClr val="000000">
              <a:alpha val="0"/>
            </a:srgbClr>
          </a:solidFill>
          <a:ln w="38100" cap="flat" cmpd="sng" algn="ctr">
            <a:solidFill>
              <a:schemeClr val="bg2">
                <a:lumMod val="40000"/>
                <a:lumOff val="6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a:p>
        </p:txBody>
      </p:sp>
      <p:sp>
        <p:nvSpPr>
          <p:cNvPr id="10" name="文本框 9">
            <a:extLst>
              <a:ext uri="{FF2B5EF4-FFF2-40B4-BE49-F238E27FC236}">
                <a16:creationId xmlns:a16="http://schemas.microsoft.com/office/drawing/2014/main" id="{EAACFEF5-0FFA-4E55-95C9-09DE699FD410}"/>
              </a:ext>
            </a:extLst>
          </p:cNvPr>
          <p:cNvSpPr txBox="1"/>
          <p:nvPr/>
        </p:nvSpPr>
        <p:spPr>
          <a:xfrm>
            <a:off x="685800" y="1665981"/>
            <a:ext cx="7772400" cy="3847207"/>
          </a:xfrm>
          <a:prstGeom prst="rect">
            <a:avLst/>
          </a:prstGeom>
          <a:noFill/>
        </p:spPr>
        <p:txBody>
          <a:bodyPr wrap="square" lIns="0" tIns="0" rIns="0" bIns="0">
            <a:spAutoFit/>
          </a:bodyPr>
          <a:lstStyle/>
          <a:p>
            <a:pPr eaLnBrk="1" fontAlgn="auto" hangingPunct="1">
              <a:lnSpc>
                <a:spcPts val="3001"/>
              </a:lnSpc>
              <a:spcBef>
                <a:spcPts val="0"/>
              </a:spcBef>
              <a:spcAft>
                <a:spcPts val="0"/>
              </a:spcAft>
              <a:tabLst>
                <a:tab pos="508000" algn="l"/>
              </a:tabLst>
              <a:defRPr/>
            </a:pPr>
            <a:r>
              <a:rPr lang="en-US" altLang="zh-CN" sz="2800" b="1" dirty="0">
                <a:solidFill>
                  <a:srgbClr val="F77A2D"/>
                </a:solidFill>
                <a:latin typeface="微软雅黑" panose="020B0503020204020204" pitchFamily="34" charset="-122"/>
                <a:ea typeface="+mn-ea"/>
              </a:rPr>
              <a:t>Fibonacci</a:t>
            </a:r>
            <a:r>
              <a:rPr lang="zh-CN" altLang="en-US" sz="2800" b="1" dirty="0">
                <a:solidFill>
                  <a:srgbClr val="F77A2D"/>
                </a:solidFill>
                <a:latin typeface="微软雅黑" panose="020B0503020204020204" pitchFamily="34" charset="-122"/>
                <a:ea typeface="+mn-ea"/>
              </a:rPr>
              <a:t>数列：</a:t>
            </a:r>
            <a:r>
              <a:rPr lang="zh-CN" altLang="en-US" sz="2400" b="1" dirty="0">
                <a:solidFill>
                  <a:srgbClr val="404040"/>
                </a:solidFill>
                <a:latin typeface="微软雅黑" panose="020B0503020204020204" pitchFamily="34" charset="-122"/>
                <a:ea typeface="+mn-ea"/>
              </a:rPr>
              <a:t>意大利数学家</a:t>
            </a:r>
            <a:r>
              <a:rPr lang="en-US" altLang="zh-CN" sz="2400" b="1" dirty="0">
                <a:solidFill>
                  <a:srgbClr val="404040"/>
                </a:solidFill>
                <a:latin typeface="微软雅黑" panose="020B0503020204020204" pitchFamily="34" charset="-122"/>
                <a:ea typeface="+mn-ea"/>
              </a:rPr>
              <a:t>Fibonacci</a:t>
            </a:r>
            <a:r>
              <a:rPr lang="zh-CN" altLang="en-US" sz="2400" b="1" dirty="0">
                <a:solidFill>
                  <a:srgbClr val="404040"/>
                </a:solidFill>
                <a:latin typeface="微软雅黑" panose="020B0503020204020204" pitchFamily="34" charset="-122"/>
                <a:ea typeface="+mn-ea"/>
              </a:rPr>
              <a:t>在</a:t>
            </a:r>
            <a:r>
              <a:rPr lang="en-US" altLang="zh-CN" sz="2400" b="1" dirty="0">
                <a:solidFill>
                  <a:srgbClr val="404040"/>
                </a:solidFill>
                <a:latin typeface="微软雅黑" panose="020B0503020204020204" pitchFamily="34" charset="-122"/>
                <a:ea typeface="+mn-ea"/>
              </a:rPr>
              <a:t>1202</a:t>
            </a:r>
            <a:r>
              <a:rPr lang="zh-CN" altLang="en-US" sz="2400" b="1" dirty="0">
                <a:solidFill>
                  <a:srgbClr val="404040"/>
                </a:solidFill>
                <a:latin typeface="微软雅黑" panose="020B0503020204020204" pitchFamily="34" charset="-122"/>
                <a:ea typeface="+mn-ea"/>
              </a:rPr>
              <a:t>年写成的</a:t>
            </a:r>
            <a:r>
              <a:rPr lang="en-US" altLang="zh-CN" sz="2400" b="1" dirty="0">
                <a:solidFill>
                  <a:srgbClr val="404040"/>
                </a:solidFill>
                <a:latin typeface="微软雅黑" panose="020B0503020204020204" pitchFamily="34" charset="-122"/>
                <a:ea typeface="+mn-ea"/>
              </a:rPr>
              <a:t>《</a:t>
            </a:r>
            <a:r>
              <a:rPr lang="zh-CN" altLang="en-US" sz="2400" b="1" dirty="0">
                <a:solidFill>
                  <a:srgbClr val="404040"/>
                </a:solidFill>
                <a:latin typeface="微软雅黑" panose="020B0503020204020204" pitchFamily="34" charset="-122"/>
                <a:ea typeface="+mn-ea"/>
              </a:rPr>
              <a:t>计算之书</a:t>
            </a:r>
            <a:r>
              <a:rPr lang="en-US" altLang="zh-CN" sz="2400" b="1" dirty="0">
                <a:solidFill>
                  <a:srgbClr val="404040"/>
                </a:solidFill>
                <a:latin typeface="微软雅黑" panose="020B0503020204020204" pitchFamily="34" charset="-122"/>
                <a:ea typeface="+mn-ea"/>
              </a:rPr>
              <a:t>》</a:t>
            </a:r>
            <a:r>
              <a:rPr lang="zh-CN" altLang="en-US" sz="2400" b="1" dirty="0">
                <a:solidFill>
                  <a:srgbClr val="404040"/>
                </a:solidFill>
                <a:latin typeface="微软雅黑" panose="020B0503020204020204" pitchFamily="34" charset="-122"/>
                <a:ea typeface="+mn-ea"/>
              </a:rPr>
              <a:t>提出这样一个有趣的问题：</a:t>
            </a:r>
            <a:r>
              <a:rPr lang="zh-CN" altLang="en-US" sz="2400" dirty="0">
                <a:solidFill>
                  <a:srgbClr val="404040"/>
                </a:solidFill>
                <a:latin typeface="微软雅黑" panose="020B0503020204020204" pitchFamily="34" charset="-122"/>
                <a:ea typeface="+mn-ea"/>
              </a:rPr>
              <a:t>“每对兔子每个月不多不少恰好能生一对（一雌一雄）新兔子，而且每对新生兔出生两个月后就成熟并具备生殖能力；另外，假定所有的兔子都不会死亡。假如养了初生的小兔一对，试问第</a:t>
            </a:r>
            <a:r>
              <a:rPr lang="en-US" altLang="zh-CN" sz="2400" dirty="0">
                <a:solidFill>
                  <a:srgbClr val="404040"/>
                </a:solidFill>
                <a:latin typeface="微软雅黑" panose="020B0503020204020204" pitchFamily="34" charset="-122"/>
                <a:ea typeface="+mn-ea"/>
              </a:rPr>
              <a:t>n</a:t>
            </a:r>
            <a:r>
              <a:rPr lang="zh-CN" altLang="en-US" sz="2400" dirty="0">
                <a:solidFill>
                  <a:srgbClr val="404040"/>
                </a:solidFill>
                <a:latin typeface="微软雅黑" panose="020B0503020204020204" pitchFamily="34" charset="-122"/>
                <a:ea typeface="+mn-ea"/>
              </a:rPr>
              <a:t>个月后共有多少对兔子？</a:t>
            </a:r>
          </a:p>
          <a:p>
            <a:pPr eaLnBrk="1" fontAlgn="auto" hangingPunct="1">
              <a:lnSpc>
                <a:spcPts val="1000"/>
              </a:lnSpc>
              <a:spcBef>
                <a:spcPts val="0"/>
              </a:spcBef>
              <a:spcAft>
                <a:spcPts val="0"/>
              </a:spcAft>
              <a:tabLst>
                <a:tab pos="508000" algn="l"/>
              </a:tabLst>
              <a:defRPr/>
            </a:pPr>
            <a:endParaRPr lang="zh-CN" altLang="en-US" sz="2400" dirty="0">
              <a:solidFill>
                <a:srgbClr val="404040"/>
              </a:solidFill>
              <a:latin typeface="微软雅黑" panose="020B0503020204020204" pitchFamily="34" charset="-122"/>
              <a:ea typeface="+mn-ea"/>
            </a:endParaRPr>
          </a:p>
          <a:p>
            <a:pPr eaLnBrk="1" fontAlgn="auto" hangingPunct="1">
              <a:lnSpc>
                <a:spcPts val="1000"/>
              </a:lnSpc>
              <a:spcBef>
                <a:spcPts val="0"/>
              </a:spcBef>
              <a:spcAft>
                <a:spcPts val="0"/>
              </a:spcAft>
              <a:tabLst>
                <a:tab pos="508000" algn="l"/>
              </a:tabLst>
              <a:defRPr/>
            </a:pPr>
            <a:endParaRPr lang="zh-CN" altLang="en-US" sz="2400" dirty="0">
              <a:solidFill>
                <a:srgbClr val="404040"/>
              </a:solidFill>
              <a:latin typeface="微软雅黑" panose="020B0503020204020204" pitchFamily="34" charset="-122"/>
              <a:ea typeface="+mn-ea"/>
            </a:endParaRPr>
          </a:p>
          <a:p>
            <a:pPr algn="just" eaLnBrk="1" fontAlgn="auto" hangingPunct="1">
              <a:lnSpc>
                <a:spcPts val="2457"/>
              </a:lnSpc>
              <a:spcBef>
                <a:spcPts val="0"/>
              </a:spcBef>
              <a:spcAft>
                <a:spcPts val="0"/>
              </a:spcAft>
              <a:tabLst>
                <a:tab pos="508000" algn="l"/>
              </a:tabLst>
              <a:defRPr/>
            </a:pPr>
            <a:r>
              <a:rPr lang="zh-CN" altLang="en-US" sz="2400" dirty="0">
                <a:solidFill>
                  <a:srgbClr val="404040"/>
                </a:solidFill>
                <a:latin typeface="微软雅黑" panose="020B0503020204020204" pitchFamily="34" charset="-122"/>
                <a:ea typeface="+mn-ea"/>
              </a:rPr>
              <a:t>	   第</a:t>
            </a:r>
            <a:r>
              <a:rPr lang="en-US" altLang="zh-CN" sz="2400" dirty="0">
                <a:solidFill>
                  <a:srgbClr val="404040"/>
                </a:solidFill>
                <a:latin typeface="微软雅黑" panose="020B0503020204020204" pitchFamily="34" charset="-122"/>
                <a:ea typeface="+mn-ea"/>
              </a:rPr>
              <a:t>n</a:t>
            </a:r>
            <a:r>
              <a:rPr lang="zh-CN" altLang="en-US" sz="2400" dirty="0">
                <a:solidFill>
                  <a:srgbClr val="404040"/>
                </a:solidFill>
                <a:latin typeface="微软雅黑" panose="020B0503020204020204" pitchFamily="34" charset="-122"/>
                <a:ea typeface="+mn-ea"/>
              </a:rPr>
              <a:t>个月的兔子对数为 </a:t>
            </a:r>
            <a:r>
              <a:rPr lang="en-US" altLang="zh-CN" sz="2400" dirty="0">
                <a:solidFill>
                  <a:srgbClr val="404040"/>
                </a:solidFill>
                <a:latin typeface="微软雅黑" panose="020B0503020204020204" pitchFamily="34" charset="-122"/>
                <a:ea typeface="+mn-ea"/>
              </a:rPr>
              <a:t>F(n)</a:t>
            </a:r>
            <a:r>
              <a:rPr lang="zh-CN" altLang="en-US" sz="2400" dirty="0">
                <a:solidFill>
                  <a:srgbClr val="404040"/>
                </a:solidFill>
                <a:latin typeface="微软雅黑" panose="020B0503020204020204" pitchFamily="34" charset="-122"/>
                <a:ea typeface="+mn-ea"/>
              </a:rPr>
              <a:t>，它们按兔子的成熟属性可以分为两类：</a:t>
            </a:r>
            <a:endParaRPr lang="en-US" altLang="zh-CN" sz="2400" dirty="0">
              <a:solidFill>
                <a:srgbClr val="404040"/>
              </a:solidFill>
              <a:latin typeface="微软雅黑" panose="020B0503020204020204" pitchFamily="34" charset="-122"/>
              <a:ea typeface="+mn-ea"/>
            </a:endParaRPr>
          </a:p>
          <a:p>
            <a:pPr algn="just" eaLnBrk="1" fontAlgn="auto" hangingPunct="1">
              <a:lnSpc>
                <a:spcPts val="2457"/>
              </a:lnSpc>
              <a:spcBef>
                <a:spcPts val="0"/>
              </a:spcBef>
              <a:spcAft>
                <a:spcPts val="0"/>
              </a:spcAft>
              <a:tabLst>
                <a:tab pos="508000" algn="l"/>
              </a:tabLst>
              <a:defRPr/>
            </a:pPr>
            <a:endParaRPr lang="zh-CN" altLang="en-US" sz="2400" dirty="0">
              <a:solidFill>
                <a:srgbClr val="404040"/>
              </a:solidFill>
              <a:latin typeface="微软雅黑" panose="020B0503020204020204" pitchFamily="34" charset="-122"/>
              <a:ea typeface="+mn-ea"/>
            </a:endParaRPr>
          </a:p>
          <a:p>
            <a:pPr eaLnBrk="1" fontAlgn="auto" hangingPunct="1">
              <a:lnSpc>
                <a:spcPts val="2508"/>
              </a:lnSpc>
              <a:spcBef>
                <a:spcPts val="0"/>
              </a:spcBef>
              <a:spcAft>
                <a:spcPts val="0"/>
              </a:spcAft>
              <a:tabLst>
                <a:tab pos="508000" algn="l"/>
              </a:tabLst>
              <a:defRPr/>
            </a:pPr>
            <a:r>
              <a:rPr lang="zh-CN" altLang="en-US" sz="2400" dirty="0">
                <a:solidFill>
                  <a:srgbClr val="404040"/>
                </a:solidFill>
                <a:latin typeface="微软雅黑" panose="020B0503020204020204" pitchFamily="34" charset="-122"/>
                <a:ea typeface="+mn-ea"/>
              </a:rPr>
              <a:t>	    成熟兔子对 </a:t>
            </a:r>
            <a:r>
              <a:rPr lang="en-US" altLang="zh-CN" sz="2400" dirty="0">
                <a:solidFill>
                  <a:srgbClr val="404040"/>
                </a:solidFill>
                <a:latin typeface="微软雅黑" panose="020B0503020204020204" pitchFamily="34" charset="-122"/>
                <a:ea typeface="+mn-ea"/>
              </a:rPr>
              <a:t>= ?     </a:t>
            </a:r>
            <a:r>
              <a:rPr lang="zh-CN" altLang="en-US" sz="2400" dirty="0">
                <a:solidFill>
                  <a:srgbClr val="000000"/>
                </a:solidFill>
                <a:latin typeface="Times New Roman" panose="02020603050405020304" pitchFamily="18" charset="0"/>
                <a:ea typeface="+mn-ea"/>
              </a:rPr>
              <a:t>第</a:t>
            </a:r>
            <a:r>
              <a:rPr lang="en-US" altLang="zh-CN" sz="2400" dirty="0">
                <a:solidFill>
                  <a:srgbClr val="000000"/>
                </a:solidFill>
                <a:latin typeface="Times New Roman" panose="02020603050405020304" pitchFamily="18" charset="0"/>
                <a:ea typeface="+mn-ea"/>
              </a:rPr>
              <a:t>n-1</a:t>
            </a:r>
            <a:r>
              <a:rPr lang="zh-CN" altLang="en-US" sz="2400" dirty="0">
                <a:solidFill>
                  <a:srgbClr val="000000"/>
                </a:solidFill>
                <a:latin typeface="Times New Roman" panose="02020603050405020304" pitchFamily="18" charset="0"/>
                <a:ea typeface="+mn-ea"/>
              </a:rPr>
              <a:t>个月的兔子数 </a:t>
            </a:r>
            <a:r>
              <a:rPr lang="en-US" altLang="zh-CN" sz="2400" dirty="0">
                <a:solidFill>
                  <a:srgbClr val="000000"/>
                </a:solidFill>
                <a:latin typeface="Times New Roman" panose="02020603050405020304" pitchFamily="18" charset="0"/>
                <a:ea typeface="+mn-ea"/>
              </a:rPr>
              <a:t>F(n-1)</a:t>
            </a:r>
            <a:endParaRPr lang="zh-CN" altLang="en-US" sz="2400" dirty="0">
              <a:solidFill>
                <a:srgbClr val="000000"/>
              </a:solidFill>
              <a:latin typeface="Times New Roman" panose="02020603050405020304" pitchFamily="18" charset="0"/>
              <a:ea typeface="+mn-ea"/>
            </a:endParaRPr>
          </a:p>
        </p:txBody>
      </p:sp>
      <p:sp>
        <p:nvSpPr>
          <p:cNvPr id="11" name="文本框 10">
            <a:extLst>
              <a:ext uri="{FF2B5EF4-FFF2-40B4-BE49-F238E27FC236}">
                <a16:creationId xmlns:a16="http://schemas.microsoft.com/office/drawing/2014/main" id="{508DC8B0-17FF-4325-B2F9-607879456EB2}"/>
              </a:ext>
            </a:extLst>
          </p:cNvPr>
          <p:cNvSpPr txBox="1"/>
          <p:nvPr/>
        </p:nvSpPr>
        <p:spPr>
          <a:xfrm>
            <a:off x="1574101" y="5674500"/>
            <a:ext cx="2098331" cy="271228"/>
          </a:xfrm>
          <a:prstGeom prst="rect">
            <a:avLst/>
          </a:prstGeom>
          <a:noFill/>
        </p:spPr>
        <p:txBody>
          <a:bodyPr wrap="none" lIns="0" tIns="0" rIns="0" bIns="0">
            <a:spAutoFit/>
          </a:bodyPr>
          <a:lstStyle/>
          <a:p>
            <a:pPr eaLnBrk="1" fontAlgn="auto" hangingPunct="1">
              <a:lnSpc>
                <a:spcPts val="2092"/>
              </a:lnSpc>
              <a:spcBef>
                <a:spcPts val="0"/>
              </a:spcBef>
              <a:spcAft>
                <a:spcPts val="0"/>
              </a:spcAft>
              <a:defRPr/>
            </a:pPr>
            <a:r>
              <a:rPr lang="zh-CN" altLang="en-US" sz="2400" dirty="0">
                <a:solidFill>
                  <a:srgbClr val="404040"/>
                </a:solidFill>
                <a:latin typeface="微软雅黑" panose="020B0503020204020204" pitchFamily="34" charset="-122"/>
                <a:ea typeface="+mn-ea"/>
              </a:rPr>
              <a:t>新生兔子对 </a:t>
            </a:r>
            <a:r>
              <a:rPr lang="en-US" altLang="zh-CN" sz="2400" dirty="0">
                <a:solidFill>
                  <a:srgbClr val="404040"/>
                </a:solidFill>
                <a:latin typeface="微软雅黑" panose="020B0503020204020204" pitchFamily="34" charset="-122"/>
                <a:ea typeface="+mn-ea"/>
              </a:rPr>
              <a:t>= ?</a:t>
            </a:r>
            <a:endParaRPr lang="zh-CN" altLang="en-US" sz="2400" dirty="0">
              <a:solidFill>
                <a:srgbClr val="404040"/>
              </a:solidFill>
              <a:latin typeface="微软雅黑" panose="020B0503020204020204" pitchFamily="34" charset="-122"/>
              <a:ea typeface="+mn-ea"/>
            </a:endParaRPr>
          </a:p>
        </p:txBody>
      </p:sp>
      <p:sp>
        <p:nvSpPr>
          <p:cNvPr id="12" name="文本框 11">
            <a:extLst>
              <a:ext uri="{FF2B5EF4-FFF2-40B4-BE49-F238E27FC236}">
                <a16:creationId xmlns:a16="http://schemas.microsoft.com/office/drawing/2014/main" id="{62B2B27F-83B8-4718-979F-31A934A9FCF2}"/>
              </a:ext>
            </a:extLst>
          </p:cNvPr>
          <p:cNvSpPr txBox="1"/>
          <p:nvPr/>
        </p:nvSpPr>
        <p:spPr>
          <a:xfrm>
            <a:off x="4139952" y="5707739"/>
            <a:ext cx="3428824" cy="241541"/>
          </a:xfrm>
          <a:prstGeom prst="rect">
            <a:avLst/>
          </a:prstGeom>
          <a:noFill/>
        </p:spPr>
        <p:txBody>
          <a:bodyPr wrap="none" lIns="0" tIns="0" rIns="0" bIns="0">
            <a:spAutoFit/>
          </a:bodyPr>
          <a:lstStyle/>
          <a:p>
            <a:pPr eaLnBrk="1" fontAlgn="auto" hangingPunct="1">
              <a:lnSpc>
                <a:spcPts val="1780"/>
              </a:lnSpc>
              <a:spcBef>
                <a:spcPts val="0"/>
              </a:spcBef>
              <a:spcAft>
                <a:spcPts val="0"/>
              </a:spcAft>
              <a:defRPr/>
            </a:pPr>
            <a:r>
              <a:rPr lang="zh-CN" altLang="en-US" sz="2400" dirty="0">
                <a:solidFill>
                  <a:srgbClr val="000000"/>
                </a:solidFill>
                <a:latin typeface="Times New Roman" panose="02020603050405020304" pitchFamily="18" charset="0"/>
                <a:ea typeface="+mn-ea"/>
              </a:rPr>
              <a:t>第</a:t>
            </a:r>
            <a:r>
              <a:rPr lang="en-US" altLang="zh-CN" sz="2400" dirty="0">
                <a:solidFill>
                  <a:srgbClr val="000000"/>
                </a:solidFill>
                <a:latin typeface="Times New Roman" panose="02020603050405020304" pitchFamily="18" charset="0"/>
                <a:ea typeface="+mn-ea"/>
              </a:rPr>
              <a:t>n-2</a:t>
            </a:r>
            <a:r>
              <a:rPr lang="zh-CN" altLang="en-US" sz="2400" dirty="0">
                <a:solidFill>
                  <a:srgbClr val="000000"/>
                </a:solidFill>
                <a:latin typeface="Times New Roman" panose="02020603050405020304" pitchFamily="18" charset="0"/>
                <a:ea typeface="+mn-ea"/>
              </a:rPr>
              <a:t>个月的兔子数 </a:t>
            </a:r>
            <a:r>
              <a:rPr lang="en-US" altLang="zh-CN" sz="2400" dirty="0">
                <a:solidFill>
                  <a:srgbClr val="000000"/>
                </a:solidFill>
                <a:latin typeface="Times New Roman" panose="02020603050405020304" pitchFamily="18" charset="0"/>
                <a:ea typeface="+mn-ea"/>
              </a:rPr>
              <a:t>F(n-2)</a:t>
            </a:r>
            <a:endParaRPr lang="zh-CN" altLang="en-US" sz="2400" dirty="0">
              <a:solidFill>
                <a:srgbClr val="000000"/>
              </a:solidFill>
              <a:latin typeface="Times New Roman" panose="02020603050405020304" pitchFamily="18" charset="0"/>
              <a:ea typeface="+mn-e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2">
            <a:extLst>
              <a:ext uri="{FF2B5EF4-FFF2-40B4-BE49-F238E27FC236}">
                <a16:creationId xmlns:a16="http://schemas.microsoft.com/office/drawing/2014/main" id="{FF745A9B-DD87-A57E-EE6D-A3D1717A9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5313"/>
            <a:ext cx="9144000"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2">
            <a:extLst>
              <a:ext uri="{FF2B5EF4-FFF2-40B4-BE49-F238E27FC236}">
                <a16:creationId xmlns:a16="http://schemas.microsoft.com/office/drawing/2014/main" id="{D2C65761-DD7A-FE6C-F0D5-61319AC58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6738"/>
            <a:ext cx="914400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
            <a:extLst>
              <a:ext uri="{FF2B5EF4-FFF2-40B4-BE49-F238E27FC236}">
                <a16:creationId xmlns:a16="http://schemas.microsoft.com/office/drawing/2014/main" id="{C37DE669-3234-64EC-EC9E-018DF8279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6275"/>
            <a:ext cx="9144000" cy="52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2">
            <a:extLst>
              <a:ext uri="{FF2B5EF4-FFF2-40B4-BE49-F238E27FC236}">
                <a16:creationId xmlns:a16="http://schemas.microsoft.com/office/drawing/2014/main" id="{B13CA2B9-BE7E-16A6-4597-E81274AA6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2625"/>
            <a:ext cx="91440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2">
            <a:extLst>
              <a:ext uri="{FF2B5EF4-FFF2-40B4-BE49-F238E27FC236}">
                <a16:creationId xmlns:a16="http://schemas.microsoft.com/office/drawing/2014/main" id="{E19AA36C-1A89-7AA7-37BD-A9C5AEDCE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8663"/>
            <a:ext cx="9144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2">
            <a:extLst>
              <a:ext uri="{FF2B5EF4-FFF2-40B4-BE49-F238E27FC236}">
                <a16:creationId xmlns:a16="http://schemas.microsoft.com/office/drawing/2014/main" id="{DF44D26D-36D4-007F-F15A-F8311FFE4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9438"/>
            <a:ext cx="9144000" cy="569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ADB28AC8-9111-6FA2-CBCC-7F1B0ED5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7550"/>
            <a:ext cx="9144000"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B792000C-2A1C-15E0-FF9D-D0E7E583E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38" y="5622925"/>
            <a:ext cx="8128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
            <a:extLst>
              <a:ext uri="{FF2B5EF4-FFF2-40B4-BE49-F238E27FC236}">
                <a16:creationId xmlns:a16="http://schemas.microsoft.com/office/drawing/2014/main" id="{FF133703-F1EA-D6AA-9EAD-6F31AA0E4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523875"/>
            <a:ext cx="89439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
            <a:extLst>
              <a:ext uri="{FF2B5EF4-FFF2-40B4-BE49-F238E27FC236}">
                <a16:creationId xmlns:a16="http://schemas.microsoft.com/office/drawing/2014/main" id="{42F89311-15A7-11A0-D4C3-2AE45196F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CA8E1900-5313-F322-C288-896A9B8EC469}"/>
              </a:ext>
            </a:extLst>
          </p:cNvPr>
          <p:cNvSpPr/>
          <p:nvPr/>
        </p:nvSpPr>
        <p:spPr>
          <a:xfrm>
            <a:off x="8524875" y="854075"/>
            <a:ext cx="598488"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6">
            <a:extLst>
              <a:ext uri="{FF2B5EF4-FFF2-40B4-BE49-F238E27FC236}">
                <a16:creationId xmlns:a16="http://schemas.microsoft.com/office/drawing/2014/main" id="{55434AE4-23BD-BD61-7542-C764CD777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23F968FF-5A38-82CE-CFCF-3CD379E5DA46}"/>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2">
            <a:extLst>
              <a:ext uri="{FF2B5EF4-FFF2-40B4-BE49-F238E27FC236}">
                <a16:creationId xmlns:a16="http://schemas.microsoft.com/office/drawing/2014/main" id="{8A1AD16F-3084-E59C-9362-D90FA624A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09E8B045-A456-61D8-C2E9-3C98BCDACCDE}"/>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609600" y="368301"/>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15363" name="Text Box 3"/>
          <p:cNvSpPr txBox="1">
            <a:spLocks noChangeArrowheads="1"/>
          </p:cNvSpPr>
          <p:nvPr/>
        </p:nvSpPr>
        <p:spPr bwMode="auto">
          <a:xfrm>
            <a:off x="433388" y="1636372"/>
            <a:ext cx="871061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3200" b="1" dirty="0">
                <a:solidFill>
                  <a:schemeClr val="accent1"/>
                </a:solidFill>
                <a:latin typeface="黑体" pitchFamily="2" charset="-122"/>
                <a:ea typeface="黑体" pitchFamily="2" charset="-122"/>
              </a:rPr>
              <a:t>例</a:t>
            </a:r>
            <a:r>
              <a:rPr lang="en-US" altLang="zh-CN" sz="3200" b="1" dirty="0">
                <a:solidFill>
                  <a:schemeClr val="accent1"/>
                </a:solidFill>
                <a:latin typeface="黑体" pitchFamily="2" charset="-122"/>
                <a:ea typeface="黑体" pitchFamily="2" charset="-122"/>
              </a:rPr>
              <a:t>2  Fibonacci</a:t>
            </a:r>
            <a:r>
              <a:rPr lang="zh-CN" altLang="en-US" sz="3200" b="1" dirty="0">
                <a:solidFill>
                  <a:schemeClr val="accent1"/>
                </a:solidFill>
                <a:latin typeface="黑体" pitchFamily="2" charset="-122"/>
                <a:ea typeface="黑体" pitchFamily="2" charset="-122"/>
              </a:rPr>
              <a:t>数列</a:t>
            </a:r>
          </a:p>
          <a:p>
            <a:r>
              <a:rPr lang="zh-CN" altLang="zh-CN" sz="2400" dirty="0">
                <a:solidFill>
                  <a:schemeClr val="accent1"/>
                </a:solidFill>
                <a:latin typeface="楷体_GB2312" pitchFamily="49" charset="-122"/>
                <a:ea typeface="楷体_GB2312" pitchFamily="49" charset="-122"/>
              </a:rPr>
              <a:t>无穷数列1，1，2，3，5，8，13，21，34，55，</a:t>
            </a:r>
            <a:r>
              <a:rPr lang="zh-CN" altLang="zh-CN" sz="2400" dirty="0">
                <a:solidFill>
                  <a:schemeClr val="accent1"/>
                </a:solidFill>
                <a:latin typeface="宋体"/>
                <a:ea typeface="楷体_GB2312" pitchFamily="49" charset="-122"/>
              </a:rPr>
              <a:t>……</a:t>
            </a:r>
            <a:r>
              <a:rPr lang="zh-CN" altLang="zh-CN" sz="2400" dirty="0">
                <a:solidFill>
                  <a:schemeClr val="accent1"/>
                </a:solidFill>
                <a:latin typeface="楷体_GB2312" pitchFamily="49" charset="-122"/>
                <a:ea typeface="楷体_GB2312" pitchFamily="49" charset="-122"/>
              </a:rPr>
              <a:t>，称为Fibonacci数列。它可以递归地定义为：</a:t>
            </a:r>
            <a:endParaRPr lang="zh-CN" altLang="en-US" sz="2400" dirty="0">
              <a:solidFill>
                <a:schemeClr val="accent1"/>
              </a:solidFill>
              <a:latin typeface="楷体_GB2312" pitchFamily="49" charset="-122"/>
              <a:ea typeface="楷体_GB2312" pitchFamily="49" charset="-122"/>
            </a:endParaRPr>
          </a:p>
        </p:txBody>
      </p:sp>
      <p:sp>
        <p:nvSpPr>
          <p:cNvPr id="15364" name="Rectangle 4"/>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15366" name="AutoShape 6"/>
          <p:cNvSpPr>
            <a:spLocks noChangeArrowheads="1"/>
          </p:cNvSpPr>
          <p:nvPr/>
        </p:nvSpPr>
        <p:spPr bwMode="auto">
          <a:xfrm>
            <a:off x="6443663" y="2636838"/>
            <a:ext cx="2014537" cy="863600"/>
          </a:xfrm>
          <a:prstGeom prst="wedgeRoundRectCallout">
            <a:avLst>
              <a:gd name="adj1" fmla="val -69935"/>
              <a:gd name="adj2" fmla="val 63787"/>
              <a:gd name="adj3" fmla="val 16667"/>
            </a:avLst>
          </a:prstGeom>
          <a:solidFill>
            <a:schemeClr val="hlink"/>
          </a:solidFill>
          <a:ln w="6350">
            <a:solidFill>
              <a:schemeClr val="hlink"/>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dirty="0">
                <a:solidFill>
                  <a:schemeClr val="bg1"/>
                </a:solidFill>
              </a:rPr>
              <a:t>边界条件</a:t>
            </a:r>
          </a:p>
        </p:txBody>
      </p:sp>
      <p:sp>
        <p:nvSpPr>
          <p:cNvPr id="15369" name="AutoShape 9"/>
          <p:cNvSpPr>
            <a:spLocks noChangeArrowheads="1"/>
          </p:cNvSpPr>
          <p:nvPr/>
        </p:nvSpPr>
        <p:spPr bwMode="auto">
          <a:xfrm>
            <a:off x="6443663" y="3933825"/>
            <a:ext cx="1938337" cy="795338"/>
          </a:xfrm>
          <a:prstGeom prst="wedgeRoundRectCallout">
            <a:avLst>
              <a:gd name="adj1" fmla="val -65806"/>
              <a:gd name="adj2" fmla="val 4690"/>
              <a:gd name="adj3" fmla="val 16667"/>
            </a:avLst>
          </a:prstGeom>
          <a:solidFill>
            <a:schemeClr val="hlink"/>
          </a:solidFill>
          <a:ln w="6350">
            <a:solidFill>
              <a:schemeClr val="hlink"/>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dirty="0">
                <a:solidFill>
                  <a:schemeClr val="bg1"/>
                </a:solidFill>
              </a:rPr>
              <a:t>递归方程</a:t>
            </a:r>
          </a:p>
        </p:txBody>
      </p:sp>
      <p:graphicFrame>
        <p:nvGraphicFramePr>
          <p:cNvPr id="15372" name="Object 12"/>
          <p:cNvGraphicFramePr>
            <a:graphicFrameLocks noChangeAspect="1"/>
          </p:cNvGraphicFramePr>
          <p:nvPr/>
        </p:nvGraphicFramePr>
        <p:xfrm>
          <a:off x="1547813" y="3068638"/>
          <a:ext cx="4464050" cy="1474787"/>
        </p:xfrm>
        <a:graphic>
          <a:graphicData uri="http://schemas.openxmlformats.org/presentationml/2006/ole">
            <mc:AlternateContent xmlns:mc="http://schemas.openxmlformats.org/markup-compatibility/2006">
              <mc:Choice xmlns:v="urn:schemas-microsoft-com:vml" Requires="v">
                <p:oleObj name="公式" r:id="rId3" imgW="2159000" imgH="711200" progId="Equation.3">
                  <p:embed/>
                </p:oleObj>
              </mc:Choice>
              <mc:Fallback>
                <p:oleObj name="公式" r:id="rId3" imgW="2159000" imgH="711200" progId="Equation.3">
                  <p:embed/>
                  <p:pic>
                    <p:nvPicPr>
                      <p:cNvPr id="15372"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068638"/>
                        <a:ext cx="4464050" cy="1474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3" name="Text Box 13"/>
          <p:cNvSpPr txBox="1">
            <a:spLocks noChangeArrowheads="1"/>
          </p:cNvSpPr>
          <p:nvPr/>
        </p:nvSpPr>
        <p:spPr bwMode="auto">
          <a:xfrm>
            <a:off x="323850" y="4543425"/>
            <a:ext cx="7704534"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r>
              <a:rPr lang="zh-CN" altLang="en-US" sz="2400" dirty="0"/>
              <a:t>第</a:t>
            </a:r>
            <a:r>
              <a:rPr lang="en-US" altLang="zh-CN" sz="2400" dirty="0"/>
              <a:t>n</a:t>
            </a:r>
            <a:r>
              <a:rPr lang="zh-CN" altLang="en-US" sz="2400" dirty="0"/>
              <a:t>个</a:t>
            </a:r>
            <a:r>
              <a:rPr lang="en-US" altLang="zh-CN" sz="2400" dirty="0"/>
              <a:t>Fibonacci</a:t>
            </a:r>
            <a:r>
              <a:rPr lang="zh-CN" altLang="en-US" sz="2400" dirty="0"/>
              <a:t>数可递归地计算如下：</a:t>
            </a:r>
          </a:p>
          <a:p>
            <a:r>
              <a:rPr lang="en-US" altLang="zh-CN" sz="2400" dirty="0"/>
              <a:t>int </a:t>
            </a:r>
            <a:r>
              <a:rPr lang="en-US" altLang="zh-CN" sz="2400" b="1" dirty="0" err="1"/>
              <a:t>fibonacci</a:t>
            </a:r>
            <a:r>
              <a:rPr lang="en-US" altLang="zh-CN" sz="2400" dirty="0"/>
              <a:t>(int n)</a:t>
            </a:r>
          </a:p>
          <a:p>
            <a:r>
              <a:rPr lang="en-US" altLang="zh-CN" sz="2400" dirty="0"/>
              <a:t>   {</a:t>
            </a:r>
          </a:p>
          <a:p>
            <a:r>
              <a:rPr lang="en-US" altLang="zh-CN" sz="2400" dirty="0"/>
              <a:t>       </a:t>
            </a:r>
            <a:r>
              <a:rPr lang="en-US" altLang="zh-CN" sz="2400" b="1" dirty="0"/>
              <a:t>if</a:t>
            </a:r>
            <a:r>
              <a:rPr lang="en-US" altLang="zh-CN" sz="2400" dirty="0"/>
              <a:t> (n &lt;= 1) </a:t>
            </a:r>
            <a:r>
              <a:rPr lang="en-US" altLang="zh-CN" sz="2400" b="1" dirty="0"/>
              <a:t>return</a:t>
            </a:r>
            <a:r>
              <a:rPr lang="en-US" altLang="zh-CN" sz="2400" dirty="0"/>
              <a:t> 1;</a:t>
            </a:r>
          </a:p>
          <a:p>
            <a:r>
              <a:rPr lang="en-US" altLang="zh-CN" sz="2400" dirty="0"/>
              <a:t>       </a:t>
            </a:r>
            <a:r>
              <a:rPr lang="en-US" altLang="zh-CN" sz="2400" b="1" dirty="0"/>
              <a:t>return</a:t>
            </a:r>
            <a:r>
              <a:rPr lang="en-US" altLang="zh-CN" sz="2400" dirty="0"/>
              <a:t> </a:t>
            </a:r>
            <a:r>
              <a:rPr lang="en-US" altLang="zh-CN" sz="2400" b="1" dirty="0" err="1"/>
              <a:t>fibonacci</a:t>
            </a:r>
            <a:r>
              <a:rPr lang="en-US" altLang="zh-CN" sz="2400" dirty="0"/>
              <a:t>(n-1)+</a:t>
            </a:r>
            <a:r>
              <a:rPr lang="en-US" altLang="zh-CN" sz="2400" b="1" dirty="0" err="1"/>
              <a:t>fibonacci</a:t>
            </a:r>
            <a:r>
              <a:rPr lang="en-US" altLang="zh-CN" sz="2400" dirty="0"/>
              <a:t>(n-2);</a:t>
            </a:r>
          </a:p>
          <a:p>
            <a:r>
              <a:rPr lang="en-US" altLang="zh-CN" sz="2400" dirty="0"/>
              <a:t>   }</a:t>
            </a:r>
          </a:p>
        </p:txBody>
      </p:sp>
    </p:spTree>
    <p:extLst>
      <p:ext uri="{BB962C8B-B14F-4D97-AF65-F5344CB8AC3E}">
        <p14:creationId xmlns:p14="http://schemas.microsoft.com/office/powerpoint/2010/main" val="3396730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372"/>
                                        </p:tgtEl>
                                        <p:attrNameLst>
                                          <p:attrName>style.visibility</p:attrName>
                                        </p:attrNameLst>
                                      </p:cBhvr>
                                      <p:to>
                                        <p:strVal val="visible"/>
                                      </p:to>
                                    </p:set>
                                    <p:anim calcmode="lin" valueType="num">
                                      <p:cBhvr additive="base">
                                        <p:cTn id="7" dur="500" fill="hold"/>
                                        <p:tgtEl>
                                          <p:spTgt spid="15372"/>
                                        </p:tgtEl>
                                        <p:attrNameLst>
                                          <p:attrName>ppt_x</p:attrName>
                                        </p:attrNameLst>
                                      </p:cBhvr>
                                      <p:tavLst>
                                        <p:tav tm="0">
                                          <p:val>
                                            <p:strVal val="#ppt_x"/>
                                          </p:val>
                                        </p:tav>
                                        <p:tav tm="100000">
                                          <p:val>
                                            <p:strVal val="#ppt_x"/>
                                          </p:val>
                                        </p:tav>
                                      </p:tavLst>
                                    </p:anim>
                                    <p:anim calcmode="lin" valueType="num">
                                      <p:cBhvr additive="base">
                                        <p:cTn id="8" dur="500" fill="hold"/>
                                        <p:tgtEl>
                                          <p:spTgt spid="1537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366"/>
                                        </p:tgtEl>
                                        <p:attrNameLst>
                                          <p:attrName>style.visibility</p:attrName>
                                        </p:attrNameLst>
                                      </p:cBhvr>
                                      <p:to>
                                        <p:strVal val="visible"/>
                                      </p:to>
                                    </p:set>
                                    <p:anim calcmode="lin" valueType="num">
                                      <p:cBhvr additive="base">
                                        <p:cTn id="13" dur="500" fill="hold"/>
                                        <p:tgtEl>
                                          <p:spTgt spid="15366"/>
                                        </p:tgtEl>
                                        <p:attrNameLst>
                                          <p:attrName>ppt_x</p:attrName>
                                        </p:attrNameLst>
                                      </p:cBhvr>
                                      <p:tavLst>
                                        <p:tav tm="0">
                                          <p:val>
                                            <p:strVal val="1+#ppt_w/2"/>
                                          </p:val>
                                        </p:tav>
                                        <p:tav tm="100000">
                                          <p:val>
                                            <p:strVal val="#ppt_x"/>
                                          </p:val>
                                        </p:tav>
                                      </p:tavLst>
                                    </p:anim>
                                    <p:anim calcmode="lin" valueType="num">
                                      <p:cBhvr additive="base">
                                        <p:cTn id="14" dur="500" fill="hold"/>
                                        <p:tgtEl>
                                          <p:spTgt spid="1536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369"/>
                                        </p:tgtEl>
                                        <p:attrNameLst>
                                          <p:attrName>style.visibility</p:attrName>
                                        </p:attrNameLst>
                                      </p:cBhvr>
                                      <p:to>
                                        <p:strVal val="visible"/>
                                      </p:to>
                                    </p:set>
                                    <p:anim calcmode="lin" valueType="num">
                                      <p:cBhvr additive="base">
                                        <p:cTn id="19" dur="500" fill="hold"/>
                                        <p:tgtEl>
                                          <p:spTgt spid="15369"/>
                                        </p:tgtEl>
                                        <p:attrNameLst>
                                          <p:attrName>ppt_x</p:attrName>
                                        </p:attrNameLst>
                                      </p:cBhvr>
                                      <p:tavLst>
                                        <p:tav tm="0">
                                          <p:val>
                                            <p:strVal val="1+#ppt_w/2"/>
                                          </p:val>
                                        </p:tav>
                                        <p:tav tm="100000">
                                          <p:val>
                                            <p:strVal val="#ppt_x"/>
                                          </p:val>
                                        </p:tav>
                                      </p:tavLst>
                                    </p:anim>
                                    <p:anim calcmode="lin" valueType="num">
                                      <p:cBhvr additive="base">
                                        <p:cTn id="20" dur="500" fill="hold"/>
                                        <p:tgtEl>
                                          <p:spTgt spid="1536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373"/>
                                        </p:tgtEl>
                                        <p:attrNameLst>
                                          <p:attrName>style.visibility</p:attrName>
                                        </p:attrNameLst>
                                      </p:cBhvr>
                                      <p:to>
                                        <p:strVal val="visible"/>
                                      </p:to>
                                    </p:set>
                                    <p:anim calcmode="lin" valueType="num">
                                      <p:cBhvr additive="base">
                                        <p:cTn id="25" dur="500" fill="hold"/>
                                        <p:tgtEl>
                                          <p:spTgt spid="15373"/>
                                        </p:tgtEl>
                                        <p:attrNameLst>
                                          <p:attrName>ppt_x</p:attrName>
                                        </p:attrNameLst>
                                      </p:cBhvr>
                                      <p:tavLst>
                                        <p:tav tm="0">
                                          <p:val>
                                            <p:strVal val="#ppt_x"/>
                                          </p:val>
                                        </p:tav>
                                        <p:tav tm="100000">
                                          <p:val>
                                            <p:strVal val="#ppt_x"/>
                                          </p:val>
                                        </p:tav>
                                      </p:tavLst>
                                    </p:anim>
                                    <p:anim calcmode="lin" valueType="num">
                                      <p:cBhvr additive="base">
                                        <p:cTn id="26" dur="500" fill="hold"/>
                                        <p:tgtEl>
                                          <p:spTgt spid="153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animBg="1" autoUpdateAnimBg="0"/>
      <p:bldP spid="15369" grpId="0" animBg="1" autoUpdateAnimBg="0"/>
      <p:bldP spid="15373"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
            <a:extLst>
              <a:ext uri="{FF2B5EF4-FFF2-40B4-BE49-F238E27FC236}">
                <a16:creationId xmlns:a16="http://schemas.microsoft.com/office/drawing/2014/main" id="{172ED237-7C74-8089-266A-98766064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2212B6B5-0E9F-9357-5440-DBCB22BDA6E7}"/>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2">
            <a:extLst>
              <a:ext uri="{FF2B5EF4-FFF2-40B4-BE49-F238E27FC236}">
                <a16:creationId xmlns:a16="http://schemas.microsoft.com/office/drawing/2014/main" id="{732F2DF9-11D6-9D1A-9CDD-97D62FCE2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719BAD63-4899-BC62-7946-7870D9098F3C}"/>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
            <a:extLst>
              <a:ext uri="{FF2B5EF4-FFF2-40B4-BE49-F238E27FC236}">
                <a16:creationId xmlns:a16="http://schemas.microsoft.com/office/drawing/2014/main" id="{9F11D4F5-1D65-8A8F-19F0-D03495217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E2859BAE-BB9B-FADE-F2BD-F9C47A8245B0}"/>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2">
            <a:extLst>
              <a:ext uri="{FF2B5EF4-FFF2-40B4-BE49-F238E27FC236}">
                <a16:creationId xmlns:a16="http://schemas.microsoft.com/office/drawing/2014/main" id="{FE44B449-5245-D1F1-D7F9-BF1CB50C5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E850B65-8C28-3932-314C-E09A3FB8CA56}"/>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
            <a:extLst>
              <a:ext uri="{FF2B5EF4-FFF2-40B4-BE49-F238E27FC236}">
                <a16:creationId xmlns:a16="http://schemas.microsoft.com/office/drawing/2014/main" id="{F55292AD-FCAC-44E2-5756-9072A9421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1983903A-77E9-BE61-FAC5-4E8626FEC32D}"/>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2">
            <a:extLst>
              <a:ext uri="{FF2B5EF4-FFF2-40B4-BE49-F238E27FC236}">
                <a16:creationId xmlns:a16="http://schemas.microsoft.com/office/drawing/2014/main" id="{AFE2642C-F60C-E9B5-F0CB-153915BF0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74DEABB3-6FCA-94EF-1B6F-C42FF90C8934}"/>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2">
            <a:extLst>
              <a:ext uri="{FF2B5EF4-FFF2-40B4-BE49-F238E27FC236}">
                <a16:creationId xmlns:a16="http://schemas.microsoft.com/office/drawing/2014/main" id="{ACD7CD82-AE38-F335-21F7-1C24A5046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74C2F69-613D-66BE-FBAA-3E89EED4B396}"/>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2">
            <a:extLst>
              <a:ext uri="{FF2B5EF4-FFF2-40B4-BE49-F238E27FC236}">
                <a16:creationId xmlns:a16="http://schemas.microsoft.com/office/drawing/2014/main" id="{5AEB965C-A1C2-0182-3B8B-82E89007B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45BE6786-F4C3-C8BF-C773-69B3FB81F7EE}"/>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2">
            <a:extLst>
              <a:ext uri="{FF2B5EF4-FFF2-40B4-BE49-F238E27FC236}">
                <a16:creationId xmlns:a16="http://schemas.microsoft.com/office/drawing/2014/main" id="{A4940E3A-C232-9074-2241-F39AE1541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CC6585DD-749E-9EE9-EAA2-9CBBC2B51309}"/>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2">
            <a:extLst>
              <a:ext uri="{FF2B5EF4-FFF2-40B4-BE49-F238E27FC236}">
                <a16:creationId xmlns:a16="http://schemas.microsoft.com/office/drawing/2014/main" id="{EBD82755-D180-DD88-6B59-53925F382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3CDD9367-D3C6-2A88-6955-2F4BA93675FB}"/>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583915" y="26064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pic>
        <p:nvPicPr>
          <p:cNvPr id="4" name="图片 3">
            <a:extLst>
              <a:ext uri="{FF2B5EF4-FFF2-40B4-BE49-F238E27FC236}">
                <a16:creationId xmlns:a16="http://schemas.microsoft.com/office/drawing/2014/main" id="{060D6809-A317-44AA-A2C7-39BF68A55041}"/>
              </a:ext>
            </a:extLst>
          </p:cNvPr>
          <p:cNvPicPr>
            <a:picLocks noChangeAspect="1"/>
          </p:cNvPicPr>
          <p:nvPr/>
        </p:nvPicPr>
        <p:blipFill>
          <a:blip r:embed="rId3"/>
          <a:stretch>
            <a:fillRect/>
          </a:stretch>
        </p:blipFill>
        <p:spPr>
          <a:xfrm>
            <a:off x="251520" y="1752600"/>
            <a:ext cx="8437190" cy="5026411"/>
          </a:xfrm>
          <a:prstGeom prst="rect">
            <a:avLst/>
          </a:prstGeom>
        </p:spPr>
      </p:pic>
      <p:sp>
        <p:nvSpPr>
          <p:cNvPr id="111" name="文本框 110">
            <a:extLst>
              <a:ext uri="{FF2B5EF4-FFF2-40B4-BE49-F238E27FC236}">
                <a16:creationId xmlns:a16="http://schemas.microsoft.com/office/drawing/2014/main" id="{B6FC795E-1B3E-4EBE-87AA-E0F062FFB85D}"/>
              </a:ext>
            </a:extLst>
          </p:cNvPr>
          <p:cNvSpPr txBox="1"/>
          <p:nvPr/>
        </p:nvSpPr>
        <p:spPr>
          <a:xfrm>
            <a:off x="323528" y="1752600"/>
            <a:ext cx="4572000" cy="423193"/>
          </a:xfrm>
          <a:prstGeom prst="rect">
            <a:avLst/>
          </a:prstGeom>
          <a:noFill/>
        </p:spPr>
        <p:txBody>
          <a:bodyPr wrap="square">
            <a:spAutoFit/>
          </a:bodyPr>
          <a:lstStyle/>
          <a:p>
            <a:pPr eaLnBrk="1" fontAlgn="auto" hangingPunct="1">
              <a:lnSpc>
                <a:spcPts val="2882"/>
              </a:lnSpc>
              <a:spcBef>
                <a:spcPts val="0"/>
              </a:spcBef>
              <a:spcAft>
                <a:spcPts val="0"/>
              </a:spcAft>
              <a:defRPr/>
            </a:pPr>
            <a:r>
              <a:rPr lang="en-US" altLang="zh-CN" sz="1800" b="1" dirty="0">
                <a:latin typeface="微软雅黑" panose="020B0503020204020204" pitchFamily="34" charset="-122"/>
                <a:ea typeface="+mn-ea"/>
              </a:rPr>
              <a:t>Fibonacci – </a:t>
            </a:r>
            <a:r>
              <a:rPr lang="zh-CN" altLang="en-US" sz="1800" b="1" dirty="0">
                <a:latin typeface="微软雅黑" panose="020B0503020204020204" pitchFamily="34" charset="-122"/>
                <a:ea typeface="+mn-ea"/>
              </a:rPr>
              <a:t>递归调用过程</a:t>
            </a:r>
          </a:p>
        </p:txBody>
      </p:sp>
    </p:spTree>
    <p:extLst>
      <p:ext uri="{BB962C8B-B14F-4D97-AF65-F5344CB8AC3E}">
        <p14:creationId xmlns:p14="http://schemas.microsoft.com/office/powerpoint/2010/main" val="32786953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2">
            <a:extLst>
              <a:ext uri="{FF2B5EF4-FFF2-40B4-BE49-F238E27FC236}">
                <a16:creationId xmlns:a16="http://schemas.microsoft.com/office/drawing/2014/main" id="{E1C1B3B2-103F-E8B8-2CA4-ABCCA48AB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4089334D-7FAE-47B4-2216-CE6D53DF1430}"/>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
            <a:extLst>
              <a:ext uri="{FF2B5EF4-FFF2-40B4-BE49-F238E27FC236}">
                <a16:creationId xmlns:a16="http://schemas.microsoft.com/office/drawing/2014/main" id="{2DFB42C1-53DF-C621-F860-22490F1CC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061246ED-2447-DEE0-0A20-01DEA4349998}"/>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2">
            <a:extLst>
              <a:ext uri="{FF2B5EF4-FFF2-40B4-BE49-F238E27FC236}">
                <a16:creationId xmlns:a16="http://schemas.microsoft.com/office/drawing/2014/main" id="{41293854-A1A0-5411-DE22-D5DD3DD39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84C6DCB0-2A56-1AEB-0C81-814329796AB6}"/>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
            <a:extLst>
              <a:ext uri="{FF2B5EF4-FFF2-40B4-BE49-F238E27FC236}">
                <a16:creationId xmlns:a16="http://schemas.microsoft.com/office/drawing/2014/main" id="{D6E3DAA1-8D40-46AD-6F2B-8E4EF8DE8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BE02BAB4-6D11-0A8D-6435-49CBD05DA464}"/>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2">
            <a:extLst>
              <a:ext uri="{FF2B5EF4-FFF2-40B4-BE49-F238E27FC236}">
                <a16:creationId xmlns:a16="http://schemas.microsoft.com/office/drawing/2014/main" id="{D55887BA-E94D-24CB-09B4-330C59992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A12F6575-769C-8996-2D57-3F35CF994404}"/>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2">
            <a:extLst>
              <a:ext uri="{FF2B5EF4-FFF2-40B4-BE49-F238E27FC236}">
                <a16:creationId xmlns:a16="http://schemas.microsoft.com/office/drawing/2014/main" id="{C6F3D003-6641-AE32-E984-BC531A48F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2AE07612-6EBE-65CA-61AA-D54E89A96934}"/>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
            <a:extLst>
              <a:ext uri="{FF2B5EF4-FFF2-40B4-BE49-F238E27FC236}">
                <a16:creationId xmlns:a16="http://schemas.microsoft.com/office/drawing/2014/main" id="{BCB4F3BF-73EE-E30F-B8BF-385902B78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E2E0D2A-F143-7113-8E7F-3EA8B643558B}"/>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2">
            <a:extLst>
              <a:ext uri="{FF2B5EF4-FFF2-40B4-BE49-F238E27FC236}">
                <a16:creationId xmlns:a16="http://schemas.microsoft.com/office/drawing/2014/main" id="{EB2C76F6-9834-0348-6532-2285864C9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05404D0-C78F-A369-CDB9-112997040594}"/>
              </a:ext>
            </a:extLst>
          </p:cNvPr>
          <p:cNvSpPr/>
          <p:nvPr/>
        </p:nvSpPr>
        <p:spPr>
          <a:xfrm>
            <a:off x="7710488" y="1771650"/>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76111131-5CC2-3055-CDE4-845D55A97F16}"/>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2">
            <a:extLst>
              <a:ext uri="{FF2B5EF4-FFF2-40B4-BE49-F238E27FC236}">
                <a16:creationId xmlns:a16="http://schemas.microsoft.com/office/drawing/2014/main" id="{2443EFDA-A068-A740-272A-6685F67FF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3120A9E3-08FE-D7A2-B0AA-8714481EC541}"/>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2">
            <a:extLst>
              <a:ext uri="{FF2B5EF4-FFF2-40B4-BE49-F238E27FC236}">
                <a16:creationId xmlns:a16="http://schemas.microsoft.com/office/drawing/2014/main" id="{CC3E3B3B-C39F-2979-D6AF-13FC9FB2F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80B6474-47BD-2416-45D1-4F62B028A9A9}"/>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DD417-CCF2-9C6C-6E1E-D9A013B6B224}"/>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05595262-1753-0FEA-AE20-B2B5F912527E}"/>
              </a:ext>
            </a:extLst>
          </p:cNvPr>
          <p:cNvSpPr>
            <a:spLocks noChangeArrowheads="1"/>
          </p:cNvSpPr>
          <p:nvPr/>
        </p:nvSpPr>
        <p:spPr bwMode="auto">
          <a:xfrm>
            <a:off x="583915" y="26064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pic>
        <p:nvPicPr>
          <p:cNvPr id="2" name="斐波那契数列">
            <a:hlinkClick r:id="" action="ppaction://media"/>
            <a:extLst>
              <a:ext uri="{FF2B5EF4-FFF2-40B4-BE49-F238E27FC236}">
                <a16:creationId xmlns:a16="http://schemas.microsoft.com/office/drawing/2014/main" id="{1E440FFF-AC49-54E0-D1AB-725B419B9C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36" y="-4048995"/>
            <a:ext cx="9627786" cy="15542891"/>
          </a:xfrm>
          <a:prstGeom prst="rect">
            <a:avLst/>
          </a:prstGeom>
        </p:spPr>
      </p:pic>
    </p:spTree>
    <p:extLst>
      <p:ext uri="{BB962C8B-B14F-4D97-AF65-F5344CB8AC3E}">
        <p14:creationId xmlns:p14="http://schemas.microsoft.com/office/powerpoint/2010/main" val="226239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9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2">
            <a:extLst>
              <a:ext uri="{FF2B5EF4-FFF2-40B4-BE49-F238E27FC236}">
                <a16:creationId xmlns:a16="http://schemas.microsoft.com/office/drawing/2014/main" id="{D9ABC215-0540-A773-82CB-77ABC80F1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CAF4AE7C-AA4C-FC9C-9F21-4D8DB6F2614E}"/>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6">
            <a:extLst>
              <a:ext uri="{FF2B5EF4-FFF2-40B4-BE49-F238E27FC236}">
                <a16:creationId xmlns:a16="http://schemas.microsoft.com/office/drawing/2014/main" id="{159CC733-232A-884C-168A-2F7728952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787692FD-767D-7D72-9A26-0F145042FFC4}"/>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2">
            <a:extLst>
              <a:ext uri="{FF2B5EF4-FFF2-40B4-BE49-F238E27FC236}">
                <a16:creationId xmlns:a16="http://schemas.microsoft.com/office/drawing/2014/main" id="{6ECE25BC-7CCD-C49F-B893-3EC242601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548B8CC9-42C1-6D58-156B-CF9C2A5D8D15}"/>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图片 2">
            <a:extLst>
              <a:ext uri="{FF2B5EF4-FFF2-40B4-BE49-F238E27FC236}">
                <a16:creationId xmlns:a16="http://schemas.microsoft.com/office/drawing/2014/main" id="{69A1C393-EFAE-76EA-A231-217354D0C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C3DA48C0-86E4-4B79-2679-D7E668D81AD4}"/>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2">
            <a:extLst>
              <a:ext uri="{FF2B5EF4-FFF2-40B4-BE49-F238E27FC236}">
                <a16:creationId xmlns:a16="http://schemas.microsoft.com/office/drawing/2014/main" id="{FF7568D6-4FDF-2E2F-4D26-010F3A4F0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9085D525-DB77-44C4-A8E1-2143DBEF5735}"/>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2">
            <a:extLst>
              <a:ext uri="{FF2B5EF4-FFF2-40B4-BE49-F238E27FC236}">
                <a16:creationId xmlns:a16="http://schemas.microsoft.com/office/drawing/2014/main" id="{D9450C10-C2EC-2360-4E37-9E9484526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DE2D302-C6D1-300A-F451-84CDB4CC5BF7}"/>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3">
            <a:extLst>
              <a:ext uri="{FF2B5EF4-FFF2-40B4-BE49-F238E27FC236}">
                <a16:creationId xmlns:a16="http://schemas.microsoft.com/office/drawing/2014/main" id="{C279CF42-7402-A57D-54DA-A5C9B6514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EF91B4B-7EF7-AA4D-5B6D-9D667F662AEA}"/>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2">
            <a:extLst>
              <a:ext uri="{FF2B5EF4-FFF2-40B4-BE49-F238E27FC236}">
                <a16:creationId xmlns:a16="http://schemas.microsoft.com/office/drawing/2014/main" id="{D0541AC7-FE28-5874-A39D-D6213AA54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4C6DA412-BF77-E655-5CB9-D6B510C037D8}"/>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2">
            <a:extLst>
              <a:ext uri="{FF2B5EF4-FFF2-40B4-BE49-F238E27FC236}">
                <a16:creationId xmlns:a16="http://schemas.microsoft.com/office/drawing/2014/main" id="{76BA9F21-9FC8-B95A-9E03-D20638E8E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9FBA9F6-FD92-1050-CD52-ED7558BD17CD}"/>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2">
            <a:extLst>
              <a:ext uri="{FF2B5EF4-FFF2-40B4-BE49-F238E27FC236}">
                <a16:creationId xmlns:a16="http://schemas.microsoft.com/office/drawing/2014/main" id="{A7313E0F-087E-3C51-C806-48BCCD867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E30271FF-E3DB-CE79-9F5B-7C24B5E2B35E}"/>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79679" y="26064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7" name="文本框 6">
            <a:extLst>
              <a:ext uri="{FF2B5EF4-FFF2-40B4-BE49-F238E27FC236}">
                <a16:creationId xmlns:a16="http://schemas.microsoft.com/office/drawing/2014/main" id="{8F60C4FB-227C-4094-BE21-2A81BF52C1A9}"/>
              </a:ext>
            </a:extLst>
          </p:cNvPr>
          <p:cNvSpPr txBox="1"/>
          <p:nvPr/>
        </p:nvSpPr>
        <p:spPr>
          <a:xfrm>
            <a:off x="313146" y="1916832"/>
            <a:ext cx="370422" cy="2970878"/>
          </a:xfrm>
          <a:prstGeom prst="rect">
            <a:avLst/>
          </a:prstGeom>
          <a:noFill/>
        </p:spPr>
        <p:txBody>
          <a:bodyPr wrap="square" lIns="0" tIns="0" rIns="0" bIns="0">
            <a:spAutoFit/>
          </a:bodyPr>
          <a:lstStyle/>
          <a:p>
            <a:pPr algn="just" eaLnBrk="1" fontAlgn="auto" hangingPunct="1">
              <a:lnSpc>
                <a:spcPct val="150000"/>
              </a:lnSpc>
              <a:spcBef>
                <a:spcPts val="0"/>
              </a:spcBef>
              <a:spcAft>
                <a:spcPts val="0"/>
              </a:spcAft>
              <a:defRPr/>
            </a:pPr>
            <a:r>
              <a:rPr lang="en-US" altLang="zh-CN" sz="2800" dirty="0">
                <a:solidFill>
                  <a:srgbClr val="404040"/>
                </a:solidFill>
                <a:latin typeface="微软雅黑" panose="020B0503020204020204" pitchFamily="34" charset="-122"/>
                <a:ea typeface="+mn-ea"/>
              </a:rPr>
              <a:t>1.</a:t>
            </a:r>
          </a:p>
          <a:p>
            <a:pPr algn="just" eaLnBrk="1" fontAlgn="auto" hangingPunct="1">
              <a:lnSpc>
                <a:spcPct val="150000"/>
              </a:lnSpc>
              <a:spcBef>
                <a:spcPts val="0"/>
              </a:spcBef>
              <a:spcAft>
                <a:spcPts val="0"/>
              </a:spcAft>
              <a:defRPr/>
            </a:pPr>
            <a:endParaRPr lang="en-US" altLang="zh-CN" sz="2000" dirty="0">
              <a:solidFill>
                <a:srgbClr val="404040"/>
              </a:solidFill>
              <a:latin typeface="微软雅黑" panose="020B0503020204020204" pitchFamily="34" charset="-122"/>
              <a:ea typeface="+mn-ea"/>
            </a:endParaRPr>
          </a:p>
          <a:p>
            <a:pPr algn="just" eaLnBrk="1" fontAlgn="auto" hangingPunct="1">
              <a:lnSpc>
                <a:spcPct val="150000"/>
              </a:lnSpc>
              <a:spcBef>
                <a:spcPts val="0"/>
              </a:spcBef>
              <a:spcAft>
                <a:spcPts val="0"/>
              </a:spcAft>
              <a:defRPr/>
            </a:pPr>
            <a:r>
              <a:rPr lang="en-US" altLang="zh-CN" sz="2800" dirty="0">
                <a:solidFill>
                  <a:srgbClr val="404040"/>
                </a:solidFill>
                <a:latin typeface="微软雅黑" panose="020B0503020204020204" pitchFamily="34" charset="-122"/>
                <a:ea typeface="+mn-ea"/>
              </a:rPr>
              <a:t>2.</a:t>
            </a:r>
          </a:p>
          <a:p>
            <a:pPr algn="just" eaLnBrk="1" fontAlgn="auto" hangingPunct="1">
              <a:lnSpc>
                <a:spcPct val="150000"/>
              </a:lnSpc>
              <a:spcBef>
                <a:spcPts val="0"/>
              </a:spcBef>
              <a:spcAft>
                <a:spcPts val="0"/>
              </a:spcAft>
              <a:defRPr/>
            </a:pPr>
            <a:endParaRPr lang="en-US" altLang="zh-CN" sz="2800" dirty="0">
              <a:solidFill>
                <a:srgbClr val="404040"/>
              </a:solidFill>
              <a:latin typeface="微软雅黑" panose="020B0503020204020204" pitchFamily="34" charset="-122"/>
              <a:ea typeface="+mn-ea"/>
            </a:endParaRPr>
          </a:p>
          <a:p>
            <a:pPr algn="just" eaLnBrk="1" fontAlgn="auto" hangingPunct="1">
              <a:lnSpc>
                <a:spcPct val="150000"/>
              </a:lnSpc>
              <a:spcBef>
                <a:spcPts val="0"/>
              </a:spcBef>
              <a:spcAft>
                <a:spcPts val="0"/>
              </a:spcAft>
              <a:defRPr/>
            </a:pPr>
            <a:r>
              <a:rPr lang="en-US" altLang="zh-CN" sz="2800" dirty="0">
                <a:solidFill>
                  <a:srgbClr val="404040"/>
                </a:solidFill>
                <a:latin typeface="微软雅黑" panose="020B0503020204020204" pitchFamily="34" charset="-122"/>
                <a:ea typeface="+mn-ea"/>
              </a:rPr>
              <a:t>3.</a:t>
            </a:r>
            <a:endParaRPr lang="zh-CN" altLang="en-US" sz="2800" dirty="0">
              <a:solidFill>
                <a:srgbClr val="404040"/>
              </a:solidFill>
              <a:latin typeface="微软雅黑" panose="020B0503020204020204" pitchFamily="34" charset="-122"/>
              <a:ea typeface="+mn-ea"/>
            </a:endParaRPr>
          </a:p>
        </p:txBody>
      </p:sp>
      <p:sp>
        <p:nvSpPr>
          <p:cNvPr id="8" name="文本框 7">
            <a:extLst>
              <a:ext uri="{FF2B5EF4-FFF2-40B4-BE49-F238E27FC236}">
                <a16:creationId xmlns:a16="http://schemas.microsoft.com/office/drawing/2014/main" id="{6AB48BB5-19A5-4E70-B433-1B96EEDDBA83}"/>
              </a:ext>
            </a:extLst>
          </p:cNvPr>
          <p:cNvSpPr txBox="1"/>
          <p:nvPr/>
        </p:nvSpPr>
        <p:spPr>
          <a:xfrm>
            <a:off x="943669" y="1772816"/>
            <a:ext cx="7310164" cy="3801875"/>
          </a:xfrm>
          <a:prstGeom prst="rect">
            <a:avLst/>
          </a:prstGeom>
          <a:noFill/>
        </p:spPr>
        <p:txBody>
          <a:bodyPr wrap="square" lIns="0" tIns="0" rIns="0" bIns="0">
            <a:spAutoFit/>
          </a:bodyPr>
          <a:lstStyle/>
          <a:p>
            <a:pPr algn="just" eaLnBrk="1" fontAlgn="auto" hangingPunct="1">
              <a:lnSpc>
                <a:spcPct val="150000"/>
              </a:lnSpc>
              <a:spcBef>
                <a:spcPts val="0"/>
              </a:spcBef>
              <a:spcAft>
                <a:spcPts val="0"/>
              </a:spcAft>
              <a:defRPr/>
            </a:pPr>
            <a:r>
              <a:rPr lang="zh-CN" altLang="en-US" sz="2800" dirty="0">
                <a:solidFill>
                  <a:srgbClr val="404040"/>
                </a:solidFill>
                <a:latin typeface="微软雅黑" panose="020B0503020204020204" pitchFamily="34" charset="-122"/>
                <a:ea typeface="+mn-ea"/>
              </a:rPr>
              <a:t>递归也是一种</a:t>
            </a:r>
            <a:r>
              <a:rPr lang="zh-CN" altLang="en-US" sz="2800" b="1" dirty="0">
                <a:solidFill>
                  <a:srgbClr val="F77A2D"/>
                </a:solidFill>
                <a:latin typeface="微软雅黑" panose="020B0503020204020204" pitchFamily="34" charset="-122"/>
                <a:ea typeface="+mn-ea"/>
              </a:rPr>
              <a:t>特殊的迭代</a:t>
            </a:r>
            <a:r>
              <a:rPr lang="zh-CN" altLang="en-US" sz="2800" b="1" dirty="0">
                <a:solidFill>
                  <a:srgbClr val="0D0D0D"/>
                </a:solidFill>
                <a:latin typeface="微软雅黑" panose="020B0503020204020204" pitchFamily="34" charset="-122"/>
                <a:ea typeface="+mn-ea"/>
              </a:rPr>
              <a:t>，</a:t>
            </a:r>
            <a:r>
              <a:rPr lang="zh-CN" altLang="en-US" sz="2800" dirty="0">
                <a:solidFill>
                  <a:srgbClr val="404040"/>
                </a:solidFill>
                <a:latin typeface="微软雅黑" panose="020B0503020204020204" pitchFamily="34" charset="-122"/>
                <a:ea typeface="+mn-ea"/>
              </a:rPr>
              <a:t>但是在迭代前不知道还要迭代多少次。</a:t>
            </a:r>
          </a:p>
          <a:p>
            <a:pPr algn="just" eaLnBrk="1" fontAlgn="auto" hangingPunct="1">
              <a:lnSpc>
                <a:spcPct val="150000"/>
              </a:lnSpc>
              <a:spcBef>
                <a:spcPts val="0"/>
              </a:spcBef>
              <a:spcAft>
                <a:spcPts val="0"/>
              </a:spcAft>
              <a:defRPr/>
            </a:pPr>
            <a:r>
              <a:rPr lang="zh-CN" altLang="en-US" sz="2800" dirty="0">
                <a:solidFill>
                  <a:srgbClr val="404040"/>
                </a:solidFill>
                <a:latin typeface="微软雅黑" panose="020B0503020204020204" pitchFamily="34" charset="-122"/>
                <a:ea typeface="+mn-ea"/>
              </a:rPr>
              <a:t>递归函数一定</a:t>
            </a:r>
            <a:r>
              <a:rPr lang="zh-CN" altLang="en-US" sz="2800" b="1" dirty="0">
                <a:solidFill>
                  <a:srgbClr val="F77A2D"/>
                </a:solidFill>
                <a:latin typeface="微软雅黑" panose="020B0503020204020204" pitchFamily="34" charset="-122"/>
                <a:ea typeface="+mn-ea"/>
              </a:rPr>
              <a:t>有参数</a:t>
            </a:r>
            <a:r>
              <a:rPr lang="zh-CN" altLang="en-US" sz="2800" dirty="0">
                <a:solidFill>
                  <a:srgbClr val="000000"/>
                </a:solidFill>
                <a:latin typeface="Times New Roman" panose="02020603050405020304" pitchFamily="18" charset="0"/>
                <a:ea typeface="+mn-ea"/>
              </a:rPr>
              <a:t>，</a:t>
            </a:r>
            <a:r>
              <a:rPr lang="zh-CN" altLang="en-US" sz="2800" dirty="0">
                <a:solidFill>
                  <a:srgbClr val="404040"/>
                </a:solidFill>
                <a:latin typeface="微软雅黑" panose="020B0503020204020204" pitchFamily="34" charset="-122"/>
                <a:ea typeface="+mn-ea"/>
              </a:rPr>
              <a:t>且参数会在迭代的过程中步步逼近某个值。</a:t>
            </a:r>
          </a:p>
          <a:p>
            <a:pPr algn="just" eaLnBrk="1" fontAlgn="auto" hangingPunct="1">
              <a:lnSpc>
                <a:spcPct val="150000"/>
              </a:lnSpc>
              <a:spcBef>
                <a:spcPts val="0"/>
              </a:spcBef>
              <a:spcAft>
                <a:spcPts val="0"/>
              </a:spcAft>
              <a:defRPr/>
            </a:pPr>
            <a:r>
              <a:rPr lang="zh-CN" altLang="en-US" sz="2800" dirty="0">
                <a:solidFill>
                  <a:srgbClr val="404040"/>
                </a:solidFill>
                <a:latin typeface="微软雅黑" panose="020B0503020204020204" pitchFamily="34" charset="-122"/>
                <a:ea typeface="+mn-ea"/>
              </a:rPr>
              <a:t>递归函数中一定有处理终点，而这个点就是递归出口。</a:t>
            </a:r>
          </a:p>
        </p:txBody>
      </p:sp>
    </p:spTree>
    <p:extLst>
      <p:ext uri="{BB962C8B-B14F-4D97-AF65-F5344CB8AC3E}">
        <p14:creationId xmlns:p14="http://schemas.microsoft.com/office/powerpoint/2010/main" val="37489949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2">
            <a:extLst>
              <a:ext uri="{FF2B5EF4-FFF2-40B4-BE49-F238E27FC236}">
                <a16:creationId xmlns:a16="http://schemas.microsoft.com/office/drawing/2014/main" id="{1C43EA98-BAFD-3135-B39B-1B7D0D536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725488"/>
            <a:ext cx="8567738"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2">
            <a:extLst>
              <a:ext uri="{FF2B5EF4-FFF2-40B4-BE49-F238E27FC236}">
                <a16:creationId xmlns:a16="http://schemas.microsoft.com/office/drawing/2014/main" id="{2EA00C8D-E555-F192-A6BB-426945DA6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963613"/>
            <a:ext cx="8518525" cy="527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2">
            <a:extLst>
              <a:ext uri="{FF2B5EF4-FFF2-40B4-BE49-F238E27FC236}">
                <a16:creationId xmlns:a16="http://schemas.microsoft.com/office/drawing/2014/main" id="{279EF225-5BA3-85AC-AF6D-4649BF6E1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954088"/>
            <a:ext cx="8609012" cy="533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图片 2">
            <a:extLst>
              <a:ext uri="{FF2B5EF4-FFF2-40B4-BE49-F238E27FC236}">
                <a16:creationId xmlns:a16="http://schemas.microsoft.com/office/drawing/2014/main" id="{417CFD33-4DC0-3B9A-9B74-FA7BDECA6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81" y="1062038"/>
            <a:ext cx="8537575"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2">
            <a:extLst>
              <a:ext uri="{FF2B5EF4-FFF2-40B4-BE49-F238E27FC236}">
                <a16:creationId xmlns:a16="http://schemas.microsoft.com/office/drawing/2014/main" id="{AC06C4AD-C60E-D190-22AB-5E71CFDEE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800100"/>
            <a:ext cx="8472488"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2">
            <a:extLst>
              <a:ext uri="{FF2B5EF4-FFF2-40B4-BE49-F238E27FC236}">
                <a16:creationId xmlns:a16="http://schemas.microsoft.com/office/drawing/2014/main" id="{AC2C288C-6EA5-EE02-50EC-ECCBF966F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792163"/>
            <a:ext cx="8537575"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2">
            <a:extLst>
              <a:ext uri="{FF2B5EF4-FFF2-40B4-BE49-F238E27FC236}">
                <a16:creationId xmlns:a16="http://schemas.microsoft.com/office/drawing/2014/main" id="{551D8C67-5A35-B12D-6967-277054A9A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 y="855663"/>
            <a:ext cx="8423275"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2">
            <a:extLst>
              <a:ext uri="{FF2B5EF4-FFF2-40B4-BE49-F238E27FC236}">
                <a16:creationId xmlns:a16="http://schemas.microsoft.com/office/drawing/2014/main" id="{2D656EB2-04A4-7B83-3C26-CACF0A0C2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822325"/>
            <a:ext cx="8464550"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图片 2">
            <a:extLst>
              <a:ext uri="{FF2B5EF4-FFF2-40B4-BE49-F238E27FC236}">
                <a16:creationId xmlns:a16="http://schemas.microsoft.com/office/drawing/2014/main" id="{D111A665-0B74-604F-B33B-DEC7F3667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873125"/>
            <a:ext cx="82518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图片 2">
            <a:extLst>
              <a:ext uri="{FF2B5EF4-FFF2-40B4-BE49-F238E27FC236}">
                <a16:creationId xmlns:a16="http://schemas.microsoft.com/office/drawing/2014/main" id="{10A31D0D-36DC-C322-55F9-A5CFE63DA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3" y="849313"/>
            <a:ext cx="8188325"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95536" y="26064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5" name="文本框 4">
            <a:extLst>
              <a:ext uri="{FF2B5EF4-FFF2-40B4-BE49-F238E27FC236}">
                <a16:creationId xmlns:a16="http://schemas.microsoft.com/office/drawing/2014/main" id="{B85A5855-B805-4058-A2F6-5DEBEB67F571}"/>
              </a:ext>
            </a:extLst>
          </p:cNvPr>
          <p:cNvSpPr txBox="1"/>
          <p:nvPr/>
        </p:nvSpPr>
        <p:spPr>
          <a:xfrm>
            <a:off x="685801" y="1673225"/>
            <a:ext cx="7772400" cy="4616648"/>
          </a:xfrm>
          <a:prstGeom prst="rect">
            <a:avLst/>
          </a:prstGeom>
          <a:noFill/>
        </p:spPr>
        <p:txBody>
          <a:bodyPr wrap="square" lIns="0" tIns="0" rIns="0" bIns="0">
            <a:spAutoFit/>
          </a:bodyPr>
          <a:lstStyle/>
          <a:p>
            <a:pPr eaLnBrk="1" fontAlgn="auto" hangingPunct="1">
              <a:spcBef>
                <a:spcPts val="0"/>
              </a:spcBef>
              <a:spcAft>
                <a:spcPts val="0"/>
              </a:spcAft>
              <a:tabLst>
                <a:tab pos="508000" algn="l"/>
                <a:tab pos="1384300" algn="l"/>
              </a:tabLst>
              <a:defRPr/>
            </a:pPr>
            <a:r>
              <a:rPr lang="zh-CN" altLang="en-US" sz="3200" b="1" dirty="0">
                <a:solidFill>
                  <a:schemeClr val="accent1"/>
                </a:solidFill>
                <a:latin typeface="微软雅黑" panose="020B0503020204020204" pitchFamily="34" charset="-122"/>
                <a:ea typeface="+mn-ea"/>
              </a:rPr>
              <a:t>递归与循环</a:t>
            </a:r>
          </a:p>
          <a:p>
            <a:pPr eaLnBrk="1" fontAlgn="auto" hangingPunct="1">
              <a:spcBef>
                <a:spcPts val="0"/>
              </a:spcBef>
              <a:spcAft>
                <a:spcPts val="0"/>
              </a:spcAft>
              <a:tabLst>
                <a:tab pos="508000" algn="l"/>
                <a:tab pos="1384300" algn="l"/>
              </a:tabLst>
              <a:defRPr/>
            </a:pPr>
            <a:endParaRPr lang="zh-CN" altLang="en-US" sz="3200" b="1" dirty="0">
              <a:solidFill>
                <a:schemeClr val="accent1"/>
              </a:solidFill>
              <a:latin typeface="微软雅黑" panose="020B0503020204020204" pitchFamily="34" charset="-122"/>
              <a:ea typeface="+mn-ea"/>
            </a:endParaRPr>
          </a:p>
          <a:p>
            <a:pPr eaLnBrk="1" fontAlgn="auto" hangingPunct="1">
              <a:spcBef>
                <a:spcPts val="0"/>
              </a:spcBef>
              <a:spcAft>
                <a:spcPts val="0"/>
              </a:spcAft>
              <a:tabLst>
                <a:tab pos="508000" algn="l"/>
                <a:tab pos="1384300" algn="l"/>
              </a:tabLst>
              <a:defRPr/>
            </a:pPr>
            <a:r>
              <a:rPr lang="zh-CN" altLang="en-US" sz="3200" b="1" dirty="0">
                <a:solidFill>
                  <a:schemeClr val="accent1"/>
                </a:solidFill>
                <a:latin typeface="微软雅黑" panose="020B0503020204020204" pitchFamily="34" charset="-122"/>
                <a:ea typeface="+mn-ea"/>
              </a:rPr>
              <a:t>递归：</a:t>
            </a:r>
            <a:r>
              <a:rPr lang="zh-CN" altLang="en-US" sz="2400" dirty="0">
                <a:solidFill>
                  <a:schemeClr val="accent1"/>
                </a:solidFill>
                <a:latin typeface="微软雅黑" panose="020B0503020204020204" pitchFamily="34" charset="-122"/>
                <a:ea typeface="+mn-ea"/>
              </a:rPr>
              <a:t>你打开面前这扇门，看到屋里面还有一扇门（这门可能门小了些），你走过去，发现手中的钥匙还可以打开它，你推开门，发现里面还有一扇门，你继续开，</a:t>
            </a:r>
            <a:r>
              <a:rPr lang="en-US" altLang="zh-CN" sz="2400" dirty="0">
                <a:solidFill>
                  <a:schemeClr val="accent1"/>
                </a:solidFill>
                <a:latin typeface="微软雅黑" panose="020B0503020204020204" pitchFamily="34" charset="-122"/>
                <a:ea typeface="+mn-ea"/>
              </a:rPr>
              <a:t>……</a:t>
            </a:r>
            <a:r>
              <a:rPr lang="zh-CN" altLang="en-US" sz="2400" dirty="0">
                <a:solidFill>
                  <a:schemeClr val="accent1"/>
                </a:solidFill>
                <a:latin typeface="微软雅黑" panose="020B0503020204020204" pitchFamily="34" charset="-122"/>
                <a:ea typeface="+mn-ea"/>
              </a:rPr>
              <a:t>， 若干次之后，你打开面前一扇门，</a:t>
            </a:r>
            <a:r>
              <a:rPr lang="zh-CN" altLang="en-US" sz="2400" b="1" dirty="0">
                <a:solidFill>
                  <a:schemeClr val="accent1"/>
                </a:solidFill>
                <a:latin typeface="微软雅黑" panose="020B0503020204020204" pitchFamily="34" charset="-122"/>
                <a:ea typeface="+mn-ea"/>
              </a:rPr>
              <a:t>发现只有一间屋子，没有门了。 </a:t>
            </a:r>
            <a:r>
              <a:rPr lang="zh-CN" altLang="en-US" sz="2400" dirty="0">
                <a:solidFill>
                  <a:schemeClr val="accent1"/>
                </a:solidFill>
                <a:latin typeface="微软雅黑" panose="020B0503020204020204" pitchFamily="34" charset="-122"/>
                <a:ea typeface="+mn-ea"/>
              </a:rPr>
              <a:t>你开始原路返回</a:t>
            </a:r>
            <a:r>
              <a:rPr lang="zh-CN" altLang="en-US" sz="2400" dirty="0">
                <a:solidFill>
                  <a:schemeClr val="accent1"/>
                </a:solidFill>
                <a:latin typeface="Times New Roman" panose="02020603050405020304" pitchFamily="18" charset="0"/>
                <a:ea typeface="+mn-ea"/>
              </a:rPr>
              <a:t>，</a:t>
            </a:r>
            <a:r>
              <a:rPr lang="zh-CN" altLang="en-US" sz="2400" dirty="0">
                <a:solidFill>
                  <a:schemeClr val="accent1"/>
                </a:solidFill>
                <a:latin typeface="微软雅黑" panose="020B0503020204020204" pitchFamily="34" charset="-122"/>
                <a:ea typeface="+mn-ea"/>
              </a:rPr>
              <a:t>每走回一间屋子，你数一次，回到入口的时候，你可以回答出你到底用这钥匙开了几扇门。</a:t>
            </a:r>
          </a:p>
          <a:p>
            <a:pPr eaLnBrk="1" fontAlgn="auto" hangingPunct="1">
              <a:spcBef>
                <a:spcPts val="0"/>
              </a:spcBef>
              <a:spcAft>
                <a:spcPts val="0"/>
              </a:spcAft>
              <a:tabLst>
                <a:tab pos="508000" algn="l"/>
                <a:tab pos="1384300" algn="l"/>
              </a:tabLst>
              <a:defRPr/>
            </a:pPr>
            <a:endParaRPr lang="zh-CN" altLang="en-US" sz="2400" dirty="0">
              <a:solidFill>
                <a:schemeClr val="accent1"/>
              </a:solidFill>
              <a:latin typeface="微软雅黑" panose="020B0503020204020204" pitchFamily="34" charset="-122"/>
              <a:ea typeface="+mn-ea"/>
            </a:endParaRPr>
          </a:p>
          <a:p>
            <a:pPr eaLnBrk="1" fontAlgn="auto" hangingPunct="1">
              <a:spcBef>
                <a:spcPts val="0"/>
              </a:spcBef>
              <a:spcAft>
                <a:spcPts val="0"/>
              </a:spcAft>
              <a:tabLst>
                <a:tab pos="508000" algn="l"/>
                <a:tab pos="1384300" algn="l"/>
              </a:tabLst>
              <a:defRPr/>
            </a:pPr>
            <a:r>
              <a:rPr lang="zh-CN" altLang="en-US" sz="2400" dirty="0">
                <a:solidFill>
                  <a:schemeClr val="accent1"/>
                </a:solidFill>
                <a:latin typeface="微软雅黑" panose="020B0503020204020204" pitchFamily="34" charset="-122"/>
                <a:ea typeface="+mn-ea"/>
              </a:rPr>
              <a:t>	</a:t>
            </a:r>
            <a:r>
              <a:rPr lang="zh-CN" altLang="en-US" sz="3200" b="1" dirty="0">
                <a:solidFill>
                  <a:schemeClr val="accent1"/>
                </a:solidFill>
                <a:latin typeface="微软雅黑" panose="020B0503020204020204" pitchFamily="34" charset="-122"/>
                <a:ea typeface="+mn-ea"/>
              </a:rPr>
              <a:t>有去（递进）有回（归来）</a:t>
            </a:r>
          </a:p>
        </p:txBody>
      </p:sp>
    </p:spTree>
    <p:extLst>
      <p:ext uri="{BB962C8B-B14F-4D97-AF65-F5344CB8AC3E}">
        <p14:creationId xmlns:p14="http://schemas.microsoft.com/office/powerpoint/2010/main" val="37025243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2">
            <a:extLst>
              <a:ext uri="{FF2B5EF4-FFF2-40B4-BE49-F238E27FC236}">
                <a16:creationId xmlns:a16="http://schemas.microsoft.com/office/drawing/2014/main" id="{5F2D2373-FC7F-33BB-D968-66E09DB0C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853529"/>
            <a:ext cx="8437563" cy="531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2">
            <a:extLst>
              <a:ext uri="{FF2B5EF4-FFF2-40B4-BE49-F238E27FC236}">
                <a16:creationId xmlns:a16="http://schemas.microsoft.com/office/drawing/2014/main" id="{AD5AD993-7F3C-D169-A579-D0097E043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 y="832445"/>
            <a:ext cx="843915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2">
            <a:extLst>
              <a:ext uri="{FF2B5EF4-FFF2-40B4-BE49-F238E27FC236}">
                <a16:creationId xmlns:a16="http://schemas.microsoft.com/office/drawing/2014/main" id="{33E620DB-7AF5-5DC5-9DCD-4ED8ECABF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836712"/>
            <a:ext cx="8239125"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图片 3">
            <a:extLst>
              <a:ext uri="{FF2B5EF4-FFF2-40B4-BE49-F238E27FC236}">
                <a16:creationId xmlns:a16="http://schemas.microsoft.com/office/drawing/2014/main" id="{11AB19E2-5472-8938-CA78-013A0594F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890042"/>
            <a:ext cx="8124825"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图片 2">
            <a:extLst>
              <a:ext uri="{FF2B5EF4-FFF2-40B4-BE49-F238E27FC236}">
                <a16:creationId xmlns:a16="http://schemas.microsoft.com/office/drawing/2014/main" id="{92724849-5A2B-A3CA-6109-E8E49F93A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3" y="836712"/>
            <a:ext cx="8093075" cy="50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2">
            <a:extLst>
              <a:ext uri="{FF2B5EF4-FFF2-40B4-BE49-F238E27FC236}">
                <a16:creationId xmlns:a16="http://schemas.microsoft.com/office/drawing/2014/main" id="{2369628C-C97A-C97B-19A0-61FECA9C7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908720"/>
            <a:ext cx="781050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图片 2">
            <a:extLst>
              <a:ext uri="{FF2B5EF4-FFF2-40B4-BE49-F238E27FC236}">
                <a16:creationId xmlns:a16="http://schemas.microsoft.com/office/drawing/2014/main" id="{3DD20C5F-EB1D-0BD8-8453-AF7CE3634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918939"/>
            <a:ext cx="7848600"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2">
            <a:extLst>
              <a:ext uri="{FF2B5EF4-FFF2-40B4-BE49-F238E27FC236}">
                <a16:creationId xmlns:a16="http://schemas.microsoft.com/office/drawing/2014/main" id="{CFB7E213-7EE1-147B-18D7-BA4B82093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857597"/>
            <a:ext cx="78009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图片 2">
            <a:extLst>
              <a:ext uri="{FF2B5EF4-FFF2-40B4-BE49-F238E27FC236}">
                <a16:creationId xmlns:a16="http://schemas.microsoft.com/office/drawing/2014/main" id="{C6E92EB1-8F41-3B6F-FEC8-5DC6BE750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901030"/>
            <a:ext cx="78105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图片 2">
            <a:extLst>
              <a:ext uri="{FF2B5EF4-FFF2-40B4-BE49-F238E27FC236}">
                <a16:creationId xmlns:a16="http://schemas.microsoft.com/office/drawing/2014/main" id="{FEF88DFA-A454-A851-2609-259D2C581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886172"/>
            <a:ext cx="7743825"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685800" y="404664"/>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5" name="文本框 4">
            <a:extLst>
              <a:ext uri="{FF2B5EF4-FFF2-40B4-BE49-F238E27FC236}">
                <a16:creationId xmlns:a16="http://schemas.microsoft.com/office/drawing/2014/main" id="{B85A5855-B805-4058-A2F6-5DEBEB67F571}"/>
              </a:ext>
            </a:extLst>
          </p:cNvPr>
          <p:cNvSpPr txBox="1"/>
          <p:nvPr/>
        </p:nvSpPr>
        <p:spPr>
          <a:xfrm>
            <a:off x="685801" y="1468289"/>
            <a:ext cx="7772400" cy="4817537"/>
          </a:xfrm>
          <a:prstGeom prst="rect">
            <a:avLst/>
          </a:prstGeom>
          <a:noFill/>
        </p:spPr>
        <p:txBody>
          <a:bodyPr wrap="square" lIns="0" tIns="0" rIns="0" bIns="0">
            <a:spAutoFit/>
          </a:bodyPr>
          <a:lstStyle/>
          <a:p>
            <a:pPr eaLnBrk="1" fontAlgn="auto" hangingPunct="1">
              <a:lnSpc>
                <a:spcPct val="150000"/>
              </a:lnSpc>
              <a:spcBef>
                <a:spcPts val="0"/>
              </a:spcBef>
              <a:spcAft>
                <a:spcPts val="0"/>
              </a:spcAft>
              <a:tabLst>
                <a:tab pos="508000" algn="l"/>
                <a:tab pos="1384300" algn="l"/>
              </a:tabLst>
              <a:defRPr/>
            </a:pPr>
            <a:r>
              <a:rPr lang="zh-CN" altLang="en-US" sz="3600" b="1" dirty="0">
                <a:solidFill>
                  <a:schemeClr val="accent1"/>
                </a:solidFill>
                <a:latin typeface="微软雅黑" panose="020B0503020204020204" pitchFamily="34" charset="-122"/>
                <a:ea typeface="+mn-ea"/>
              </a:rPr>
              <a:t>递归与循环</a:t>
            </a:r>
          </a:p>
          <a:p>
            <a:pPr algn="just" eaLnBrk="1" fontAlgn="auto" hangingPunct="1">
              <a:lnSpc>
                <a:spcPct val="150000"/>
              </a:lnSpc>
              <a:spcBef>
                <a:spcPts val="0"/>
              </a:spcBef>
              <a:spcAft>
                <a:spcPts val="0"/>
              </a:spcAft>
              <a:tabLst>
                <a:tab pos="508000" algn="l"/>
                <a:tab pos="1384300" algn="l"/>
              </a:tabLst>
              <a:defRPr/>
            </a:pPr>
            <a:r>
              <a:rPr lang="zh-CN" altLang="en-US" sz="3600" b="1" dirty="0">
                <a:solidFill>
                  <a:schemeClr val="accent1"/>
                </a:solidFill>
                <a:latin typeface="微软雅黑" panose="020B0503020204020204" pitchFamily="34" charset="-122"/>
                <a:ea typeface="+mn-ea"/>
              </a:rPr>
              <a:t>循环：</a:t>
            </a:r>
            <a:r>
              <a:rPr lang="zh-CN" altLang="en-US" sz="2800" dirty="0">
                <a:solidFill>
                  <a:schemeClr val="accent1"/>
                </a:solidFill>
                <a:latin typeface="微软雅黑" panose="020B0503020204020204" pitchFamily="34" charset="-122"/>
                <a:ea typeface="+mn-ea"/>
              </a:rPr>
              <a:t>你打开面前这扇门，看到屋里面还有一扇门，（这门可能跟前面打开的门一样大小），你走过去，发现手中的钥匙还可以打开它，你推开门，发现里面还有一扇门，你继续打开这扇门，</a:t>
            </a:r>
            <a:r>
              <a:rPr lang="en-US" altLang="zh-CN" sz="2800" dirty="0">
                <a:solidFill>
                  <a:schemeClr val="accent1"/>
                </a:solidFill>
                <a:latin typeface="微软雅黑" panose="020B0503020204020204" pitchFamily="34" charset="-122"/>
                <a:ea typeface="+mn-ea"/>
              </a:rPr>
              <a:t>…… </a:t>
            </a:r>
            <a:r>
              <a:rPr lang="zh-CN" altLang="en-US" sz="2800" dirty="0">
                <a:solidFill>
                  <a:schemeClr val="accent1"/>
                </a:solidFill>
                <a:latin typeface="微软雅黑" panose="020B0503020204020204" pitchFamily="34" charset="-122"/>
                <a:ea typeface="+mn-ea"/>
              </a:rPr>
              <a:t>，一直这样走下去，满足特定条件则停止。 入口处的人始终等不到你回去告诉他答案。</a:t>
            </a:r>
          </a:p>
        </p:txBody>
      </p:sp>
    </p:spTree>
    <p:extLst>
      <p:ext uri="{BB962C8B-B14F-4D97-AF65-F5344CB8AC3E}">
        <p14:creationId xmlns:p14="http://schemas.microsoft.com/office/powerpoint/2010/main" val="40755372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图片 2">
            <a:extLst>
              <a:ext uri="{FF2B5EF4-FFF2-40B4-BE49-F238E27FC236}">
                <a16:creationId xmlns:a16="http://schemas.microsoft.com/office/drawing/2014/main" id="{090FE398-0E6F-B4AC-FBC3-E087FABE6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852264"/>
            <a:ext cx="770572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2">
            <a:extLst>
              <a:ext uri="{FF2B5EF4-FFF2-40B4-BE49-F238E27FC236}">
                <a16:creationId xmlns:a16="http://schemas.microsoft.com/office/drawing/2014/main" id="{5904D5CA-F3BC-9FA1-4F8E-EECD2D8D1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836712"/>
            <a:ext cx="767715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图片 2">
            <a:extLst>
              <a:ext uri="{FF2B5EF4-FFF2-40B4-BE49-F238E27FC236}">
                <a16:creationId xmlns:a16="http://schemas.microsoft.com/office/drawing/2014/main" id="{8C8C5D78-AFF9-124C-299A-DB4DECE0C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918939"/>
            <a:ext cx="7696200"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图片 3">
            <a:extLst>
              <a:ext uri="{FF2B5EF4-FFF2-40B4-BE49-F238E27FC236}">
                <a16:creationId xmlns:a16="http://schemas.microsoft.com/office/drawing/2014/main" id="{EFD99FF4-9035-8DDD-7F45-9D53B2C6C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 y="863054"/>
            <a:ext cx="8331200" cy="53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图片 2">
            <a:extLst>
              <a:ext uri="{FF2B5EF4-FFF2-40B4-BE49-F238E27FC236}">
                <a16:creationId xmlns:a16="http://schemas.microsoft.com/office/drawing/2014/main" id="{ABC33A68-C690-B3C7-A0AE-BB54FCBE1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790277"/>
            <a:ext cx="8178800" cy="580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图片 2">
            <a:extLst>
              <a:ext uri="{FF2B5EF4-FFF2-40B4-BE49-F238E27FC236}">
                <a16:creationId xmlns:a16="http://schemas.microsoft.com/office/drawing/2014/main" id="{0A4A356E-1AE3-917C-6A6E-490E1FB36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836712"/>
            <a:ext cx="7951788"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3">
            <a:extLst>
              <a:ext uri="{FF2B5EF4-FFF2-40B4-BE49-F238E27FC236}">
                <a16:creationId xmlns:a16="http://schemas.microsoft.com/office/drawing/2014/main" id="{D6A2731E-1B4B-C600-0A9D-F654E6FE5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66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23D49D9-3D8A-097B-4144-3262D128A625}"/>
              </a:ext>
            </a:extLst>
          </p:cNvPr>
          <p:cNvSpPr/>
          <p:nvPr/>
        </p:nvSpPr>
        <p:spPr>
          <a:xfrm>
            <a:off x="7824788" y="130175"/>
            <a:ext cx="1271587"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图片 4">
            <a:extLst>
              <a:ext uri="{FF2B5EF4-FFF2-40B4-BE49-F238E27FC236}">
                <a16:creationId xmlns:a16="http://schemas.microsoft.com/office/drawing/2014/main" id="{5A49ED40-6DBD-F9A1-0C7E-372D59B2C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844550"/>
            <a:ext cx="84836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图片 4">
            <a:extLst>
              <a:ext uri="{FF2B5EF4-FFF2-40B4-BE49-F238E27FC236}">
                <a16:creationId xmlns:a16="http://schemas.microsoft.com/office/drawing/2014/main" id="{3F3CCCBE-309C-F870-83A8-670140452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796949"/>
            <a:ext cx="8562975" cy="54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2">
            <a:extLst>
              <a:ext uri="{FF2B5EF4-FFF2-40B4-BE49-F238E27FC236}">
                <a16:creationId xmlns:a16="http://schemas.microsoft.com/office/drawing/2014/main" id="{EBE387E5-5AAF-CC12-791B-8B71129CB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794345"/>
            <a:ext cx="8412163"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514623" y="43577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17411" name="Text Box 3"/>
          <p:cNvSpPr txBox="1">
            <a:spLocks noChangeArrowheads="1"/>
          </p:cNvSpPr>
          <p:nvPr/>
        </p:nvSpPr>
        <p:spPr bwMode="auto">
          <a:xfrm>
            <a:off x="539750" y="1566051"/>
            <a:ext cx="8710612" cy="1319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50000"/>
              </a:lnSpc>
            </a:pPr>
            <a:r>
              <a:rPr lang="zh-CN" altLang="en-US" sz="3200" b="1" dirty="0">
                <a:solidFill>
                  <a:schemeClr val="accent1"/>
                </a:solidFill>
                <a:latin typeface="黑体" pitchFamily="2" charset="-122"/>
                <a:ea typeface="黑体" pitchFamily="2" charset="-122"/>
              </a:rPr>
              <a:t>例</a:t>
            </a:r>
            <a:r>
              <a:rPr lang="en-US" altLang="zh-CN" sz="3200" b="1" dirty="0">
                <a:solidFill>
                  <a:schemeClr val="accent1"/>
                </a:solidFill>
                <a:latin typeface="黑体" pitchFamily="2" charset="-122"/>
                <a:ea typeface="黑体" pitchFamily="2" charset="-122"/>
              </a:rPr>
              <a:t>3  </a:t>
            </a:r>
            <a:r>
              <a:rPr lang="en-US" altLang="en-US" sz="3200" b="1" dirty="0" err="1">
                <a:solidFill>
                  <a:schemeClr val="accent1"/>
                </a:solidFill>
              </a:rPr>
              <a:t>Ackerman</a:t>
            </a:r>
            <a:r>
              <a:rPr lang="en-US" altLang="en-US" sz="3200" b="1" dirty="0" err="1">
                <a:solidFill>
                  <a:schemeClr val="accent1"/>
                </a:solidFill>
                <a:latin typeface="黑体" pitchFamily="2" charset="-122"/>
                <a:ea typeface="黑体" pitchFamily="2" charset="-122"/>
              </a:rPr>
              <a:t>函数</a:t>
            </a:r>
            <a:endParaRPr lang="zh-CN" altLang="en-US" sz="3200" b="1" dirty="0">
              <a:solidFill>
                <a:schemeClr val="accent1"/>
              </a:solidFill>
              <a:latin typeface="黑体" pitchFamily="2" charset="-122"/>
              <a:ea typeface="黑体" pitchFamily="2" charset="-122"/>
            </a:endParaRPr>
          </a:p>
          <a:p>
            <a:pPr>
              <a:lnSpc>
                <a:spcPct val="150000"/>
              </a:lnSpc>
            </a:pPr>
            <a:r>
              <a:rPr lang="zh-CN" altLang="en-US" sz="2400" dirty="0">
                <a:solidFill>
                  <a:schemeClr val="accent1"/>
                </a:solidFill>
                <a:latin typeface="楷体_GB2312" pitchFamily="49" charset="-122"/>
                <a:ea typeface="楷体_GB2312" pitchFamily="49" charset="-122"/>
              </a:rPr>
              <a:t>前</a:t>
            </a:r>
            <a:r>
              <a:rPr lang="en-US" altLang="zh-CN" sz="2400" dirty="0">
                <a:solidFill>
                  <a:schemeClr val="accent1"/>
                </a:solidFill>
                <a:latin typeface="楷体_GB2312" pitchFamily="49" charset="-122"/>
                <a:ea typeface="楷体_GB2312" pitchFamily="49" charset="-122"/>
              </a:rPr>
              <a:t>2</a:t>
            </a:r>
            <a:r>
              <a:rPr lang="zh-CN" altLang="en-US" sz="2400" dirty="0">
                <a:solidFill>
                  <a:schemeClr val="accent1"/>
                </a:solidFill>
                <a:latin typeface="楷体_GB2312" pitchFamily="49" charset="-122"/>
                <a:ea typeface="楷体_GB2312" pitchFamily="49" charset="-122"/>
              </a:rPr>
              <a:t>例中的函数都可以找到相应的非递归方式定义：</a:t>
            </a:r>
          </a:p>
        </p:txBody>
      </p:sp>
      <p:sp>
        <p:nvSpPr>
          <p:cNvPr id="17412" name="Rectangle 4"/>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17413" name="Object 5"/>
          <p:cNvGraphicFramePr>
            <a:graphicFrameLocks noChangeAspect="1"/>
          </p:cNvGraphicFramePr>
          <p:nvPr>
            <p:extLst>
              <p:ext uri="{D42A27DB-BD31-4B8C-83A1-F6EECF244321}">
                <p14:modId xmlns:p14="http://schemas.microsoft.com/office/powerpoint/2010/main" val="3113877188"/>
              </p:ext>
            </p:extLst>
          </p:nvPr>
        </p:nvGraphicFramePr>
        <p:xfrm>
          <a:off x="539750" y="3094261"/>
          <a:ext cx="4103688" cy="552450"/>
        </p:xfrm>
        <a:graphic>
          <a:graphicData uri="http://schemas.openxmlformats.org/presentationml/2006/ole">
            <mc:AlternateContent xmlns:mc="http://schemas.openxmlformats.org/markup-compatibility/2006">
              <mc:Choice xmlns:v="urn:schemas-microsoft-com:vml" Requires="v">
                <p:oleObj name="公式" r:id="rId3" imgW="1485900" imgH="203200" progId="Equation.3">
                  <p:embed/>
                </p:oleObj>
              </mc:Choice>
              <mc:Fallback>
                <p:oleObj name="公式" r:id="rId3" imgW="1485900" imgH="203200" progId="Equation.3">
                  <p:embed/>
                  <p:pic>
                    <p:nvPicPr>
                      <p:cNvPr id="1741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094261"/>
                        <a:ext cx="4103688"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4" name="Rectangle 6"/>
          <p:cNvSpPr>
            <a:spLocks noChangeArrowheads="1"/>
          </p:cNvSpPr>
          <p:nvPr/>
        </p:nvSpPr>
        <p:spPr bwMode="auto">
          <a:xfrm>
            <a:off x="0" y="3138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17415" name="Object 7"/>
          <p:cNvGraphicFramePr>
            <a:graphicFrameLocks noChangeAspect="1"/>
          </p:cNvGraphicFramePr>
          <p:nvPr>
            <p:extLst>
              <p:ext uri="{D42A27DB-BD31-4B8C-83A1-F6EECF244321}">
                <p14:modId xmlns:p14="http://schemas.microsoft.com/office/powerpoint/2010/main" val="3123392686"/>
              </p:ext>
            </p:extLst>
          </p:nvPr>
        </p:nvGraphicFramePr>
        <p:xfrm>
          <a:off x="539750" y="4107086"/>
          <a:ext cx="6553200" cy="1554162"/>
        </p:xfrm>
        <a:graphic>
          <a:graphicData uri="http://schemas.openxmlformats.org/presentationml/2006/ole">
            <mc:AlternateContent xmlns:mc="http://schemas.openxmlformats.org/markup-compatibility/2006">
              <mc:Choice xmlns:v="urn:schemas-microsoft-com:vml" Requires="v">
                <p:oleObj name="公式" r:id="rId5" imgW="2451100" imgH="584200" progId="Equation.3">
                  <p:embed/>
                </p:oleObj>
              </mc:Choice>
              <mc:Fallback>
                <p:oleObj name="公式" r:id="rId5" imgW="2451100" imgH="584200" progId="Equation.3">
                  <p:embed/>
                  <p:pic>
                    <p:nvPicPr>
                      <p:cNvPr id="1741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107086"/>
                        <a:ext cx="6553200" cy="1554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blinds(horizontal)">
                                      <p:cBhvr>
                                        <p:cTn id="7" dur="500"/>
                                        <p:tgtEl>
                                          <p:spTgt spid="174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415"/>
                                        </p:tgtEl>
                                        <p:attrNameLst>
                                          <p:attrName>style.visibility</p:attrName>
                                        </p:attrNameLst>
                                      </p:cBhvr>
                                      <p:to>
                                        <p:strVal val="visible"/>
                                      </p:to>
                                    </p:set>
                                    <p:animEffect transition="in" filter="blinds(horizontal)">
                                      <p:cBhvr>
                                        <p:cTn id="12" dur="5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图片 3">
            <a:extLst>
              <a:ext uri="{FF2B5EF4-FFF2-40B4-BE49-F238E27FC236}">
                <a16:creationId xmlns:a16="http://schemas.microsoft.com/office/drawing/2014/main" id="{56DF2F61-9355-7293-3726-0788B1016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4B8CFF13-84EF-51C7-600A-47EA603F8D25}"/>
              </a:ext>
            </a:extLst>
          </p:cNvPr>
          <p:cNvSpPr/>
          <p:nvPr/>
        </p:nvSpPr>
        <p:spPr>
          <a:xfrm>
            <a:off x="7710488" y="620713"/>
            <a:ext cx="1270000" cy="692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C715A80A-D8B6-4ECE-9D30-E41FB56E8A83}"/>
              </a:ext>
            </a:extLst>
          </p:cNvPr>
          <p:cNvSpPr>
            <a:spLocks noGrp="1" noChangeArrowheads="1"/>
          </p:cNvSpPr>
          <p:nvPr>
            <p:ph type="title"/>
          </p:nvPr>
        </p:nvSpPr>
        <p:spPr/>
        <p:txBody>
          <a:bodyPr/>
          <a:lstStyle/>
          <a:p>
            <a:pPr eaLnBrk="1" hangingPunct="1"/>
            <a:r>
              <a:rPr lang="zh-CN" altLang="en-US" dirty="0"/>
              <a:t>5.4 最邻近点对</a:t>
            </a:r>
            <a:endParaRPr lang="en-US" altLang="zh-CN" dirty="0"/>
          </a:p>
        </p:txBody>
      </p:sp>
      <p:sp>
        <p:nvSpPr>
          <p:cNvPr id="38915" name="Rectangle 3">
            <a:extLst>
              <a:ext uri="{FF2B5EF4-FFF2-40B4-BE49-F238E27FC236}">
                <a16:creationId xmlns:a16="http://schemas.microsoft.com/office/drawing/2014/main" id="{CE657BE8-719C-420C-926A-D7E07C028C1E}"/>
              </a:ext>
            </a:extLst>
          </p:cNvPr>
          <p:cNvSpPr>
            <a:spLocks noGrp="1" noChangeArrowheads="1"/>
          </p:cNvSpPr>
          <p:nvPr>
            <p:ph idx="1"/>
          </p:nvPr>
        </p:nvSpPr>
        <p:spPr/>
        <p:txBody>
          <a:bodyPr/>
          <a:lstStyle/>
          <a:p>
            <a:pPr fontAlgn="ctr">
              <a:lnSpc>
                <a:spcPct val="150000"/>
              </a:lnSpc>
            </a:pPr>
            <a:r>
              <a:rPr lang="zh-CN" altLang="en-US" sz="2400" dirty="0"/>
              <a:t>问题：</a:t>
            </a:r>
            <a:r>
              <a:rPr lang="zh-CN" altLang="en-US" dirty="0"/>
              <a:t>给定平面上的 ​</a:t>
            </a:r>
            <a:r>
              <a:rPr lang="en-US" altLang="zh-CN" i="1" dirty="0"/>
              <a:t>n</a:t>
            </a:r>
            <a:r>
              <a:rPr lang="zh-CN" altLang="en-US" dirty="0"/>
              <a:t>个点，任务是找出其</a:t>
            </a:r>
            <a:r>
              <a:rPr lang="zh-CN" altLang="en-US" dirty="0">
                <a:solidFill>
                  <a:schemeClr val="accent1"/>
                </a:solidFill>
              </a:rPr>
              <a:t>中距离最为接近</a:t>
            </a:r>
            <a:r>
              <a:rPr lang="zh-CN" altLang="en-US" dirty="0"/>
              <a:t>的一对点。</a:t>
            </a:r>
            <a:endParaRPr lang="en-US" altLang="zh-CN" dirty="0"/>
          </a:p>
          <a:p>
            <a:pPr fontAlgn="ctr">
              <a:lnSpc>
                <a:spcPct val="150000"/>
              </a:lnSpc>
            </a:pPr>
            <a:r>
              <a:rPr lang="zh-CN" altLang="en-US" dirty="0"/>
              <a:t>以地理信息系统为例，假设地图上标注了多个城市的位置，通过解决最近邻点对问题，就能</a:t>
            </a:r>
            <a:r>
              <a:rPr lang="zh-CN" altLang="en-US" dirty="0">
                <a:solidFill>
                  <a:schemeClr val="accent1"/>
                </a:solidFill>
              </a:rPr>
              <a:t>快速确定距离最近的两座城市</a:t>
            </a:r>
            <a:r>
              <a:rPr lang="zh-CN" altLang="en-US" dirty="0"/>
              <a:t>。</a:t>
            </a:r>
            <a:endParaRPr lang="en-US" altLang="zh-CN" dirty="0"/>
          </a:p>
          <a:p>
            <a:pPr fontAlgn="ctr">
              <a:lnSpc>
                <a:spcPct val="150000"/>
              </a:lnSpc>
            </a:pPr>
            <a:r>
              <a:rPr lang="zh-CN" altLang="en-US" dirty="0"/>
              <a:t>在</a:t>
            </a:r>
            <a:r>
              <a:rPr lang="zh-CN" altLang="en-US" dirty="0">
                <a:solidFill>
                  <a:schemeClr val="accent1"/>
                </a:solidFill>
              </a:rPr>
              <a:t>物流路线规划、通信基站布局</a:t>
            </a:r>
            <a:r>
              <a:rPr lang="zh-CN" altLang="en-US" dirty="0"/>
              <a:t>等实际场景中，有着极高的应用价值。</a:t>
            </a:r>
            <a:endParaRPr lang="zh-CN" altLang="en-US" b="1" dirty="0"/>
          </a:p>
        </p:txBody>
      </p:sp>
      <p:sp>
        <p:nvSpPr>
          <p:cNvPr id="36866" name="灯片编号占位符 5">
            <a:extLst>
              <a:ext uri="{FF2B5EF4-FFF2-40B4-BE49-F238E27FC236}">
                <a16:creationId xmlns:a16="http://schemas.microsoft.com/office/drawing/2014/main" id="{4D3AE8AE-3B8D-43EB-82A0-62769B72BFA5}"/>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2627312-6F17-4EA5-9944-7FD9015B49F3}" type="slidenum">
              <a:rPr kumimoji="0" lang="zh-CN" altLang="en-US" sz="1400" smtClean="0"/>
              <a:pPr>
                <a:spcBef>
                  <a:spcPct val="0"/>
                </a:spcBef>
                <a:buClrTx/>
                <a:buSzTx/>
                <a:buFontTx/>
                <a:buNone/>
              </a:pPr>
              <a:t>171</a:t>
            </a:fld>
            <a:endParaRPr kumimoji="0" lang="en-US" altLang="zh-CN" sz="14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ACAAFA2-B090-22C3-02C6-09CDDAA8C485}"/>
            </a:ext>
          </a:extLst>
        </p:cNvPr>
        <p:cNvGrpSpPr/>
        <p:nvPr/>
      </p:nvGrpSpPr>
      <p:grpSpPr>
        <a:xfrm>
          <a:off x="0" y="0"/>
          <a:ext cx="0" cy="0"/>
          <a:chOff x="0" y="0"/>
          <a:chExt cx="0" cy="0"/>
        </a:xfrm>
      </p:grpSpPr>
      <p:sp>
        <p:nvSpPr>
          <p:cNvPr id="36867" name="Rectangle 2">
            <a:extLst>
              <a:ext uri="{FF2B5EF4-FFF2-40B4-BE49-F238E27FC236}">
                <a16:creationId xmlns:a16="http://schemas.microsoft.com/office/drawing/2014/main" id="{3E980D45-1191-6F22-21F6-EFE462649B74}"/>
              </a:ext>
            </a:extLst>
          </p:cNvPr>
          <p:cNvSpPr>
            <a:spLocks noGrp="1" noChangeArrowheads="1"/>
          </p:cNvSpPr>
          <p:nvPr>
            <p:ph type="title"/>
          </p:nvPr>
        </p:nvSpPr>
        <p:spPr/>
        <p:txBody>
          <a:bodyPr/>
          <a:lstStyle/>
          <a:p>
            <a:pPr eaLnBrk="1" hangingPunct="1"/>
            <a:r>
              <a:rPr lang="zh-CN" altLang="en-US" dirty="0"/>
              <a:t>5.4 最邻近点对</a:t>
            </a:r>
            <a:endParaRPr lang="en-US" altLang="zh-CN" dirty="0"/>
          </a:p>
        </p:txBody>
      </p:sp>
      <p:sp>
        <p:nvSpPr>
          <p:cNvPr id="38915" name="Rectangle 3">
            <a:extLst>
              <a:ext uri="{FF2B5EF4-FFF2-40B4-BE49-F238E27FC236}">
                <a16:creationId xmlns:a16="http://schemas.microsoft.com/office/drawing/2014/main" id="{2A7899FB-1BA3-4122-92F2-784EB8528648}"/>
              </a:ext>
            </a:extLst>
          </p:cNvPr>
          <p:cNvSpPr>
            <a:spLocks noGrp="1" noChangeArrowheads="1"/>
          </p:cNvSpPr>
          <p:nvPr>
            <p:ph idx="1"/>
          </p:nvPr>
        </p:nvSpPr>
        <p:spPr/>
        <p:txBody>
          <a:bodyPr/>
          <a:lstStyle/>
          <a:p>
            <a:pPr>
              <a:lnSpc>
                <a:spcPct val="150000"/>
              </a:lnSpc>
            </a:pPr>
            <a:r>
              <a:rPr lang="zh-CN" altLang="en-US" dirty="0"/>
              <a:t>该问题是</a:t>
            </a:r>
            <a:r>
              <a:rPr lang="zh-CN" altLang="en-US" dirty="0">
                <a:solidFill>
                  <a:schemeClr val="accent1"/>
                </a:solidFill>
              </a:rPr>
              <a:t>计算几何领域</a:t>
            </a:r>
            <a:r>
              <a:rPr lang="zh-CN" altLang="en-US" dirty="0"/>
              <a:t>的基础问题。</a:t>
            </a:r>
            <a:endParaRPr lang="en-US" altLang="zh-CN" dirty="0"/>
          </a:p>
          <a:p>
            <a:pPr>
              <a:lnSpc>
                <a:spcPct val="150000"/>
              </a:lnSpc>
            </a:pPr>
            <a:r>
              <a:rPr lang="zh-CN" altLang="en-US" dirty="0"/>
              <a:t>计算几何作为计算机科学的一个重要分支，旨在研究解决几何问题的算法，而最近邻点对问题作为其中的基础问题，为其他复杂的几何算法，如寻找欧几里得最小生成树等，提供了理论与算法基础。</a:t>
            </a:r>
            <a:endParaRPr lang="en-US" altLang="zh-CN" dirty="0"/>
          </a:p>
          <a:p>
            <a:pPr>
              <a:lnSpc>
                <a:spcPct val="150000"/>
              </a:lnSpc>
            </a:pPr>
            <a:r>
              <a:rPr lang="zh-CN" altLang="en-US" dirty="0"/>
              <a:t>对它的深入研究，能推动整个计算几何领域的发展，为计算机图形学、机器人路径规划等多个领域的算法优化，奠定坚实的基础。</a:t>
            </a:r>
            <a:endParaRPr lang="zh-CN" altLang="en-US" b="1" dirty="0"/>
          </a:p>
        </p:txBody>
      </p:sp>
      <p:sp>
        <p:nvSpPr>
          <p:cNvPr id="36866" name="灯片编号占位符 5">
            <a:extLst>
              <a:ext uri="{FF2B5EF4-FFF2-40B4-BE49-F238E27FC236}">
                <a16:creationId xmlns:a16="http://schemas.microsoft.com/office/drawing/2014/main" id="{FBA1F776-4E4B-DE66-069E-5BB4B40F3B34}"/>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2627312-6F17-4EA5-9944-7FD9015B49F3}" type="slidenum">
              <a:rPr kumimoji="0" lang="zh-CN" altLang="en-US" sz="1400" smtClean="0"/>
              <a:pPr>
                <a:spcBef>
                  <a:spcPct val="0"/>
                </a:spcBef>
                <a:buClrTx/>
                <a:buSzTx/>
                <a:buFontTx/>
                <a:buNone/>
              </a:pPr>
              <a:t>172</a:t>
            </a:fld>
            <a:endParaRPr kumimoji="0" lang="en-US" altLang="zh-CN" sz="1400"/>
          </a:p>
        </p:txBody>
      </p:sp>
    </p:spTree>
    <p:extLst>
      <p:ext uri="{BB962C8B-B14F-4D97-AF65-F5344CB8AC3E}">
        <p14:creationId xmlns:p14="http://schemas.microsoft.com/office/powerpoint/2010/main" val="3525391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BCDA39A-910B-7D49-92CF-710C3D19C148}"/>
            </a:ext>
          </a:extLst>
        </p:cNvPr>
        <p:cNvGrpSpPr/>
        <p:nvPr/>
      </p:nvGrpSpPr>
      <p:grpSpPr>
        <a:xfrm>
          <a:off x="0" y="0"/>
          <a:ext cx="0" cy="0"/>
          <a:chOff x="0" y="0"/>
          <a:chExt cx="0" cy="0"/>
        </a:xfrm>
      </p:grpSpPr>
      <p:sp>
        <p:nvSpPr>
          <p:cNvPr id="36867" name="Rectangle 2">
            <a:extLst>
              <a:ext uri="{FF2B5EF4-FFF2-40B4-BE49-F238E27FC236}">
                <a16:creationId xmlns:a16="http://schemas.microsoft.com/office/drawing/2014/main" id="{20397335-0081-AB92-AE1A-9CF9999FC0AB}"/>
              </a:ext>
            </a:extLst>
          </p:cNvPr>
          <p:cNvSpPr>
            <a:spLocks noGrp="1" noChangeArrowheads="1"/>
          </p:cNvSpPr>
          <p:nvPr>
            <p:ph type="title"/>
          </p:nvPr>
        </p:nvSpPr>
        <p:spPr/>
        <p:txBody>
          <a:bodyPr/>
          <a:lstStyle/>
          <a:p>
            <a:pPr eaLnBrk="1" hangingPunct="1"/>
            <a:r>
              <a:rPr lang="zh-CN" altLang="en-US" dirty="0"/>
              <a:t>5.4 最邻近点对</a:t>
            </a:r>
            <a:endParaRPr lang="en-US" altLang="zh-CN" dirty="0"/>
          </a:p>
        </p:txBody>
      </p:sp>
      <p:sp>
        <p:nvSpPr>
          <p:cNvPr id="38915" name="Rectangle 3">
            <a:extLst>
              <a:ext uri="{FF2B5EF4-FFF2-40B4-BE49-F238E27FC236}">
                <a16:creationId xmlns:a16="http://schemas.microsoft.com/office/drawing/2014/main" id="{DDC99203-1CA0-27E0-900E-E5F96543753F}"/>
              </a:ext>
            </a:extLst>
          </p:cNvPr>
          <p:cNvSpPr>
            <a:spLocks noGrp="1" noChangeArrowheads="1"/>
          </p:cNvSpPr>
          <p:nvPr>
            <p:ph idx="1"/>
          </p:nvPr>
        </p:nvSpPr>
        <p:spPr>
          <a:xfrm>
            <a:off x="628650" y="1556792"/>
            <a:ext cx="7886700" cy="4620171"/>
          </a:xfrm>
        </p:spPr>
        <p:txBody>
          <a:bodyPr>
            <a:normAutofit/>
          </a:bodyPr>
          <a:lstStyle/>
          <a:p>
            <a:pPr fontAlgn="ctr">
              <a:lnSpc>
                <a:spcPct val="150000"/>
              </a:lnSpc>
            </a:pPr>
            <a:r>
              <a:rPr lang="en-US" altLang="zh-CN" dirty="0">
                <a:solidFill>
                  <a:schemeClr val="accent1"/>
                </a:solidFill>
              </a:rPr>
              <a:t>20 </a:t>
            </a:r>
            <a:r>
              <a:rPr lang="zh-CN" altLang="en-US" dirty="0">
                <a:solidFill>
                  <a:schemeClr val="accent1"/>
                </a:solidFill>
              </a:rPr>
              <a:t>世纪 </a:t>
            </a:r>
            <a:r>
              <a:rPr lang="en-US" altLang="zh-CN" dirty="0">
                <a:solidFill>
                  <a:schemeClr val="accent1"/>
                </a:solidFill>
              </a:rPr>
              <a:t>70 </a:t>
            </a:r>
            <a:r>
              <a:rPr lang="zh-CN" altLang="en-US" dirty="0">
                <a:solidFill>
                  <a:schemeClr val="accent1"/>
                </a:solidFill>
              </a:rPr>
              <a:t>年代</a:t>
            </a:r>
            <a:r>
              <a:rPr lang="zh-CN" altLang="en-US" dirty="0"/>
              <a:t>，计算机科学正处于快速发展的阶段，学者 </a:t>
            </a:r>
            <a:r>
              <a:rPr lang="en-US" altLang="zh-CN" dirty="0">
                <a:solidFill>
                  <a:schemeClr val="accent1"/>
                </a:solidFill>
              </a:rPr>
              <a:t>M. I. </a:t>
            </a:r>
            <a:r>
              <a:rPr lang="en-US" altLang="zh-CN" dirty="0" err="1">
                <a:solidFill>
                  <a:schemeClr val="accent1"/>
                </a:solidFill>
              </a:rPr>
              <a:t>Shamos</a:t>
            </a:r>
            <a:r>
              <a:rPr lang="en-US" altLang="zh-CN" dirty="0">
                <a:solidFill>
                  <a:schemeClr val="accent1"/>
                </a:solidFill>
              </a:rPr>
              <a:t> </a:t>
            </a:r>
            <a:r>
              <a:rPr lang="zh-CN" altLang="en-US" dirty="0">
                <a:solidFill>
                  <a:schemeClr val="accent1"/>
                </a:solidFill>
              </a:rPr>
              <a:t>和 </a:t>
            </a:r>
            <a:r>
              <a:rPr lang="en-US" altLang="zh-CN" dirty="0">
                <a:solidFill>
                  <a:schemeClr val="accent1"/>
                </a:solidFill>
              </a:rPr>
              <a:t>D. Hoey </a:t>
            </a:r>
            <a:r>
              <a:rPr lang="zh-CN" altLang="en-US" dirty="0"/>
              <a:t>将目光投向了最近邻点对问题。当时，</a:t>
            </a:r>
            <a:r>
              <a:rPr lang="zh-CN" altLang="en-US" dirty="0">
                <a:solidFill>
                  <a:schemeClr val="accent1"/>
                </a:solidFill>
              </a:rPr>
              <a:t>暴力求解</a:t>
            </a:r>
            <a:r>
              <a:rPr lang="zh-CN" altLang="en-US" dirty="0"/>
              <a:t>算法是解决该问题的常用方法，其时间复杂度为 ​</a:t>
            </a:r>
            <a:r>
              <a:rPr lang="en-US" altLang="zh-CN" i="1" dirty="0">
                <a:solidFill>
                  <a:schemeClr val="accent1"/>
                </a:solidFill>
              </a:rPr>
              <a:t>O</a:t>
            </a:r>
            <a:r>
              <a:rPr lang="en-US" altLang="zh-CN" dirty="0">
                <a:solidFill>
                  <a:schemeClr val="accent1"/>
                </a:solidFill>
              </a:rPr>
              <a:t>(</a:t>
            </a:r>
            <a:r>
              <a:rPr lang="en-US" altLang="zh-CN" i="1" dirty="0">
                <a:solidFill>
                  <a:schemeClr val="accent1"/>
                </a:solidFill>
              </a:rPr>
              <a:t>n</a:t>
            </a:r>
            <a:r>
              <a:rPr lang="en-US" altLang="zh-CN" baseline="30000" dirty="0">
                <a:solidFill>
                  <a:schemeClr val="accent1"/>
                </a:solidFill>
              </a:rPr>
              <a:t>2</a:t>
            </a:r>
            <a:r>
              <a:rPr lang="en-US" altLang="zh-CN" dirty="0">
                <a:solidFill>
                  <a:schemeClr val="accent1"/>
                </a:solidFill>
              </a:rPr>
              <a:t>)</a:t>
            </a:r>
            <a:r>
              <a:rPr lang="zh-CN" altLang="en-US" dirty="0"/>
              <a:t>。</a:t>
            </a:r>
            <a:endParaRPr lang="en-US" altLang="zh-CN" dirty="0"/>
          </a:p>
          <a:p>
            <a:pPr fontAlgn="ctr">
              <a:lnSpc>
                <a:spcPct val="150000"/>
              </a:lnSpc>
            </a:pPr>
            <a:r>
              <a:rPr lang="zh-CN" altLang="en-US" dirty="0"/>
              <a:t>对于大规模的点集，这种算法的计算效率极为低下。因此，</a:t>
            </a:r>
            <a:r>
              <a:rPr lang="en-US" altLang="zh-CN" dirty="0"/>
              <a:t>M. I. </a:t>
            </a:r>
            <a:r>
              <a:rPr lang="en-US" altLang="zh-CN" dirty="0" err="1"/>
              <a:t>Shamos</a:t>
            </a:r>
            <a:r>
              <a:rPr lang="en-US" altLang="zh-CN" dirty="0"/>
              <a:t> </a:t>
            </a:r>
            <a:r>
              <a:rPr lang="zh-CN" altLang="en-US" dirty="0"/>
              <a:t>和 </a:t>
            </a:r>
            <a:r>
              <a:rPr lang="en-US" altLang="zh-CN" dirty="0"/>
              <a:t>D. Hoey </a:t>
            </a:r>
            <a:r>
              <a:rPr lang="zh-CN" altLang="en-US" dirty="0"/>
              <a:t>关心</a:t>
            </a:r>
            <a:r>
              <a:rPr lang="zh-CN" altLang="en-US" b="1" dirty="0"/>
              <a:t>是否能找到一个渐进的比平方阶更快的算法</a:t>
            </a:r>
            <a:r>
              <a:rPr lang="zh-CN" altLang="en-US" dirty="0"/>
              <a:t>。经过不懈努力，他们提出了基于分治策略的算法，将时间复杂度降低到了 ​</a:t>
            </a:r>
            <a:r>
              <a:rPr lang="en-US" altLang="zh-CN" i="1" dirty="0"/>
              <a:t>O</a:t>
            </a:r>
            <a:r>
              <a:rPr lang="en-US" altLang="zh-CN" dirty="0"/>
              <a:t>(</a:t>
            </a:r>
            <a:r>
              <a:rPr lang="en-US" altLang="zh-CN" i="1" dirty="0" err="1"/>
              <a:t>n</a:t>
            </a:r>
            <a:r>
              <a:rPr lang="en-US" altLang="zh-CN" dirty="0" err="1"/>
              <a:t>log</a:t>
            </a:r>
            <a:r>
              <a:rPr lang="en-US" altLang="zh-CN" i="1" dirty="0" err="1"/>
              <a:t>n</a:t>
            </a:r>
            <a:r>
              <a:rPr lang="en-US" altLang="zh-CN" dirty="0"/>
              <a:t>)</a:t>
            </a:r>
            <a:r>
              <a:rPr lang="zh-CN" altLang="en-US" dirty="0"/>
              <a:t>。</a:t>
            </a:r>
            <a:endParaRPr lang="en-US" altLang="zh-CN" dirty="0"/>
          </a:p>
          <a:p>
            <a:pPr fontAlgn="ctr">
              <a:lnSpc>
                <a:spcPct val="150000"/>
              </a:lnSpc>
            </a:pPr>
            <a:r>
              <a:rPr lang="zh-CN" altLang="en-US" dirty="0"/>
              <a:t>这一成果极大地提高了算法的效率，为后续研究指明了方向，激励着更多学者对算法进行改进与优化。</a:t>
            </a:r>
            <a:endParaRPr lang="zh-CN" altLang="en-US" b="1" dirty="0"/>
          </a:p>
        </p:txBody>
      </p:sp>
      <p:sp>
        <p:nvSpPr>
          <p:cNvPr id="36866" name="灯片编号占位符 5">
            <a:extLst>
              <a:ext uri="{FF2B5EF4-FFF2-40B4-BE49-F238E27FC236}">
                <a16:creationId xmlns:a16="http://schemas.microsoft.com/office/drawing/2014/main" id="{3F7728CB-5269-4228-6E2B-F4F76B4A2628}"/>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2627312-6F17-4EA5-9944-7FD9015B49F3}" type="slidenum">
              <a:rPr kumimoji="0" lang="zh-CN" altLang="en-US" sz="1400" smtClean="0"/>
              <a:pPr>
                <a:spcBef>
                  <a:spcPct val="0"/>
                </a:spcBef>
                <a:buClrTx/>
                <a:buSzTx/>
                <a:buFontTx/>
                <a:buNone/>
              </a:pPr>
              <a:t>173</a:t>
            </a:fld>
            <a:endParaRPr kumimoji="0" lang="en-US" altLang="zh-CN" sz="1400"/>
          </a:p>
        </p:txBody>
      </p:sp>
    </p:spTree>
    <p:extLst>
      <p:ext uri="{BB962C8B-B14F-4D97-AF65-F5344CB8AC3E}">
        <p14:creationId xmlns:p14="http://schemas.microsoft.com/office/powerpoint/2010/main" val="30349880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a:extLst>
              <a:ext uri="{FF2B5EF4-FFF2-40B4-BE49-F238E27FC236}">
                <a16:creationId xmlns:a16="http://schemas.microsoft.com/office/drawing/2014/main" id="{D6D99455-87F4-4720-AA9A-65BCD8714412}"/>
              </a:ext>
            </a:extLst>
          </p:cNvPr>
          <p:cNvSpPr>
            <a:spLocks noGrp="1" noChangeArrowheads="1"/>
          </p:cNvSpPr>
          <p:nvPr>
            <p:ph type="title"/>
          </p:nvPr>
        </p:nvSpPr>
        <p:spPr/>
        <p:txBody>
          <a:bodyPr/>
          <a:lstStyle/>
          <a:p>
            <a:pPr eaLnBrk="1" hangingPunct="1"/>
            <a:r>
              <a:rPr lang="zh-CN" altLang="en-US"/>
              <a:t>最邻近点对</a:t>
            </a:r>
          </a:p>
        </p:txBody>
      </p:sp>
      <p:sp>
        <p:nvSpPr>
          <p:cNvPr id="37892" name="Rectangle 3">
            <a:extLst>
              <a:ext uri="{FF2B5EF4-FFF2-40B4-BE49-F238E27FC236}">
                <a16:creationId xmlns:a16="http://schemas.microsoft.com/office/drawing/2014/main" id="{BCAD5958-C7CC-4671-B2A0-964E2655232E}"/>
              </a:ext>
            </a:extLst>
          </p:cNvPr>
          <p:cNvSpPr>
            <a:spLocks noGrp="1" noChangeArrowheads="1"/>
          </p:cNvSpPr>
          <p:nvPr>
            <p:ph idx="1"/>
          </p:nvPr>
        </p:nvSpPr>
        <p:spPr/>
        <p:txBody>
          <a:bodyPr>
            <a:normAutofit/>
          </a:bodyPr>
          <a:lstStyle/>
          <a:p>
            <a:pPr eaLnBrk="1" hangingPunct="1"/>
            <a:r>
              <a:rPr lang="zh-CN" altLang="en-US" dirty="0"/>
              <a:t>应用领域</a:t>
            </a:r>
          </a:p>
          <a:p>
            <a:pPr algn="l">
              <a:lnSpc>
                <a:spcPct val="150000"/>
              </a:lnSpc>
              <a:buFont typeface="Arial" panose="020B0604020202020204" pitchFamily="34" charset="0"/>
              <a:buChar char="•"/>
            </a:pPr>
            <a:r>
              <a:rPr lang="zh-CN" altLang="en-US" b="1" i="0" dirty="0">
                <a:solidFill>
                  <a:srgbClr val="000000"/>
                </a:solidFill>
                <a:effectLst/>
                <a:latin typeface="Inter"/>
              </a:rPr>
              <a:t>计算机图形学</a:t>
            </a:r>
            <a:endParaRPr lang="zh-CN" altLang="en-US" b="0" i="0" dirty="0">
              <a:solidFill>
                <a:srgbClr val="000000"/>
              </a:solidFill>
              <a:effectLst/>
              <a:latin typeface="Inter"/>
            </a:endParaRPr>
          </a:p>
          <a:p>
            <a:pPr marL="742950" lvl="1" indent="-285750" algn="l">
              <a:lnSpc>
                <a:spcPct val="150000"/>
              </a:lnSpc>
              <a:buFont typeface="Arial" panose="020B0604020202020204" pitchFamily="34" charset="0"/>
              <a:buChar char="•"/>
            </a:pPr>
            <a:r>
              <a:rPr lang="zh-CN" altLang="en-US" b="1" i="0" dirty="0">
                <a:solidFill>
                  <a:srgbClr val="000000"/>
                </a:solidFill>
                <a:effectLst/>
                <a:latin typeface="Inter"/>
              </a:rPr>
              <a:t>碰撞检测</a:t>
            </a:r>
            <a:r>
              <a:rPr lang="zh-CN" altLang="en-US" b="0" i="0" dirty="0">
                <a:solidFill>
                  <a:srgbClr val="000000"/>
                </a:solidFill>
                <a:effectLst/>
                <a:latin typeface="Inter"/>
              </a:rPr>
              <a:t>：在动画制作、游戏开发中，需要</a:t>
            </a:r>
            <a:r>
              <a:rPr lang="zh-CN" altLang="en-US" b="0" i="0" dirty="0">
                <a:solidFill>
                  <a:schemeClr val="accent5">
                    <a:lumMod val="75000"/>
                  </a:schemeClr>
                </a:solidFill>
                <a:effectLst/>
                <a:latin typeface="Inter"/>
              </a:rPr>
              <a:t>检测物体之间是否发生碰撞</a:t>
            </a:r>
            <a:r>
              <a:rPr lang="zh-CN" altLang="en-US" b="0" i="0" dirty="0">
                <a:solidFill>
                  <a:srgbClr val="000000"/>
                </a:solidFill>
                <a:effectLst/>
                <a:latin typeface="Inter"/>
              </a:rPr>
              <a:t>。通过计算物体顶点的最邻近点对，可以快速判断物体之间的距离是否小于某个阈值，从而确定是否发生碰撞。</a:t>
            </a:r>
          </a:p>
          <a:p>
            <a:pPr marL="742950" lvl="1" indent="-285750" algn="l">
              <a:lnSpc>
                <a:spcPct val="150000"/>
              </a:lnSpc>
              <a:buFont typeface="Arial" panose="020B0604020202020204" pitchFamily="34" charset="0"/>
              <a:buChar char="•"/>
            </a:pPr>
            <a:r>
              <a:rPr lang="zh-CN" altLang="en-US" b="1" i="0" dirty="0">
                <a:solidFill>
                  <a:srgbClr val="000000"/>
                </a:solidFill>
                <a:effectLst/>
                <a:latin typeface="Inter"/>
              </a:rPr>
              <a:t>图形渲染优化</a:t>
            </a:r>
            <a:r>
              <a:rPr lang="zh-CN" altLang="en-US" b="0" i="0" dirty="0">
                <a:solidFill>
                  <a:srgbClr val="000000"/>
                </a:solidFill>
                <a:effectLst/>
                <a:latin typeface="Inter"/>
              </a:rPr>
              <a:t>：在渲染复杂场景时，对于距离摄像机较近的物体需要进行</a:t>
            </a:r>
            <a:r>
              <a:rPr lang="zh-CN" altLang="en-US" b="0" i="0" dirty="0">
                <a:solidFill>
                  <a:schemeClr val="accent5">
                    <a:lumMod val="75000"/>
                  </a:schemeClr>
                </a:solidFill>
                <a:effectLst/>
                <a:latin typeface="Inter"/>
              </a:rPr>
              <a:t>更精细的渲染</a:t>
            </a:r>
            <a:r>
              <a:rPr lang="zh-CN" altLang="en-US" b="0" i="0" dirty="0">
                <a:solidFill>
                  <a:srgbClr val="000000"/>
                </a:solidFill>
                <a:effectLst/>
                <a:latin typeface="Inter"/>
              </a:rPr>
              <a:t>，而对于距离较远的物体可以进行适当的简化。通过找到场景中最邻近点对，可以确定哪些物体距离摄像机最近，从而合理分配渲染资源，提高渲染效率和质量。</a:t>
            </a:r>
          </a:p>
          <a:p>
            <a:pPr eaLnBrk="1" hangingPunct="1"/>
            <a:endParaRPr lang="zh-CN" altLang="en-US" dirty="0"/>
          </a:p>
        </p:txBody>
      </p:sp>
      <p:sp>
        <p:nvSpPr>
          <p:cNvPr id="37890" name="灯片编号占位符 5">
            <a:extLst>
              <a:ext uri="{FF2B5EF4-FFF2-40B4-BE49-F238E27FC236}">
                <a16:creationId xmlns:a16="http://schemas.microsoft.com/office/drawing/2014/main" id="{F0BA5F93-13DB-4081-B99D-9379A167B9C8}"/>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B4C8D3-D6F2-4D63-9146-23939A18CF9A}" type="slidenum">
              <a:rPr kumimoji="0" lang="zh-CN" altLang="en-US" sz="1400" smtClean="0"/>
              <a:pPr>
                <a:spcBef>
                  <a:spcPct val="0"/>
                </a:spcBef>
                <a:buClrTx/>
                <a:buSzTx/>
                <a:buFontTx/>
                <a:buNone/>
              </a:pPr>
              <a:t>174</a:t>
            </a:fld>
            <a:endParaRPr kumimoji="0" lang="en-US" altLang="zh-CN" sz="14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7530C-6DB6-D68E-7B64-FA054F8715F5}"/>
            </a:ext>
          </a:extLst>
        </p:cNvPr>
        <p:cNvGrpSpPr/>
        <p:nvPr/>
      </p:nvGrpSpPr>
      <p:grpSpPr>
        <a:xfrm>
          <a:off x="0" y="0"/>
          <a:ext cx="0" cy="0"/>
          <a:chOff x="0" y="0"/>
          <a:chExt cx="0" cy="0"/>
        </a:xfrm>
      </p:grpSpPr>
      <p:sp>
        <p:nvSpPr>
          <p:cNvPr id="37891" name="Rectangle 2">
            <a:extLst>
              <a:ext uri="{FF2B5EF4-FFF2-40B4-BE49-F238E27FC236}">
                <a16:creationId xmlns:a16="http://schemas.microsoft.com/office/drawing/2014/main" id="{4EBC3D29-3101-8288-0727-D0F512547B89}"/>
              </a:ext>
            </a:extLst>
          </p:cNvPr>
          <p:cNvSpPr>
            <a:spLocks noGrp="1" noChangeArrowheads="1"/>
          </p:cNvSpPr>
          <p:nvPr>
            <p:ph type="title"/>
          </p:nvPr>
        </p:nvSpPr>
        <p:spPr/>
        <p:txBody>
          <a:bodyPr/>
          <a:lstStyle/>
          <a:p>
            <a:pPr eaLnBrk="1" hangingPunct="1"/>
            <a:r>
              <a:rPr lang="zh-CN" altLang="en-US"/>
              <a:t>最邻近点对</a:t>
            </a:r>
          </a:p>
        </p:txBody>
      </p:sp>
      <p:sp>
        <p:nvSpPr>
          <p:cNvPr id="37892" name="Rectangle 3">
            <a:extLst>
              <a:ext uri="{FF2B5EF4-FFF2-40B4-BE49-F238E27FC236}">
                <a16:creationId xmlns:a16="http://schemas.microsoft.com/office/drawing/2014/main" id="{96F30ED6-1D6A-455B-74D0-8FDEF6326A9B}"/>
              </a:ext>
            </a:extLst>
          </p:cNvPr>
          <p:cNvSpPr>
            <a:spLocks noGrp="1" noChangeArrowheads="1"/>
          </p:cNvSpPr>
          <p:nvPr>
            <p:ph idx="1"/>
          </p:nvPr>
        </p:nvSpPr>
        <p:spPr/>
        <p:txBody>
          <a:bodyPr/>
          <a:lstStyle/>
          <a:p>
            <a:pPr eaLnBrk="1" hangingPunct="1"/>
            <a:r>
              <a:rPr lang="zh-CN" altLang="en-US" dirty="0"/>
              <a:t>应用领域</a:t>
            </a:r>
            <a:endParaRPr lang="en-US" altLang="zh-CN" b="0" i="0" dirty="0">
              <a:effectLst/>
              <a:latin typeface="Inter"/>
            </a:endParaRPr>
          </a:p>
          <a:p>
            <a:pPr algn="l">
              <a:lnSpc>
                <a:spcPct val="150000"/>
              </a:lnSpc>
              <a:buFont typeface="Arial" panose="020B0604020202020204" pitchFamily="34" charset="0"/>
              <a:buChar char="•"/>
            </a:pPr>
            <a:r>
              <a:rPr lang="zh-CN" altLang="en-US" b="1" i="0" dirty="0">
                <a:solidFill>
                  <a:srgbClr val="000000"/>
                </a:solidFill>
                <a:effectLst/>
                <a:latin typeface="Inter"/>
              </a:rPr>
              <a:t>计算机视觉</a:t>
            </a:r>
            <a:endParaRPr lang="zh-CN" altLang="en-US" b="0" i="0" dirty="0">
              <a:solidFill>
                <a:srgbClr val="000000"/>
              </a:solidFill>
              <a:effectLst/>
              <a:latin typeface="Inter"/>
            </a:endParaRPr>
          </a:p>
          <a:p>
            <a:pPr marL="742950" lvl="1" indent="-285750" algn="l">
              <a:lnSpc>
                <a:spcPct val="150000"/>
              </a:lnSpc>
              <a:buFont typeface="Arial" panose="020B0604020202020204" pitchFamily="34" charset="0"/>
              <a:buChar char="•"/>
            </a:pPr>
            <a:r>
              <a:rPr lang="zh-CN" altLang="en-US" b="1" i="0" dirty="0">
                <a:solidFill>
                  <a:srgbClr val="000000"/>
                </a:solidFill>
                <a:effectLst/>
                <a:latin typeface="Inter"/>
              </a:rPr>
              <a:t>目标识别与跟踪</a:t>
            </a:r>
            <a:r>
              <a:rPr lang="zh-CN" altLang="en-US" b="0" i="0" dirty="0">
                <a:solidFill>
                  <a:srgbClr val="000000"/>
                </a:solidFill>
                <a:effectLst/>
                <a:latin typeface="Inter"/>
              </a:rPr>
              <a:t>：在图像或视频中识别和跟踪目标物体时，最邻近点对算法可以用于计算目标物体与周围背景或其他物体的</a:t>
            </a:r>
            <a:r>
              <a:rPr lang="zh-CN" altLang="en-US" b="0" i="0" dirty="0">
                <a:solidFill>
                  <a:schemeClr val="accent1"/>
                </a:solidFill>
                <a:effectLst/>
                <a:latin typeface="Inter"/>
              </a:rPr>
              <a:t>距离</a:t>
            </a:r>
            <a:r>
              <a:rPr lang="zh-CN" altLang="en-US" b="0" i="0" dirty="0">
                <a:solidFill>
                  <a:srgbClr val="000000"/>
                </a:solidFill>
                <a:effectLst/>
                <a:latin typeface="Inter"/>
              </a:rPr>
              <a:t>关系，从而更好地</a:t>
            </a:r>
            <a:r>
              <a:rPr lang="zh-CN" altLang="en-US" b="0" i="0" dirty="0">
                <a:solidFill>
                  <a:schemeClr val="accent1"/>
                </a:solidFill>
                <a:effectLst/>
                <a:latin typeface="Inter"/>
              </a:rPr>
              <a:t>定位和分割</a:t>
            </a:r>
            <a:r>
              <a:rPr lang="zh-CN" altLang="en-US" b="0" i="0" dirty="0">
                <a:solidFill>
                  <a:srgbClr val="000000"/>
                </a:solidFill>
                <a:effectLst/>
                <a:latin typeface="Inter"/>
              </a:rPr>
              <a:t>目标物体。例如，在人脸识别中，通过计算人脸特征点的最邻近点对，可以判断</a:t>
            </a:r>
            <a:r>
              <a:rPr lang="zh-CN" altLang="en-US" b="0" i="0" dirty="0">
                <a:solidFill>
                  <a:schemeClr val="accent1"/>
                </a:solidFill>
                <a:effectLst/>
                <a:latin typeface="Inter"/>
              </a:rPr>
              <a:t>人脸的姿态和表情变化</a:t>
            </a:r>
            <a:r>
              <a:rPr lang="zh-CN" altLang="en-US" b="0" i="0" dirty="0">
                <a:solidFill>
                  <a:srgbClr val="000000"/>
                </a:solidFill>
                <a:effectLst/>
                <a:latin typeface="Inter"/>
              </a:rPr>
              <a:t>。</a:t>
            </a:r>
          </a:p>
          <a:p>
            <a:pPr marL="742950" lvl="1" indent="-285750" algn="l">
              <a:lnSpc>
                <a:spcPct val="150000"/>
              </a:lnSpc>
              <a:buFont typeface="Arial" panose="020B0604020202020204" pitchFamily="34" charset="0"/>
              <a:buChar char="•"/>
            </a:pPr>
            <a:r>
              <a:rPr lang="zh-CN" altLang="en-US" b="1" i="0" dirty="0">
                <a:solidFill>
                  <a:srgbClr val="000000"/>
                </a:solidFill>
                <a:effectLst/>
                <a:latin typeface="Inter"/>
              </a:rPr>
              <a:t>图像配准</a:t>
            </a:r>
            <a:r>
              <a:rPr lang="zh-CN" altLang="en-US" b="0" i="0" dirty="0">
                <a:solidFill>
                  <a:srgbClr val="000000"/>
                </a:solidFill>
                <a:effectLst/>
                <a:latin typeface="Inter"/>
              </a:rPr>
              <a:t>：将不同视角或不同时间拍摄的图像进行配准，需要找到图像中对应的特征点并计算它们之间的距离。最邻近点对算法可以帮助快速找到这些对应点，实现</a:t>
            </a:r>
            <a:r>
              <a:rPr lang="zh-CN" altLang="en-US" b="0" i="0" dirty="0">
                <a:solidFill>
                  <a:schemeClr val="accent1"/>
                </a:solidFill>
                <a:effectLst/>
                <a:latin typeface="Inter"/>
              </a:rPr>
              <a:t>图像的准确配准</a:t>
            </a:r>
            <a:r>
              <a:rPr lang="zh-CN" altLang="en-US" b="0" i="0" dirty="0">
                <a:solidFill>
                  <a:srgbClr val="000000"/>
                </a:solidFill>
                <a:effectLst/>
                <a:latin typeface="Inter"/>
              </a:rPr>
              <a:t>。</a:t>
            </a:r>
          </a:p>
          <a:p>
            <a:pPr eaLnBrk="1" hangingPunct="1"/>
            <a:endParaRPr lang="zh-CN" altLang="en-US" dirty="0"/>
          </a:p>
        </p:txBody>
      </p:sp>
      <p:sp>
        <p:nvSpPr>
          <p:cNvPr id="37890" name="灯片编号占位符 5">
            <a:extLst>
              <a:ext uri="{FF2B5EF4-FFF2-40B4-BE49-F238E27FC236}">
                <a16:creationId xmlns:a16="http://schemas.microsoft.com/office/drawing/2014/main" id="{79C38805-5BEA-216C-3C0C-77A4E5153739}"/>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B4C8D3-D6F2-4D63-9146-23939A18CF9A}" type="slidenum">
              <a:rPr kumimoji="0" lang="zh-CN" altLang="en-US" sz="1400" smtClean="0"/>
              <a:pPr>
                <a:spcBef>
                  <a:spcPct val="0"/>
                </a:spcBef>
                <a:buClrTx/>
                <a:buSzTx/>
                <a:buFontTx/>
                <a:buNone/>
              </a:pPr>
              <a:t>175</a:t>
            </a:fld>
            <a:endParaRPr kumimoji="0" lang="en-US" altLang="zh-CN" sz="1400"/>
          </a:p>
        </p:txBody>
      </p:sp>
    </p:spTree>
    <p:extLst>
      <p:ext uri="{BB962C8B-B14F-4D97-AF65-F5344CB8AC3E}">
        <p14:creationId xmlns:p14="http://schemas.microsoft.com/office/powerpoint/2010/main" val="15747727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0B77F-2F08-5EB0-AC04-5621421F17CC}"/>
            </a:ext>
          </a:extLst>
        </p:cNvPr>
        <p:cNvGrpSpPr/>
        <p:nvPr/>
      </p:nvGrpSpPr>
      <p:grpSpPr>
        <a:xfrm>
          <a:off x="0" y="0"/>
          <a:ext cx="0" cy="0"/>
          <a:chOff x="0" y="0"/>
          <a:chExt cx="0" cy="0"/>
        </a:xfrm>
      </p:grpSpPr>
      <p:sp>
        <p:nvSpPr>
          <p:cNvPr id="37891" name="Rectangle 2">
            <a:extLst>
              <a:ext uri="{FF2B5EF4-FFF2-40B4-BE49-F238E27FC236}">
                <a16:creationId xmlns:a16="http://schemas.microsoft.com/office/drawing/2014/main" id="{2AAB4964-6CC8-8E1C-2845-94F64B694255}"/>
              </a:ext>
            </a:extLst>
          </p:cNvPr>
          <p:cNvSpPr>
            <a:spLocks noGrp="1" noChangeArrowheads="1"/>
          </p:cNvSpPr>
          <p:nvPr>
            <p:ph type="title"/>
          </p:nvPr>
        </p:nvSpPr>
        <p:spPr/>
        <p:txBody>
          <a:bodyPr/>
          <a:lstStyle/>
          <a:p>
            <a:pPr eaLnBrk="1" hangingPunct="1"/>
            <a:r>
              <a:rPr lang="zh-CN" altLang="en-US"/>
              <a:t>最邻近点对</a:t>
            </a:r>
          </a:p>
        </p:txBody>
      </p:sp>
      <p:sp>
        <p:nvSpPr>
          <p:cNvPr id="37892" name="Rectangle 3">
            <a:extLst>
              <a:ext uri="{FF2B5EF4-FFF2-40B4-BE49-F238E27FC236}">
                <a16:creationId xmlns:a16="http://schemas.microsoft.com/office/drawing/2014/main" id="{487AB8E2-63BF-9B82-F5DD-103CDBE48CDD}"/>
              </a:ext>
            </a:extLst>
          </p:cNvPr>
          <p:cNvSpPr>
            <a:spLocks noGrp="1" noChangeArrowheads="1"/>
          </p:cNvSpPr>
          <p:nvPr>
            <p:ph idx="1"/>
          </p:nvPr>
        </p:nvSpPr>
        <p:spPr/>
        <p:txBody>
          <a:bodyPr/>
          <a:lstStyle/>
          <a:p>
            <a:pPr eaLnBrk="1" hangingPunct="1"/>
            <a:r>
              <a:rPr lang="zh-CN" altLang="en-US" dirty="0"/>
              <a:t>应用领域</a:t>
            </a:r>
          </a:p>
          <a:p>
            <a:pPr algn="l">
              <a:lnSpc>
                <a:spcPct val="150000"/>
              </a:lnSpc>
              <a:buFont typeface="Arial" panose="020B0604020202020204" pitchFamily="34" charset="0"/>
              <a:buChar char="•"/>
            </a:pPr>
            <a:r>
              <a:rPr lang="zh-CN" altLang="en-US" b="1" i="0" dirty="0">
                <a:solidFill>
                  <a:srgbClr val="000000"/>
                </a:solidFill>
                <a:effectLst/>
                <a:latin typeface="Inter"/>
              </a:rPr>
              <a:t>地理信息系统（</a:t>
            </a:r>
            <a:r>
              <a:rPr lang="en-US" altLang="zh-CN" b="1" i="0" dirty="0">
                <a:solidFill>
                  <a:srgbClr val="000000"/>
                </a:solidFill>
                <a:effectLst/>
                <a:latin typeface="Inter"/>
              </a:rPr>
              <a:t>GIS</a:t>
            </a:r>
            <a:r>
              <a:rPr lang="zh-CN" altLang="en-US" b="1" i="0" dirty="0">
                <a:solidFill>
                  <a:srgbClr val="000000"/>
                </a:solidFill>
                <a:effectLst/>
                <a:latin typeface="Inter"/>
              </a:rPr>
              <a:t>）</a:t>
            </a:r>
            <a:endParaRPr lang="zh-CN" altLang="en-US" b="0" i="0" dirty="0">
              <a:solidFill>
                <a:srgbClr val="000000"/>
              </a:solidFill>
              <a:effectLst/>
              <a:latin typeface="Inter"/>
            </a:endParaRPr>
          </a:p>
          <a:p>
            <a:pPr marL="742950" lvl="1" indent="-285750" algn="l">
              <a:lnSpc>
                <a:spcPct val="150000"/>
              </a:lnSpc>
              <a:buFont typeface="Arial" panose="020B0604020202020204" pitchFamily="34" charset="0"/>
              <a:buChar char="•"/>
            </a:pPr>
            <a:r>
              <a:rPr lang="zh-CN" altLang="en-US" b="1" i="0" dirty="0">
                <a:solidFill>
                  <a:srgbClr val="000000"/>
                </a:solidFill>
                <a:effectLst/>
                <a:latin typeface="Inter"/>
              </a:rPr>
              <a:t>城市规划</a:t>
            </a:r>
            <a:r>
              <a:rPr lang="zh-CN" altLang="en-US" b="0" i="0" dirty="0">
                <a:solidFill>
                  <a:srgbClr val="000000"/>
                </a:solidFill>
                <a:effectLst/>
                <a:latin typeface="Inter"/>
              </a:rPr>
              <a:t>：在城市规划中，需要考虑各种设施之间的距离关系，如学校、医院、商场等与居民区的距离。通过计算地理坐标点的最邻近点对，可以帮助规划者</a:t>
            </a:r>
            <a:r>
              <a:rPr lang="zh-CN" altLang="en-US" b="0" i="0" dirty="0">
                <a:solidFill>
                  <a:schemeClr val="accent1"/>
                </a:solidFill>
                <a:effectLst/>
                <a:latin typeface="Inter"/>
              </a:rPr>
              <a:t>合理布局</a:t>
            </a:r>
            <a:r>
              <a:rPr lang="zh-CN" altLang="en-US" b="0" i="0" dirty="0">
                <a:solidFill>
                  <a:srgbClr val="000000"/>
                </a:solidFill>
                <a:effectLst/>
                <a:latin typeface="Inter"/>
              </a:rPr>
              <a:t>这些设施，使居民能够方便地使用这些服务。</a:t>
            </a:r>
          </a:p>
          <a:p>
            <a:pPr marL="742950" lvl="1" indent="-285750" algn="l">
              <a:lnSpc>
                <a:spcPct val="150000"/>
              </a:lnSpc>
              <a:buFont typeface="Arial" panose="020B0604020202020204" pitchFamily="34" charset="0"/>
              <a:buChar char="•"/>
            </a:pPr>
            <a:r>
              <a:rPr lang="zh-CN" altLang="en-US" b="1" i="0" dirty="0">
                <a:solidFill>
                  <a:srgbClr val="000000"/>
                </a:solidFill>
                <a:effectLst/>
                <a:latin typeface="Inter"/>
              </a:rPr>
              <a:t>交通网络规划</a:t>
            </a:r>
            <a:r>
              <a:rPr lang="zh-CN" altLang="en-US" b="0" i="0" dirty="0">
                <a:solidFill>
                  <a:srgbClr val="000000"/>
                </a:solidFill>
                <a:effectLst/>
                <a:latin typeface="Inter"/>
              </a:rPr>
              <a:t>：在设计交通网络时，需要确定道路、铁路等交通线路的最佳走向，以</a:t>
            </a:r>
            <a:r>
              <a:rPr lang="zh-CN" altLang="en-US" b="0" i="0" dirty="0">
                <a:solidFill>
                  <a:schemeClr val="accent1"/>
                </a:solidFill>
                <a:effectLst/>
                <a:latin typeface="Inter"/>
              </a:rPr>
              <a:t>最小化交通成本和时间</a:t>
            </a:r>
            <a:r>
              <a:rPr lang="zh-CN" altLang="en-US" b="0" i="0" dirty="0">
                <a:solidFill>
                  <a:srgbClr val="000000"/>
                </a:solidFill>
                <a:effectLst/>
                <a:latin typeface="Inter"/>
              </a:rPr>
              <a:t>。最邻近点对算法可以用于找到距离最近的城市或地区，从而为交通线路的规划提供参考。</a:t>
            </a:r>
          </a:p>
          <a:p>
            <a:pPr algn="l">
              <a:buNone/>
            </a:pPr>
            <a:endParaRPr lang="en-US" altLang="zh-CN" b="0" i="0" dirty="0">
              <a:effectLst/>
              <a:latin typeface="Inter"/>
            </a:endParaRPr>
          </a:p>
          <a:p>
            <a:pPr eaLnBrk="1" hangingPunct="1"/>
            <a:endParaRPr lang="zh-CN" altLang="en-US" dirty="0"/>
          </a:p>
        </p:txBody>
      </p:sp>
      <p:sp>
        <p:nvSpPr>
          <p:cNvPr id="37890" name="灯片编号占位符 5">
            <a:extLst>
              <a:ext uri="{FF2B5EF4-FFF2-40B4-BE49-F238E27FC236}">
                <a16:creationId xmlns:a16="http://schemas.microsoft.com/office/drawing/2014/main" id="{7AE87F14-335D-0F57-F72A-31039E599DC6}"/>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B4C8D3-D6F2-4D63-9146-23939A18CF9A}" type="slidenum">
              <a:rPr kumimoji="0" lang="zh-CN" altLang="en-US" sz="1400" smtClean="0"/>
              <a:pPr>
                <a:spcBef>
                  <a:spcPct val="0"/>
                </a:spcBef>
                <a:buClrTx/>
                <a:buSzTx/>
                <a:buFontTx/>
                <a:buNone/>
              </a:pPr>
              <a:t>176</a:t>
            </a:fld>
            <a:endParaRPr kumimoji="0" lang="en-US" altLang="zh-CN" sz="1400"/>
          </a:p>
        </p:txBody>
      </p:sp>
    </p:spTree>
    <p:extLst>
      <p:ext uri="{BB962C8B-B14F-4D97-AF65-F5344CB8AC3E}">
        <p14:creationId xmlns:p14="http://schemas.microsoft.com/office/powerpoint/2010/main" val="34855245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CA917-DF34-53B6-A3A0-DDDB1FDF2B7F}"/>
            </a:ext>
          </a:extLst>
        </p:cNvPr>
        <p:cNvGrpSpPr/>
        <p:nvPr/>
      </p:nvGrpSpPr>
      <p:grpSpPr>
        <a:xfrm>
          <a:off x="0" y="0"/>
          <a:ext cx="0" cy="0"/>
          <a:chOff x="0" y="0"/>
          <a:chExt cx="0" cy="0"/>
        </a:xfrm>
      </p:grpSpPr>
      <p:sp>
        <p:nvSpPr>
          <p:cNvPr id="37891" name="Rectangle 2">
            <a:extLst>
              <a:ext uri="{FF2B5EF4-FFF2-40B4-BE49-F238E27FC236}">
                <a16:creationId xmlns:a16="http://schemas.microsoft.com/office/drawing/2014/main" id="{FBEF1AE2-CFA7-6751-637D-99712FDE56D4}"/>
              </a:ext>
            </a:extLst>
          </p:cNvPr>
          <p:cNvSpPr>
            <a:spLocks noGrp="1" noChangeArrowheads="1"/>
          </p:cNvSpPr>
          <p:nvPr>
            <p:ph type="title"/>
          </p:nvPr>
        </p:nvSpPr>
        <p:spPr/>
        <p:txBody>
          <a:bodyPr/>
          <a:lstStyle/>
          <a:p>
            <a:pPr eaLnBrk="1" hangingPunct="1"/>
            <a:r>
              <a:rPr lang="zh-CN" altLang="en-US"/>
              <a:t>最邻近点对</a:t>
            </a:r>
          </a:p>
        </p:txBody>
      </p:sp>
      <p:sp>
        <p:nvSpPr>
          <p:cNvPr id="37892" name="Rectangle 3">
            <a:extLst>
              <a:ext uri="{FF2B5EF4-FFF2-40B4-BE49-F238E27FC236}">
                <a16:creationId xmlns:a16="http://schemas.microsoft.com/office/drawing/2014/main" id="{AB863A7E-BC05-14AB-164B-F1D2D09E4231}"/>
              </a:ext>
            </a:extLst>
          </p:cNvPr>
          <p:cNvSpPr>
            <a:spLocks noGrp="1" noChangeArrowheads="1"/>
          </p:cNvSpPr>
          <p:nvPr>
            <p:ph idx="1"/>
          </p:nvPr>
        </p:nvSpPr>
        <p:spPr/>
        <p:txBody>
          <a:bodyPr/>
          <a:lstStyle/>
          <a:p>
            <a:pPr eaLnBrk="1" hangingPunct="1"/>
            <a:r>
              <a:rPr lang="zh-CN" altLang="en-US" dirty="0"/>
              <a:t>应用领域</a:t>
            </a:r>
            <a:endParaRPr lang="en-US" altLang="zh-CN" dirty="0"/>
          </a:p>
          <a:p>
            <a:pPr algn="l">
              <a:lnSpc>
                <a:spcPct val="150000"/>
              </a:lnSpc>
              <a:buFont typeface="Arial" panose="020B0604020202020204" pitchFamily="34" charset="0"/>
              <a:buChar char="•"/>
            </a:pPr>
            <a:r>
              <a:rPr lang="zh-CN" altLang="en-US" b="1" i="0" dirty="0">
                <a:effectLst/>
                <a:latin typeface="Inter"/>
              </a:rPr>
              <a:t>分子建模蛋白质结构分析</a:t>
            </a:r>
            <a:r>
              <a:rPr lang="zh-CN" altLang="en-US" b="0" i="0" dirty="0">
                <a:effectLst/>
                <a:latin typeface="Inter"/>
              </a:rPr>
              <a:t>：在研究蛋白质的三维结构时，需要了解蛋白质中各个原子之间的距离关系。最邻近点对算法可以帮助</a:t>
            </a:r>
            <a:r>
              <a:rPr lang="zh-CN" altLang="en-US" b="0" i="0" dirty="0">
                <a:solidFill>
                  <a:schemeClr val="accent1"/>
                </a:solidFill>
                <a:effectLst/>
                <a:latin typeface="Inter"/>
              </a:rPr>
              <a:t>计算原子之间的最短距离</a:t>
            </a:r>
            <a:r>
              <a:rPr lang="zh-CN" altLang="en-US" b="0" i="0" dirty="0">
                <a:effectLst/>
                <a:latin typeface="Inter"/>
              </a:rPr>
              <a:t>，从而分析蛋白质的折叠方式和稳定性。</a:t>
            </a:r>
          </a:p>
          <a:p>
            <a:pPr algn="l">
              <a:lnSpc>
                <a:spcPct val="150000"/>
              </a:lnSpc>
              <a:buFont typeface="Arial" panose="020B0604020202020204" pitchFamily="34" charset="0"/>
              <a:buChar char="•"/>
            </a:pPr>
            <a:r>
              <a:rPr lang="zh-CN" altLang="en-US" b="1" i="0" dirty="0">
                <a:effectLst/>
                <a:latin typeface="Inter"/>
              </a:rPr>
              <a:t>药物设计</a:t>
            </a:r>
            <a:r>
              <a:rPr lang="zh-CN" altLang="en-US" b="0" i="0" dirty="0">
                <a:effectLst/>
                <a:latin typeface="Inter"/>
              </a:rPr>
              <a:t>：在药物设计中，需要考虑药物分子与靶点分子之间的相互作用。通过计算分子中原子的最邻近点对，可以</a:t>
            </a:r>
            <a:r>
              <a:rPr lang="zh-CN" altLang="en-US" b="0" i="0" dirty="0">
                <a:solidFill>
                  <a:schemeClr val="accent1"/>
                </a:solidFill>
                <a:effectLst/>
                <a:latin typeface="Inter"/>
              </a:rPr>
              <a:t>确定药物分子与靶点分子之间的结合位点和结合方式，为药物设计提供依据</a:t>
            </a:r>
          </a:p>
          <a:p>
            <a:pPr eaLnBrk="1" hangingPunct="1"/>
            <a:endParaRPr lang="zh-CN" altLang="en-US" dirty="0"/>
          </a:p>
          <a:p>
            <a:pPr algn="l">
              <a:buNone/>
            </a:pPr>
            <a:endParaRPr lang="en-US" altLang="zh-CN" b="0" i="0" dirty="0">
              <a:effectLst/>
              <a:latin typeface="Inter"/>
            </a:endParaRPr>
          </a:p>
          <a:p>
            <a:pPr eaLnBrk="1" hangingPunct="1"/>
            <a:endParaRPr lang="zh-CN" altLang="en-US" dirty="0"/>
          </a:p>
        </p:txBody>
      </p:sp>
      <p:sp>
        <p:nvSpPr>
          <p:cNvPr id="37890" name="灯片编号占位符 5">
            <a:extLst>
              <a:ext uri="{FF2B5EF4-FFF2-40B4-BE49-F238E27FC236}">
                <a16:creationId xmlns:a16="http://schemas.microsoft.com/office/drawing/2014/main" id="{29B0D0AF-3476-AC37-1FB4-596D9724F699}"/>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B4C8D3-D6F2-4D63-9146-23939A18CF9A}" type="slidenum">
              <a:rPr kumimoji="0" lang="zh-CN" altLang="en-US" sz="1400" smtClean="0"/>
              <a:pPr>
                <a:spcBef>
                  <a:spcPct val="0"/>
                </a:spcBef>
                <a:buClrTx/>
                <a:buSzTx/>
                <a:buFontTx/>
                <a:buNone/>
              </a:pPr>
              <a:t>177</a:t>
            </a:fld>
            <a:endParaRPr kumimoji="0" lang="en-US" altLang="zh-CN" sz="1400"/>
          </a:p>
        </p:txBody>
      </p:sp>
    </p:spTree>
    <p:extLst>
      <p:ext uri="{BB962C8B-B14F-4D97-AF65-F5344CB8AC3E}">
        <p14:creationId xmlns:p14="http://schemas.microsoft.com/office/powerpoint/2010/main" val="24148156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49A7C-6E5F-2241-811C-CF9B29C8FA7D}"/>
            </a:ext>
          </a:extLst>
        </p:cNvPr>
        <p:cNvGrpSpPr/>
        <p:nvPr/>
      </p:nvGrpSpPr>
      <p:grpSpPr>
        <a:xfrm>
          <a:off x="0" y="0"/>
          <a:ext cx="0" cy="0"/>
          <a:chOff x="0" y="0"/>
          <a:chExt cx="0" cy="0"/>
        </a:xfrm>
      </p:grpSpPr>
      <p:sp>
        <p:nvSpPr>
          <p:cNvPr id="37891" name="Rectangle 2">
            <a:extLst>
              <a:ext uri="{FF2B5EF4-FFF2-40B4-BE49-F238E27FC236}">
                <a16:creationId xmlns:a16="http://schemas.microsoft.com/office/drawing/2014/main" id="{976B2363-3774-C191-AF5A-7E84FAD50973}"/>
              </a:ext>
            </a:extLst>
          </p:cNvPr>
          <p:cNvSpPr>
            <a:spLocks noGrp="1" noChangeArrowheads="1"/>
          </p:cNvSpPr>
          <p:nvPr>
            <p:ph type="title"/>
          </p:nvPr>
        </p:nvSpPr>
        <p:spPr/>
        <p:txBody>
          <a:bodyPr/>
          <a:lstStyle/>
          <a:p>
            <a:pPr eaLnBrk="1" hangingPunct="1"/>
            <a:r>
              <a:rPr lang="zh-CN" altLang="en-US"/>
              <a:t>最邻近点对</a:t>
            </a:r>
          </a:p>
        </p:txBody>
      </p:sp>
      <p:sp>
        <p:nvSpPr>
          <p:cNvPr id="37892" name="Rectangle 3">
            <a:extLst>
              <a:ext uri="{FF2B5EF4-FFF2-40B4-BE49-F238E27FC236}">
                <a16:creationId xmlns:a16="http://schemas.microsoft.com/office/drawing/2014/main" id="{43C0D788-BAF6-3BF4-FDED-B27077AF9CEA}"/>
              </a:ext>
            </a:extLst>
          </p:cNvPr>
          <p:cNvSpPr>
            <a:spLocks noGrp="1" noChangeArrowheads="1"/>
          </p:cNvSpPr>
          <p:nvPr>
            <p:ph idx="1"/>
          </p:nvPr>
        </p:nvSpPr>
        <p:spPr>
          <a:xfrm>
            <a:off x="628650" y="1556792"/>
            <a:ext cx="7886700" cy="4936082"/>
          </a:xfrm>
        </p:spPr>
        <p:txBody>
          <a:bodyPr>
            <a:normAutofit fontScale="92500"/>
          </a:bodyPr>
          <a:lstStyle/>
          <a:p>
            <a:pPr eaLnBrk="1" hangingPunct="1"/>
            <a:r>
              <a:rPr lang="zh-CN" altLang="en-US" dirty="0"/>
              <a:t>应用领域</a:t>
            </a:r>
            <a:endParaRPr lang="en-US" altLang="zh-CN" dirty="0"/>
          </a:p>
          <a:p>
            <a:pPr algn="l">
              <a:lnSpc>
                <a:spcPct val="150000"/>
              </a:lnSpc>
              <a:buFont typeface="Arial" panose="020B0604020202020204" pitchFamily="34" charset="0"/>
              <a:buChar char="•"/>
            </a:pPr>
            <a:r>
              <a:rPr lang="zh-CN" altLang="en-US" sz="2400" b="1" i="0" dirty="0">
                <a:solidFill>
                  <a:srgbClr val="000000"/>
                </a:solidFill>
                <a:effectLst/>
                <a:latin typeface="Inter"/>
              </a:rPr>
              <a:t>空中交通控制</a:t>
            </a:r>
            <a:endParaRPr lang="zh-CN" altLang="en-US" sz="2400" b="0" i="0" dirty="0">
              <a:solidFill>
                <a:srgbClr val="000000"/>
              </a:solidFill>
              <a:effectLst/>
              <a:latin typeface="Inter"/>
            </a:endParaRPr>
          </a:p>
          <a:p>
            <a:pPr marL="742950" lvl="1" indent="-285750" algn="l">
              <a:lnSpc>
                <a:spcPct val="150000"/>
              </a:lnSpc>
              <a:buFont typeface="Arial" panose="020B0604020202020204" pitchFamily="34" charset="0"/>
              <a:buChar char="•"/>
            </a:pPr>
            <a:r>
              <a:rPr lang="zh-CN" altLang="en-US" sz="2300" b="1" i="0" dirty="0">
                <a:solidFill>
                  <a:srgbClr val="000000"/>
                </a:solidFill>
                <a:effectLst/>
                <a:latin typeface="Inter"/>
              </a:rPr>
              <a:t>飞机间隔管理</a:t>
            </a:r>
            <a:r>
              <a:rPr lang="zh-CN" altLang="en-US" sz="2300" b="0" i="0" dirty="0">
                <a:solidFill>
                  <a:srgbClr val="000000"/>
                </a:solidFill>
                <a:effectLst/>
                <a:latin typeface="Inter"/>
              </a:rPr>
              <a:t>：在空中交通控制中，需要确保</a:t>
            </a:r>
            <a:r>
              <a:rPr lang="zh-CN" altLang="en-US" sz="2300" b="0" i="0" dirty="0">
                <a:solidFill>
                  <a:schemeClr val="accent1"/>
                </a:solidFill>
                <a:effectLst/>
                <a:latin typeface="Inter"/>
              </a:rPr>
              <a:t>飞机之间保持安全的间隔距离</a:t>
            </a:r>
            <a:r>
              <a:rPr lang="zh-CN" altLang="en-US" sz="2300" b="0" i="0" dirty="0">
                <a:solidFill>
                  <a:srgbClr val="000000"/>
                </a:solidFill>
                <a:effectLst/>
                <a:latin typeface="Inter"/>
              </a:rPr>
              <a:t>。通过计算飞机的位置坐标的最邻近点对，可以实时监测飞机之间的距离，及时提醒飞行员进行调整，避免空中碰撞事故的发生。</a:t>
            </a:r>
          </a:p>
          <a:p>
            <a:pPr marL="742950" lvl="1" indent="-285750" algn="l">
              <a:lnSpc>
                <a:spcPct val="150000"/>
              </a:lnSpc>
              <a:buFont typeface="Arial" panose="020B0604020202020204" pitchFamily="34" charset="0"/>
              <a:buChar char="•"/>
            </a:pPr>
            <a:r>
              <a:rPr lang="zh-CN" altLang="en-US" sz="2300" b="1" i="0" dirty="0">
                <a:solidFill>
                  <a:srgbClr val="000000"/>
                </a:solidFill>
                <a:effectLst/>
                <a:latin typeface="Inter"/>
              </a:rPr>
              <a:t>机场跑道调度</a:t>
            </a:r>
            <a:r>
              <a:rPr lang="zh-CN" altLang="en-US" sz="2300" b="0" i="0" dirty="0">
                <a:solidFill>
                  <a:srgbClr val="000000"/>
                </a:solidFill>
                <a:effectLst/>
                <a:latin typeface="Inter"/>
              </a:rPr>
              <a:t>：在机场跑道调度中，需要考虑飞机的起降顺序和时间间隔。最邻近点对算法可以</a:t>
            </a:r>
            <a:r>
              <a:rPr lang="zh-CN" altLang="en-US" sz="2300" b="0" i="0" dirty="0">
                <a:solidFill>
                  <a:schemeClr val="accent1"/>
                </a:solidFill>
                <a:effectLst/>
                <a:latin typeface="Inter"/>
              </a:rPr>
              <a:t>帮助计算飞机之间的距离，合理安排飞机的起降时间，提高跑道的使用效率</a:t>
            </a:r>
            <a:r>
              <a:rPr lang="zh-CN" altLang="en-US" sz="2300" b="0" i="0" dirty="0">
                <a:solidFill>
                  <a:srgbClr val="000000"/>
                </a:solidFill>
                <a:effectLst/>
                <a:latin typeface="Inter"/>
              </a:rPr>
              <a:t>。</a:t>
            </a:r>
          </a:p>
          <a:p>
            <a:pPr eaLnBrk="1" hangingPunct="1"/>
            <a:endParaRPr lang="zh-CN" altLang="en-US" dirty="0"/>
          </a:p>
          <a:p>
            <a:pPr algn="l">
              <a:buNone/>
            </a:pPr>
            <a:endParaRPr lang="en-US" altLang="zh-CN" b="0" i="0" dirty="0">
              <a:effectLst/>
              <a:latin typeface="Inter"/>
            </a:endParaRPr>
          </a:p>
          <a:p>
            <a:pPr eaLnBrk="1" hangingPunct="1"/>
            <a:endParaRPr lang="zh-CN" altLang="en-US" dirty="0"/>
          </a:p>
        </p:txBody>
      </p:sp>
      <p:sp>
        <p:nvSpPr>
          <p:cNvPr id="37890" name="灯片编号占位符 5">
            <a:extLst>
              <a:ext uri="{FF2B5EF4-FFF2-40B4-BE49-F238E27FC236}">
                <a16:creationId xmlns:a16="http://schemas.microsoft.com/office/drawing/2014/main" id="{1BD9B572-D028-7E54-0B23-80E9B4ECA544}"/>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B4C8D3-D6F2-4D63-9146-23939A18CF9A}" type="slidenum">
              <a:rPr kumimoji="0" lang="zh-CN" altLang="en-US" sz="1400" smtClean="0"/>
              <a:pPr>
                <a:spcBef>
                  <a:spcPct val="0"/>
                </a:spcBef>
                <a:buClrTx/>
                <a:buSzTx/>
                <a:buFontTx/>
                <a:buNone/>
              </a:pPr>
              <a:t>178</a:t>
            </a:fld>
            <a:endParaRPr kumimoji="0" lang="en-US" altLang="zh-CN" sz="1400"/>
          </a:p>
        </p:txBody>
      </p:sp>
    </p:spTree>
    <p:extLst>
      <p:ext uri="{BB962C8B-B14F-4D97-AF65-F5344CB8AC3E}">
        <p14:creationId xmlns:p14="http://schemas.microsoft.com/office/powerpoint/2010/main" val="15958342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FA531532-6098-4B99-A4A6-433AEE986069}"/>
              </a:ext>
            </a:extLst>
          </p:cNvPr>
          <p:cNvSpPr>
            <a:spLocks noGrp="1" noChangeArrowheads="1"/>
          </p:cNvSpPr>
          <p:nvPr>
            <p:ph type="title"/>
          </p:nvPr>
        </p:nvSpPr>
        <p:spPr/>
        <p:txBody>
          <a:bodyPr/>
          <a:lstStyle/>
          <a:p>
            <a:pPr eaLnBrk="1" hangingPunct="1"/>
            <a:r>
              <a:rPr lang="zh-CN" altLang="en-US"/>
              <a:t>最邻近点对</a:t>
            </a:r>
          </a:p>
        </p:txBody>
      </p:sp>
      <p:sp>
        <p:nvSpPr>
          <p:cNvPr id="38914" name="灯片编号占位符 5">
            <a:extLst>
              <a:ext uri="{FF2B5EF4-FFF2-40B4-BE49-F238E27FC236}">
                <a16:creationId xmlns:a16="http://schemas.microsoft.com/office/drawing/2014/main" id="{BE679194-7CD1-4B60-8074-996D2CC3253E}"/>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DC4EF03-18A5-42B0-AF6A-980DCCD909B2}" type="slidenum">
              <a:rPr kumimoji="0" lang="zh-CN" altLang="en-US" sz="1400" smtClean="0"/>
              <a:pPr>
                <a:spcBef>
                  <a:spcPct val="0"/>
                </a:spcBef>
                <a:buClrTx/>
                <a:buSzTx/>
                <a:buFontTx/>
                <a:buNone/>
              </a:pPr>
              <a:t>179</a:t>
            </a:fld>
            <a:endParaRPr kumimoji="0" lang="en-US" altLang="zh-CN" sz="1400"/>
          </a:p>
        </p:txBody>
      </p:sp>
      <p:pic>
        <p:nvPicPr>
          <p:cNvPr id="8" name="图片 7">
            <a:extLst>
              <a:ext uri="{FF2B5EF4-FFF2-40B4-BE49-F238E27FC236}">
                <a16:creationId xmlns:a16="http://schemas.microsoft.com/office/drawing/2014/main" id="{C9AC6883-056C-10E1-C78D-D02D69787816}"/>
              </a:ext>
            </a:extLst>
          </p:cNvPr>
          <p:cNvPicPr>
            <a:picLocks noChangeAspect="1"/>
          </p:cNvPicPr>
          <p:nvPr/>
        </p:nvPicPr>
        <p:blipFill>
          <a:blip r:embed="rId2"/>
          <a:stretch>
            <a:fillRect/>
          </a:stretch>
        </p:blipFill>
        <p:spPr>
          <a:xfrm>
            <a:off x="471701" y="1514539"/>
            <a:ext cx="8200598" cy="4848220"/>
          </a:xfrm>
          <a:prstGeom prst="rect">
            <a:avLst/>
          </a:prstGeom>
        </p:spPr>
      </p:pic>
      <p:cxnSp>
        <p:nvCxnSpPr>
          <p:cNvPr id="3" name="直接连接符 2">
            <a:extLst>
              <a:ext uri="{FF2B5EF4-FFF2-40B4-BE49-F238E27FC236}">
                <a16:creationId xmlns:a16="http://schemas.microsoft.com/office/drawing/2014/main" id="{22E062B8-3BCD-F9CC-E446-C4B7236E7429}"/>
              </a:ext>
            </a:extLst>
          </p:cNvPr>
          <p:cNvCxnSpPr/>
          <p:nvPr/>
        </p:nvCxnSpPr>
        <p:spPr>
          <a:xfrm>
            <a:off x="2555776" y="3861048"/>
            <a:ext cx="51125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647C4C35-B07E-0C42-EC9B-81A17C2403DF}"/>
              </a:ext>
            </a:extLst>
          </p:cNvPr>
          <p:cNvCxnSpPr>
            <a:cxnSpLocks/>
          </p:cNvCxnSpPr>
          <p:nvPr/>
        </p:nvCxnSpPr>
        <p:spPr>
          <a:xfrm>
            <a:off x="628650" y="5373216"/>
            <a:ext cx="55995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05210" y="449759"/>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16387" name="Text Box 3"/>
          <p:cNvSpPr txBox="1">
            <a:spLocks noChangeArrowheads="1"/>
          </p:cNvSpPr>
          <p:nvPr/>
        </p:nvSpPr>
        <p:spPr bwMode="auto">
          <a:xfrm>
            <a:off x="433388" y="1460302"/>
            <a:ext cx="8710612"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3200" b="1" dirty="0">
                <a:solidFill>
                  <a:schemeClr val="accent1"/>
                </a:solidFill>
                <a:latin typeface="黑体" pitchFamily="2" charset="-122"/>
                <a:ea typeface="黑体" pitchFamily="2" charset="-122"/>
              </a:rPr>
              <a:t>例</a:t>
            </a:r>
            <a:r>
              <a:rPr lang="en-US" altLang="zh-CN" sz="3200" b="1" dirty="0">
                <a:solidFill>
                  <a:schemeClr val="accent1"/>
                </a:solidFill>
                <a:latin typeface="黑体" pitchFamily="2" charset="-122"/>
                <a:ea typeface="黑体" pitchFamily="2" charset="-122"/>
              </a:rPr>
              <a:t>3  </a:t>
            </a:r>
            <a:r>
              <a:rPr lang="en-US" altLang="en-US" sz="3200" b="1" dirty="0" err="1">
                <a:solidFill>
                  <a:schemeClr val="accent1"/>
                </a:solidFill>
              </a:rPr>
              <a:t>Ackerman</a:t>
            </a:r>
            <a:r>
              <a:rPr lang="en-US" altLang="en-US" sz="3200" b="1" dirty="0" err="1">
                <a:solidFill>
                  <a:schemeClr val="accent1"/>
                </a:solidFill>
                <a:latin typeface="黑体" pitchFamily="2" charset="-122"/>
                <a:ea typeface="黑体" pitchFamily="2" charset="-122"/>
              </a:rPr>
              <a:t>函数</a:t>
            </a:r>
            <a:endParaRPr lang="zh-CN" altLang="en-US" sz="3200" b="1" dirty="0">
              <a:solidFill>
                <a:schemeClr val="accent1"/>
              </a:solidFill>
              <a:latin typeface="黑体" pitchFamily="2" charset="-122"/>
              <a:ea typeface="黑体" pitchFamily="2" charset="-122"/>
            </a:endParaRPr>
          </a:p>
          <a:p>
            <a:r>
              <a:rPr lang="zh-CN" altLang="en-US" sz="2400" dirty="0">
                <a:solidFill>
                  <a:schemeClr val="accent1"/>
                </a:solidFill>
                <a:latin typeface="楷体_GB2312" pitchFamily="49" charset="-122"/>
                <a:ea typeface="楷体_GB2312" pitchFamily="49" charset="-122"/>
              </a:rPr>
              <a:t>当</a:t>
            </a:r>
            <a:r>
              <a:rPr lang="zh-CN" altLang="en-US" sz="2400" b="1" dirty="0">
                <a:solidFill>
                  <a:schemeClr val="accent1"/>
                </a:solidFill>
                <a:latin typeface="楷体_GB2312" pitchFamily="49" charset="-122"/>
                <a:ea typeface="楷体_GB2312" pitchFamily="49" charset="-122"/>
              </a:rPr>
              <a:t>一个函数及它的一个变量是由函数自身定义</a:t>
            </a:r>
            <a:r>
              <a:rPr lang="zh-CN" altLang="en-US" sz="2400" dirty="0">
                <a:solidFill>
                  <a:schemeClr val="accent1"/>
                </a:solidFill>
                <a:latin typeface="楷体_GB2312" pitchFamily="49" charset="-122"/>
                <a:ea typeface="楷体_GB2312" pitchFamily="49" charset="-122"/>
              </a:rPr>
              <a:t>时，称这个函数是</a:t>
            </a:r>
            <a:r>
              <a:rPr lang="zh-CN" altLang="en-US" sz="2400" b="1" dirty="0">
                <a:solidFill>
                  <a:schemeClr val="accent1"/>
                </a:solidFill>
                <a:latin typeface="黑体" pitchFamily="2" charset="-122"/>
                <a:ea typeface="黑体" pitchFamily="2" charset="-122"/>
              </a:rPr>
              <a:t>双递归函数</a:t>
            </a:r>
            <a:r>
              <a:rPr lang="zh-CN" altLang="en-US" sz="2400" dirty="0">
                <a:solidFill>
                  <a:schemeClr val="accent1"/>
                </a:solidFill>
                <a:latin typeface="楷体_GB2312" pitchFamily="49" charset="-122"/>
                <a:ea typeface="楷体_GB2312" pitchFamily="49" charset="-122"/>
              </a:rPr>
              <a:t>。</a:t>
            </a:r>
          </a:p>
          <a:p>
            <a:r>
              <a:rPr lang="en-US" altLang="zh-CN" sz="2400" b="1" dirty="0">
                <a:solidFill>
                  <a:schemeClr val="accent1"/>
                </a:solidFill>
                <a:latin typeface="楷体_GB2312" pitchFamily="49" charset="-122"/>
                <a:ea typeface="楷体_GB2312" pitchFamily="49" charset="-122"/>
              </a:rPr>
              <a:t>Ackerman</a:t>
            </a:r>
            <a:r>
              <a:rPr lang="zh-CN" altLang="en-US" sz="2400" dirty="0">
                <a:solidFill>
                  <a:schemeClr val="accent1"/>
                </a:solidFill>
                <a:latin typeface="楷体_GB2312" pitchFamily="49" charset="-122"/>
                <a:ea typeface="楷体_GB2312" pitchFamily="49" charset="-122"/>
              </a:rPr>
              <a:t>函数</a:t>
            </a:r>
            <a:r>
              <a:rPr lang="en-US" altLang="zh-CN" sz="2400" b="1" dirty="0">
                <a:solidFill>
                  <a:schemeClr val="accent1"/>
                </a:solidFill>
                <a:latin typeface="楷体_GB2312" pitchFamily="49" charset="-122"/>
                <a:ea typeface="楷体_GB2312" pitchFamily="49" charset="-122"/>
              </a:rPr>
              <a:t>A(n</a:t>
            </a:r>
            <a:r>
              <a:rPr lang="zh-CN" altLang="en-US" sz="2400" b="1" dirty="0">
                <a:solidFill>
                  <a:schemeClr val="accent1"/>
                </a:solidFill>
                <a:latin typeface="楷体_GB2312" pitchFamily="49" charset="-122"/>
                <a:ea typeface="楷体_GB2312" pitchFamily="49" charset="-122"/>
              </a:rPr>
              <a:t>，</a:t>
            </a:r>
            <a:r>
              <a:rPr lang="en-US" altLang="zh-CN" sz="2400" b="1" dirty="0">
                <a:solidFill>
                  <a:schemeClr val="accent1"/>
                </a:solidFill>
                <a:latin typeface="楷体_GB2312" pitchFamily="49" charset="-122"/>
                <a:ea typeface="楷体_GB2312" pitchFamily="49" charset="-122"/>
              </a:rPr>
              <a:t>m)</a:t>
            </a:r>
            <a:r>
              <a:rPr lang="zh-CN" altLang="en-US" sz="2400" dirty="0">
                <a:solidFill>
                  <a:schemeClr val="accent1"/>
                </a:solidFill>
                <a:latin typeface="楷体_GB2312" pitchFamily="49" charset="-122"/>
                <a:ea typeface="楷体_GB2312" pitchFamily="49" charset="-122"/>
              </a:rPr>
              <a:t>定义如下：</a:t>
            </a:r>
          </a:p>
        </p:txBody>
      </p:sp>
      <p:sp>
        <p:nvSpPr>
          <p:cNvPr id="16388" name="Rectangle 4"/>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16389" name="Object 5"/>
          <p:cNvGraphicFramePr>
            <a:graphicFrameLocks noChangeAspect="1"/>
          </p:cNvGraphicFramePr>
          <p:nvPr/>
        </p:nvGraphicFramePr>
        <p:xfrm>
          <a:off x="1258888" y="3500438"/>
          <a:ext cx="6769100" cy="2462212"/>
        </p:xfrm>
        <a:graphic>
          <a:graphicData uri="http://schemas.openxmlformats.org/presentationml/2006/ole">
            <mc:AlternateContent xmlns:mc="http://schemas.openxmlformats.org/markup-compatibility/2006">
              <mc:Choice xmlns:v="urn:schemas-microsoft-com:vml" Requires="v">
                <p:oleObj name="公式" r:id="rId3" imgW="2514600" imgH="914400" progId="Equation.3">
                  <p:embed/>
                </p:oleObj>
              </mc:Choice>
              <mc:Fallback>
                <p:oleObj name="公式" r:id="rId3" imgW="2514600" imgH="914400" progId="Equation.3">
                  <p:embed/>
                  <p:pic>
                    <p:nvPicPr>
                      <p:cNvPr id="1638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3500438"/>
                        <a:ext cx="6769100" cy="2462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C8193BF-C38B-AC84-97DC-7E1615E363FE}"/>
            </a:ext>
          </a:extLst>
        </p:cNvPr>
        <p:cNvGrpSpPr/>
        <p:nvPr/>
      </p:nvGrpSpPr>
      <p:grpSpPr>
        <a:xfrm>
          <a:off x="0" y="0"/>
          <a:ext cx="0" cy="0"/>
          <a:chOff x="0" y="0"/>
          <a:chExt cx="0" cy="0"/>
        </a:xfrm>
      </p:grpSpPr>
      <p:sp>
        <p:nvSpPr>
          <p:cNvPr id="38915" name="Rectangle 2">
            <a:extLst>
              <a:ext uri="{FF2B5EF4-FFF2-40B4-BE49-F238E27FC236}">
                <a16:creationId xmlns:a16="http://schemas.microsoft.com/office/drawing/2014/main" id="{83DE79C5-7A5B-9738-19F1-B0DE164F9F74}"/>
              </a:ext>
            </a:extLst>
          </p:cNvPr>
          <p:cNvSpPr>
            <a:spLocks noGrp="1" noChangeArrowheads="1"/>
          </p:cNvSpPr>
          <p:nvPr>
            <p:ph type="title"/>
          </p:nvPr>
        </p:nvSpPr>
        <p:spPr/>
        <p:txBody>
          <a:bodyPr/>
          <a:lstStyle/>
          <a:p>
            <a:pPr eaLnBrk="1" hangingPunct="1"/>
            <a:r>
              <a:rPr lang="zh-CN" altLang="en-US"/>
              <a:t>最邻近点对</a:t>
            </a:r>
          </a:p>
        </p:txBody>
      </p:sp>
      <p:sp>
        <p:nvSpPr>
          <p:cNvPr id="38914" name="灯片编号占位符 5">
            <a:extLst>
              <a:ext uri="{FF2B5EF4-FFF2-40B4-BE49-F238E27FC236}">
                <a16:creationId xmlns:a16="http://schemas.microsoft.com/office/drawing/2014/main" id="{EB68A149-2970-0986-3B11-D73FDAE64EBD}"/>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DC4EF03-18A5-42B0-AF6A-980DCCD909B2}" type="slidenum">
              <a:rPr kumimoji="0" lang="zh-CN" altLang="en-US" sz="1400" smtClean="0"/>
              <a:pPr>
                <a:spcBef>
                  <a:spcPct val="0"/>
                </a:spcBef>
                <a:buClrTx/>
                <a:buSzTx/>
                <a:buFontTx/>
                <a:buNone/>
              </a:pPr>
              <a:t>180</a:t>
            </a:fld>
            <a:endParaRPr kumimoji="0" lang="en-US" altLang="zh-CN" sz="1400"/>
          </a:p>
        </p:txBody>
      </p:sp>
      <p:pic>
        <p:nvPicPr>
          <p:cNvPr id="3" name="图片 2">
            <a:extLst>
              <a:ext uri="{FF2B5EF4-FFF2-40B4-BE49-F238E27FC236}">
                <a16:creationId xmlns:a16="http://schemas.microsoft.com/office/drawing/2014/main" id="{5EA9A62E-2B0E-33A5-95D0-38CC4FF0B160}"/>
              </a:ext>
            </a:extLst>
          </p:cNvPr>
          <p:cNvPicPr>
            <a:picLocks noChangeAspect="1"/>
          </p:cNvPicPr>
          <p:nvPr/>
        </p:nvPicPr>
        <p:blipFill>
          <a:blip r:embed="rId2"/>
          <a:stretch>
            <a:fillRect/>
          </a:stretch>
        </p:blipFill>
        <p:spPr>
          <a:xfrm>
            <a:off x="172233" y="1556792"/>
            <a:ext cx="8648240" cy="4271882"/>
          </a:xfrm>
          <a:prstGeom prst="rect">
            <a:avLst/>
          </a:prstGeom>
        </p:spPr>
      </p:pic>
      <p:cxnSp>
        <p:nvCxnSpPr>
          <p:cNvPr id="2" name="直接连接符 1">
            <a:extLst>
              <a:ext uri="{FF2B5EF4-FFF2-40B4-BE49-F238E27FC236}">
                <a16:creationId xmlns:a16="http://schemas.microsoft.com/office/drawing/2014/main" id="{2B70E2AD-7927-FF86-F67A-A14B6E34E8D9}"/>
              </a:ext>
            </a:extLst>
          </p:cNvPr>
          <p:cNvCxnSpPr/>
          <p:nvPr/>
        </p:nvCxnSpPr>
        <p:spPr>
          <a:xfrm>
            <a:off x="1345382" y="3501008"/>
            <a:ext cx="51125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67E0C406-754E-CBC4-CF8A-22F660543C26}"/>
              </a:ext>
            </a:extLst>
          </p:cNvPr>
          <p:cNvCxnSpPr>
            <a:cxnSpLocks/>
          </p:cNvCxnSpPr>
          <p:nvPr/>
        </p:nvCxnSpPr>
        <p:spPr>
          <a:xfrm>
            <a:off x="1345382" y="4149080"/>
            <a:ext cx="56748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3544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a:extLst>
              <a:ext uri="{FF2B5EF4-FFF2-40B4-BE49-F238E27FC236}">
                <a16:creationId xmlns:a16="http://schemas.microsoft.com/office/drawing/2014/main" id="{1BCD96D2-5545-4222-9B75-4663122245F1}"/>
              </a:ext>
            </a:extLst>
          </p:cNvPr>
          <p:cNvSpPr>
            <a:spLocks noGrp="1" noChangeArrowheads="1"/>
          </p:cNvSpPr>
          <p:nvPr>
            <p:ph type="title"/>
          </p:nvPr>
        </p:nvSpPr>
        <p:spPr/>
        <p:txBody>
          <a:bodyPr/>
          <a:lstStyle/>
          <a:p>
            <a:pPr eaLnBrk="1" hangingPunct="1"/>
            <a:r>
              <a:rPr lang="zh-CN" altLang="en-US"/>
              <a:t>例子</a:t>
            </a:r>
          </a:p>
        </p:txBody>
      </p:sp>
      <p:sp>
        <p:nvSpPr>
          <p:cNvPr id="39940" name="Rectangle 3">
            <a:extLst>
              <a:ext uri="{FF2B5EF4-FFF2-40B4-BE49-F238E27FC236}">
                <a16:creationId xmlns:a16="http://schemas.microsoft.com/office/drawing/2014/main" id="{507A8D89-677D-469E-B5FF-4859217E69E9}"/>
              </a:ext>
            </a:extLst>
          </p:cNvPr>
          <p:cNvSpPr>
            <a:spLocks noGrp="1" noChangeArrowheads="1"/>
          </p:cNvSpPr>
          <p:nvPr>
            <p:ph idx="1"/>
          </p:nvPr>
        </p:nvSpPr>
        <p:spPr/>
        <p:txBody>
          <a:bodyPr/>
          <a:lstStyle/>
          <a:p>
            <a:pPr eaLnBrk="1" hangingPunct="1"/>
            <a:r>
              <a:rPr lang="zh-CN" altLang="en-US" sz="2800"/>
              <a:t>考虑一种划分：把一块平面区域分成</a:t>
            </a:r>
            <a:r>
              <a:rPr lang="zh-CN" altLang="en-US" sz="2800" b="1"/>
              <a:t>四</a:t>
            </a:r>
            <a:r>
              <a:rPr lang="zh-CN" altLang="en-US" sz="2800"/>
              <a:t>个部分</a:t>
            </a:r>
          </a:p>
        </p:txBody>
      </p:sp>
      <p:sp>
        <p:nvSpPr>
          <p:cNvPr id="39938" name="灯片编号占位符 5">
            <a:extLst>
              <a:ext uri="{FF2B5EF4-FFF2-40B4-BE49-F238E27FC236}">
                <a16:creationId xmlns:a16="http://schemas.microsoft.com/office/drawing/2014/main" id="{3D316E07-29DD-44E3-8932-5F0EF1F4AD27}"/>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D8B9A4-7BF9-42AD-A2FC-859C07E14067}" type="slidenum">
              <a:rPr kumimoji="0" lang="zh-CN" altLang="en-US" sz="1400" smtClean="0"/>
              <a:pPr>
                <a:spcBef>
                  <a:spcPct val="0"/>
                </a:spcBef>
                <a:buClrTx/>
                <a:buSzTx/>
                <a:buFontTx/>
                <a:buNone/>
              </a:pPr>
              <a:t>181</a:t>
            </a:fld>
            <a:endParaRPr kumimoji="0" lang="en-US" altLang="zh-CN" sz="1400"/>
          </a:p>
        </p:txBody>
      </p:sp>
      <p:sp>
        <p:nvSpPr>
          <p:cNvPr id="39941" name="Rectangle 5">
            <a:extLst>
              <a:ext uri="{FF2B5EF4-FFF2-40B4-BE49-F238E27FC236}">
                <a16:creationId xmlns:a16="http://schemas.microsoft.com/office/drawing/2014/main" id="{5F719B44-94AB-43A9-862A-29018DFF2C2C}"/>
              </a:ext>
            </a:extLst>
          </p:cNvPr>
          <p:cNvSpPr>
            <a:spLocks noChangeArrowheads="1"/>
          </p:cNvSpPr>
          <p:nvPr/>
        </p:nvSpPr>
        <p:spPr bwMode="auto">
          <a:xfrm>
            <a:off x="1259632" y="2492896"/>
            <a:ext cx="6248400" cy="3581400"/>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9942" name="Oval 6">
            <a:extLst>
              <a:ext uri="{FF2B5EF4-FFF2-40B4-BE49-F238E27FC236}">
                <a16:creationId xmlns:a16="http://schemas.microsoft.com/office/drawing/2014/main" id="{B8984954-D67E-496A-AC4D-5B3BB0AFAA0F}"/>
              </a:ext>
            </a:extLst>
          </p:cNvPr>
          <p:cNvSpPr>
            <a:spLocks noChangeArrowheads="1"/>
          </p:cNvSpPr>
          <p:nvPr/>
        </p:nvSpPr>
        <p:spPr bwMode="auto">
          <a:xfrm flipH="1">
            <a:off x="1869232" y="3635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43" name="Oval 7">
            <a:extLst>
              <a:ext uri="{FF2B5EF4-FFF2-40B4-BE49-F238E27FC236}">
                <a16:creationId xmlns:a16="http://schemas.microsoft.com/office/drawing/2014/main" id="{8664E712-913C-4B14-AAB6-3EC99B34D6AD}"/>
              </a:ext>
            </a:extLst>
          </p:cNvPr>
          <p:cNvSpPr>
            <a:spLocks noChangeArrowheads="1"/>
          </p:cNvSpPr>
          <p:nvPr/>
        </p:nvSpPr>
        <p:spPr bwMode="auto">
          <a:xfrm flipH="1">
            <a:off x="3698032" y="3559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44" name="Oval 8">
            <a:extLst>
              <a:ext uri="{FF2B5EF4-FFF2-40B4-BE49-F238E27FC236}">
                <a16:creationId xmlns:a16="http://schemas.microsoft.com/office/drawing/2014/main" id="{8847F56D-B7D1-4025-AE19-3CCC054D3FAB}"/>
              </a:ext>
            </a:extLst>
          </p:cNvPr>
          <p:cNvSpPr>
            <a:spLocks noChangeArrowheads="1"/>
          </p:cNvSpPr>
          <p:nvPr/>
        </p:nvSpPr>
        <p:spPr bwMode="auto">
          <a:xfrm flipH="1">
            <a:off x="2936032" y="4931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45" name="Oval 9">
            <a:extLst>
              <a:ext uri="{FF2B5EF4-FFF2-40B4-BE49-F238E27FC236}">
                <a16:creationId xmlns:a16="http://schemas.microsoft.com/office/drawing/2014/main" id="{A553A46A-82FC-42E6-9D5B-B3853CA189AB}"/>
              </a:ext>
            </a:extLst>
          </p:cNvPr>
          <p:cNvSpPr>
            <a:spLocks noChangeArrowheads="1"/>
          </p:cNvSpPr>
          <p:nvPr/>
        </p:nvSpPr>
        <p:spPr bwMode="auto">
          <a:xfrm flipH="1">
            <a:off x="4002832" y="5540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46" name="Oval 10">
            <a:extLst>
              <a:ext uri="{FF2B5EF4-FFF2-40B4-BE49-F238E27FC236}">
                <a16:creationId xmlns:a16="http://schemas.microsoft.com/office/drawing/2014/main" id="{9D77B5A2-457D-4AC8-8041-7E9A50EB3779}"/>
              </a:ext>
            </a:extLst>
          </p:cNvPr>
          <p:cNvSpPr>
            <a:spLocks noChangeArrowheads="1"/>
          </p:cNvSpPr>
          <p:nvPr/>
        </p:nvSpPr>
        <p:spPr bwMode="auto">
          <a:xfrm flipH="1">
            <a:off x="1488232" y="3178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47" name="Oval 11">
            <a:extLst>
              <a:ext uri="{FF2B5EF4-FFF2-40B4-BE49-F238E27FC236}">
                <a16:creationId xmlns:a16="http://schemas.microsoft.com/office/drawing/2014/main" id="{5DBD610A-8D19-49ED-AC2B-67AB8EDB7F4D}"/>
              </a:ext>
            </a:extLst>
          </p:cNvPr>
          <p:cNvSpPr>
            <a:spLocks noChangeArrowheads="1"/>
          </p:cNvSpPr>
          <p:nvPr/>
        </p:nvSpPr>
        <p:spPr bwMode="auto">
          <a:xfrm flipH="1">
            <a:off x="2478832" y="3483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48" name="Oval 12">
            <a:extLst>
              <a:ext uri="{FF2B5EF4-FFF2-40B4-BE49-F238E27FC236}">
                <a16:creationId xmlns:a16="http://schemas.microsoft.com/office/drawing/2014/main" id="{F7E8218B-0B1B-4309-B377-1900E6A5EBD2}"/>
              </a:ext>
            </a:extLst>
          </p:cNvPr>
          <p:cNvSpPr>
            <a:spLocks noChangeArrowheads="1"/>
          </p:cNvSpPr>
          <p:nvPr/>
        </p:nvSpPr>
        <p:spPr bwMode="auto">
          <a:xfrm flipH="1">
            <a:off x="2707432" y="2797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49" name="Oval 13">
            <a:extLst>
              <a:ext uri="{FF2B5EF4-FFF2-40B4-BE49-F238E27FC236}">
                <a16:creationId xmlns:a16="http://schemas.microsoft.com/office/drawing/2014/main" id="{F3AE66E4-A603-4667-A80D-7151E274A5BA}"/>
              </a:ext>
            </a:extLst>
          </p:cNvPr>
          <p:cNvSpPr>
            <a:spLocks noChangeArrowheads="1"/>
          </p:cNvSpPr>
          <p:nvPr/>
        </p:nvSpPr>
        <p:spPr bwMode="auto">
          <a:xfrm flipH="1">
            <a:off x="2783632" y="3788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50" name="Oval 14">
            <a:extLst>
              <a:ext uri="{FF2B5EF4-FFF2-40B4-BE49-F238E27FC236}">
                <a16:creationId xmlns:a16="http://schemas.microsoft.com/office/drawing/2014/main" id="{26D57DD4-2BE4-4D6B-B6C8-EC0C7D63D2CC}"/>
              </a:ext>
            </a:extLst>
          </p:cNvPr>
          <p:cNvSpPr>
            <a:spLocks noChangeArrowheads="1"/>
          </p:cNvSpPr>
          <p:nvPr/>
        </p:nvSpPr>
        <p:spPr bwMode="auto">
          <a:xfrm flipH="1">
            <a:off x="5222032" y="3178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51" name="Oval 15">
            <a:extLst>
              <a:ext uri="{FF2B5EF4-FFF2-40B4-BE49-F238E27FC236}">
                <a16:creationId xmlns:a16="http://schemas.microsoft.com/office/drawing/2014/main" id="{E7746198-E9E5-47F6-B3EE-872AC96B5661}"/>
              </a:ext>
            </a:extLst>
          </p:cNvPr>
          <p:cNvSpPr>
            <a:spLocks noChangeArrowheads="1"/>
          </p:cNvSpPr>
          <p:nvPr/>
        </p:nvSpPr>
        <p:spPr bwMode="auto">
          <a:xfrm flipH="1">
            <a:off x="3469432" y="3178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52" name="Oval 16">
            <a:extLst>
              <a:ext uri="{FF2B5EF4-FFF2-40B4-BE49-F238E27FC236}">
                <a16:creationId xmlns:a16="http://schemas.microsoft.com/office/drawing/2014/main" id="{A2FB4F16-48F9-40DD-8A96-2911AF7ECD50}"/>
              </a:ext>
            </a:extLst>
          </p:cNvPr>
          <p:cNvSpPr>
            <a:spLocks noChangeArrowheads="1"/>
          </p:cNvSpPr>
          <p:nvPr/>
        </p:nvSpPr>
        <p:spPr bwMode="auto">
          <a:xfrm flipH="1">
            <a:off x="4688632" y="3712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53" name="Oval 17">
            <a:extLst>
              <a:ext uri="{FF2B5EF4-FFF2-40B4-BE49-F238E27FC236}">
                <a16:creationId xmlns:a16="http://schemas.microsoft.com/office/drawing/2014/main" id="{A7ABF028-E482-4754-8583-899AFF0C6E80}"/>
              </a:ext>
            </a:extLst>
          </p:cNvPr>
          <p:cNvSpPr>
            <a:spLocks noChangeArrowheads="1"/>
          </p:cNvSpPr>
          <p:nvPr/>
        </p:nvSpPr>
        <p:spPr bwMode="auto">
          <a:xfrm flipH="1">
            <a:off x="4460032" y="4093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54" name="Oval 18">
            <a:extLst>
              <a:ext uri="{FF2B5EF4-FFF2-40B4-BE49-F238E27FC236}">
                <a16:creationId xmlns:a16="http://schemas.microsoft.com/office/drawing/2014/main" id="{B14FD600-3158-4B47-B427-1B3AFCDC3F71}"/>
              </a:ext>
            </a:extLst>
          </p:cNvPr>
          <p:cNvSpPr>
            <a:spLocks noChangeArrowheads="1"/>
          </p:cNvSpPr>
          <p:nvPr/>
        </p:nvSpPr>
        <p:spPr bwMode="auto">
          <a:xfrm flipH="1">
            <a:off x="7203232" y="5921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55" name="Oval 19">
            <a:extLst>
              <a:ext uri="{FF2B5EF4-FFF2-40B4-BE49-F238E27FC236}">
                <a16:creationId xmlns:a16="http://schemas.microsoft.com/office/drawing/2014/main" id="{15CA4EF7-E72B-422A-A449-A66AA52A4FEF}"/>
              </a:ext>
            </a:extLst>
          </p:cNvPr>
          <p:cNvSpPr>
            <a:spLocks noChangeArrowheads="1"/>
          </p:cNvSpPr>
          <p:nvPr/>
        </p:nvSpPr>
        <p:spPr bwMode="auto">
          <a:xfrm flipH="1">
            <a:off x="5603032" y="2873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56" name="Oval 20">
            <a:extLst>
              <a:ext uri="{FF2B5EF4-FFF2-40B4-BE49-F238E27FC236}">
                <a16:creationId xmlns:a16="http://schemas.microsoft.com/office/drawing/2014/main" id="{03FA1FD3-3001-47A2-A680-416879DA9845}"/>
              </a:ext>
            </a:extLst>
          </p:cNvPr>
          <p:cNvSpPr>
            <a:spLocks noChangeArrowheads="1"/>
          </p:cNvSpPr>
          <p:nvPr/>
        </p:nvSpPr>
        <p:spPr bwMode="auto">
          <a:xfrm flipH="1">
            <a:off x="6060232" y="4169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57" name="Oval 21">
            <a:extLst>
              <a:ext uri="{FF2B5EF4-FFF2-40B4-BE49-F238E27FC236}">
                <a16:creationId xmlns:a16="http://schemas.microsoft.com/office/drawing/2014/main" id="{697954B8-A49E-4C3E-A58B-F8718CA4B26D}"/>
              </a:ext>
            </a:extLst>
          </p:cNvPr>
          <p:cNvSpPr>
            <a:spLocks noChangeArrowheads="1"/>
          </p:cNvSpPr>
          <p:nvPr/>
        </p:nvSpPr>
        <p:spPr bwMode="auto">
          <a:xfrm flipH="1">
            <a:off x="1412032" y="4016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58" name="Oval 22">
            <a:extLst>
              <a:ext uri="{FF2B5EF4-FFF2-40B4-BE49-F238E27FC236}">
                <a16:creationId xmlns:a16="http://schemas.microsoft.com/office/drawing/2014/main" id="{89F7E0C0-ED41-4938-A4D9-6F396FBD8326}"/>
              </a:ext>
            </a:extLst>
          </p:cNvPr>
          <p:cNvSpPr>
            <a:spLocks noChangeArrowheads="1"/>
          </p:cNvSpPr>
          <p:nvPr/>
        </p:nvSpPr>
        <p:spPr bwMode="auto">
          <a:xfrm flipH="1">
            <a:off x="3926632" y="3864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59" name="Oval 23">
            <a:extLst>
              <a:ext uri="{FF2B5EF4-FFF2-40B4-BE49-F238E27FC236}">
                <a16:creationId xmlns:a16="http://schemas.microsoft.com/office/drawing/2014/main" id="{267FF963-5B63-430E-8DF6-E7B44203394C}"/>
              </a:ext>
            </a:extLst>
          </p:cNvPr>
          <p:cNvSpPr>
            <a:spLocks noChangeArrowheads="1"/>
          </p:cNvSpPr>
          <p:nvPr/>
        </p:nvSpPr>
        <p:spPr bwMode="auto">
          <a:xfrm flipH="1">
            <a:off x="2936032" y="4245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60" name="Oval 24">
            <a:extLst>
              <a:ext uri="{FF2B5EF4-FFF2-40B4-BE49-F238E27FC236}">
                <a16:creationId xmlns:a16="http://schemas.microsoft.com/office/drawing/2014/main" id="{9404A50C-FFE5-4D8F-BE73-9E6AC4C73E6D}"/>
              </a:ext>
            </a:extLst>
          </p:cNvPr>
          <p:cNvSpPr>
            <a:spLocks noChangeArrowheads="1"/>
          </p:cNvSpPr>
          <p:nvPr/>
        </p:nvSpPr>
        <p:spPr bwMode="auto">
          <a:xfrm flipH="1">
            <a:off x="3698032" y="4016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61" name="Oval 25">
            <a:extLst>
              <a:ext uri="{FF2B5EF4-FFF2-40B4-BE49-F238E27FC236}">
                <a16:creationId xmlns:a16="http://schemas.microsoft.com/office/drawing/2014/main" id="{67C17BEA-828F-48C4-960E-79841769B9DF}"/>
              </a:ext>
            </a:extLst>
          </p:cNvPr>
          <p:cNvSpPr>
            <a:spLocks noChangeArrowheads="1"/>
          </p:cNvSpPr>
          <p:nvPr/>
        </p:nvSpPr>
        <p:spPr bwMode="auto">
          <a:xfrm flipH="1">
            <a:off x="3545632" y="4855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62" name="Oval 26">
            <a:extLst>
              <a:ext uri="{FF2B5EF4-FFF2-40B4-BE49-F238E27FC236}">
                <a16:creationId xmlns:a16="http://schemas.microsoft.com/office/drawing/2014/main" id="{5601EA54-5D91-4758-99C0-00E5966A0898}"/>
              </a:ext>
            </a:extLst>
          </p:cNvPr>
          <p:cNvSpPr>
            <a:spLocks noChangeArrowheads="1"/>
          </p:cNvSpPr>
          <p:nvPr/>
        </p:nvSpPr>
        <p:spPr bwMode="auto">
          <a:xfrm flipH="1">
            <a:off x="1488232" y="5159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63" name="Oval 27">
            <a:extLst>
              <a:ext uri="{FF2B5EF4-FFF2-40B4-BE49-F238E27FC236}">
                <a16:creationId xmlns:a16="http://schemas.microsoft.com/office/drawing/2014/main" id="{BA297628-96F3-465C-88BA-BDDD1196551F}"/>
              </a:ext>
            </a:extLst>
          </p:cNvPr>
          <p:cNvSpPr>
            <a:spLocks noChangeArrowheads="1"/>
          </p:cNvSpPr>
          <p:nvPr/>
        </p:nvSpPr>
        <p:spPr bwMode="auto">
          <a:xfrm flipH="1">
            <a:off x="1793032" y="5007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64" name="Oval 28">
            <a:extLst>
              <a:ext uri="{FF2B5EF4-FFF2-40B4-BE49-F238E27FC236}">
                <a16:creationId xmlns:a16="http://schemas.microsoft.com/office/drawing/2014/main" id="{CF4AAB31-DE40-4E7E-8D01-0B6F2A2ED5B5}"/>
              </a:ext>
            </a:extLst>
          </p:cNvPr>
          <p:cNvSpPr>
            <a:spLocks noChangeArrowheads="1"/>
          </p:cNvSpPr>
          <p:nvPr/>
        </p:nvSpPr>
        <p:spPr bwMode="auto">
          <a:xfrm flipH="1">
            <a:off x="3393232" y="5845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65" name="Oval 29">
            <a:extLst>
              <a:ext uri="{FF2B5EF4-FFF2-40B4-BE49-F238E27FC236}">
                <a16:creationId xmlns:a16="http://schemas.microsoft.com/office/drawing/2014/main" id="{D362A6B3-7015-4807-B899-1955A1F0EEA8}"/>
              </a:ext>
            </a:extLst>
          </p:cNvPr>
          <p:cNvSpPr>
            <a:spLocks noChangeArrowheads="1"/>
          </p:cNvSpPr>
          <p:nvPr/>
        </p:nvSpPr>
        <p:spPr bwMode="auto">
          <a:xfrm flipH="1">
            <a:off x="1335832" y="5617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66" name="Oval 30">
            <a:extLst>
              <a:ext uri="{FF2B5EF4-FFF2-40B4-BE49-F238E27FC236}">
                <a16:creationId xmlns:a16="http://schemas.microsoft.com/office/drawing/2014/main" id="{AD81566C-4C92-454F-9DA8-4D3C370CA6B2}"/>
              </a:ext>
            </a:extLst>
          </p:cNvPr>
          <p:cNvSpPr>
            <a:spLocks noChangeArrowheads="1"/>
          </p:cNvSpPr>
          <p:nvPr/>
        </p:nvSpPr>
        <p:spPr bwMode="auto">
          <a:xfrm flipH="1">
            <a:off x="2631232" y="5617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67" name="Oval 31">
            <a:extLst>
              <a:ext uri="{FF2B5EF4-FFF2-40B4-BE49-F238E27FC236}">
                <a16:creationId xmlns:a16="http://schemas.microsoft.com/office/drawing/2014/main" id="{4B48C4B6-6A45-44E4-A4EA-F1D4913F1D48}"/>
              </a:ext>
            </a:extLst>
          </p:cNvPr>
          <p:cNvSpPr>
            <a:spLocks noChangeArrowheads="1"/>
          </p:cNvSpPr>
          <p:nvPr/>
        </p:nvSpPr>
        <p:spPr bwMode="auto">
          <a:xfrm flipH="1">
            <a:off x="7127032" y="3407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68" name="Oval 32">
            <a:extLst>
              <a:ext uri="{FF2B5EF4-FFF2-40B4-BE49-F238E27FC236}">
                <a16:creationId xmlns:a16="http://schemas.microsoft.com/office/drawing/2014/main" id="{04CC89D9-6AE3-48E2-8565-20336381C92D}"/>
              </a:ext>
            </a:extLst>
          </p:cNvPr>
          <p:cNvSpPr>
            <a:spLocks noChangeArrowheads="1"/>
          </p:cNvSpPr>
          <p:nvPr/>
        </p:nvSpPr>
        <p:spPr bwMode="auto">
          <a:xfrm flipH="1">
            <a:off x="6441232" y="2950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69" name="Oval 33">
            <a:extLst>
              <a:ext uri="{FF2B5EF4-FFF2-40B4-BE49-F238E27FC236}">
                <a16:creationId xmlns:a16="http://schemas.microsoft.com/office/drawing/2014/main" id="{BB2EE4A2-146A-46DF-BFCE-A6908AA27CF3}"/>
              </a:ext>
            </a:extLst>
          </p:cNvPr>
          <p:cNvSpPr>
            <a:spLocks noChangeArrowheads="1"/>
          </p:cNvSpPr>
          <p:nvPr/>
        </p:nvSpPr>
        <p:spPr bwMode="auto">
          <a:xfrm flipH="1">
            <a:off x="4917232" y="5007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70" name="Oval 34">
            <a:extLst>
              <a:ext uri="{FF2B5EF4-FFF2-40B4-BE49-F238E27FC236}">
                <a16:creationId xmlns:a16="http://schemas.microsoft.com/office/drawing/2014/main" id="{DA135D21-DD3E-4E27-ABCB-BADCC62E048B}"/>
              </a:ext>
            </a:extLst>
          </p:cNvPr>
          <p:cNvSpPr>
            <a:spLocks noChangeArrowheads="1"/>
          </p:cNvSpPr>
          <p:nvPr/>
        </p:nvSpPr>
        <p:spPr bwMode="auto">
          <a:xfrm flipH="1">
            <a:off x="7127032" y="2797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71" name="Oval 35">
            <a:extLst>
              <a:ext uri="{FF2B5EF4-FFF2-40B4-BE49-F238E27FC236}">
                <a16:creationId xmlns:a16="http://schemas.microsoft.com/office/drawing/2014/main" id="{CEEA60AE-4EF9-4075-B2CA-B1778ADD6590}"/>
              </a:ext>
            </a:extLst>
          </p:cNvPr>
          <p:cNvSpPr>
            <a:spLocks noChangeArrowheads="1"/>
          </p:cNvSpPr>
          <p:nvPr/>
        </p:nvSpPr>
        <p:spPr bwMode="auto">
          <a:xfrm flipH="1">
            <a:off x="5603032" y="4550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72" name="Oval 36">
            <a:extLst>
              <a:ext uri="{FF2B5EF4-FFF2-40B4-BE49-F238E27FC236}">
                <a16:creationId xmlns:a16="http://schemas.microsoft.com/office/drawing/2014/main" id="{AC678253-0185-4358-9D65-5BAB79FC0006}"/>
              </a:ext>
            </a:extLst>
          </p:cNvPr>
          <p:cNvSpPr>
            <a:spLocks noChangeArrowheads="1"/>
          </p:cNvSpPr>
          <p:nvPr/>
        </p:nvSpPr>
        <p:spPr bwMode="auto">
          <a:xfrm flipH="1">
            <a:off x="5831632" y="5693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73" name="Oval 37">
            <a:extLst>
              <a:ext uri="{FF2B5EF4-FFF2-40B4-BE49-F238E27FC236}">
                <a16:creationId xmlns:a16="http://schemas.microsoft.com/office/drawing/2014/main" id="{D3B91978-EAAA-49D5-B496-F298B6007515}"/>
              </a:ext>
            </a:extLst>
          </p:cNvPr>
          <p:cNvSpPr>
            <a:spLocks noChangeArrowheads="1"/>
          </p:cNvSpPr>
          <p:nvPr/>
        </p:nvSpPr>
        <p:spPr bwMode="auto">
          <a:xfrm flipH="1">
            <a:off x="7203232" y="4245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74" name="Oval 38">
            <a:extLst>
              <a:ext uri="{FF2B5EF4-FFF2-40B4-BE49-F238E27FC236}">
                <a16:creationId xmlns:a16="http://schemas.microsoft.com/office/drawing/2014/main" id="{3231EF19-9883-4D23-B128-2C10178BC399}"/>
              </a:ext>
            </a:extLst>
          </p:cNvPr>
          <p:cNvSpPr>
            <a:spLocks noChangeArrowheads="1"/>
          </p:cNvSpPr>
          <p:nvPr/>
        </p:nvSpPr>
        <p:spPr bwMode="auto">
          <a:xfrm flipH="1">
            <a:off x="6060232" y="5007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39975" name="Oval 39">
            <a:extLst>
              <a:ext uri="{FF2B5EF4-FFF2-40B4-BE49-F238E27FC236}">
                <a16:creationId xmlns:a16="http://schemas.microsoft.com/office/drawing/2014/main" id="{ABB93A85-1FE1-4014-AD4C-7A2235FD83E6}"/>
              </a:ext>
            </a:extLst>
          </p:cNvPr>
          <p:cNvSpPr>
            <a:spLocks noChangeArrowheads="1"/>
          </p:cNvSpPr>
          <p:nvPr/>
        </p:nvSpPr>
        <p:spPr bwMode="auto">
          <a:xfrm flipH="1">
            <a:off x="6822232" y="5083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72" name="Line 40">
            <a:extLst>
              <a:ext uri="{FF2B5EF4-FFF2-40B4-BE49-F238E27FC236}">
                <a16:creationId xmlns:a16="http://schemas.microsoft.com/office/drawing/2014/main" id="{85629F43-468A-4095-A9D5-AFEF46CCE406}"/>
              </a:ext>
            </a:extLst>
          </p:cNvPr>
          <p:cNvSpPr>
            <a:spLocks noChangeShapeType="1"/>
          </p:cNvSpPr>
          <p:nvPr/>
        </p:nvSpPr>
        <p:spPr bwMode="auto">
          <a:xfrm>
            <a:off x="3850432" y="2492896"/>
            <a:ext cx="0" cy="3581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39977" name="Text Box 41">
            <a:extLst>
              <a:ext uri="{FF2B5EF4-FFF2-40B4-BE49-F238E27FC236}">
                <a16:creationId xmlns:a16="http://schemas.microsoft.com/office/drawing/2014/main" id="{1D30A118-F018-4536-B16C-6B1E16CC94DD}"/>
              </a:ext>
            </a:extLst>
          </p:cNvPr>
          <p:cNvSpPr txBox="1">
            <a:spLocks noChangeArrowheads="1"/>
          </p:cNvSpPr>
          <p:nvPr/>
        </p:nvSpPr>
        <p:spPr bwMode="auto">
          <a:xfrm>
            <a:off x="3883072" y="2798130"/>
            <a:ext cx="501650" cy="366712"/>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dirty="0">
                <a:latin typeface="Comic Sans MS" panose="030F0702030302020204" pitchFamily="66" charset="0"/>
              </a:rPr>
              <a:t>L</a:t>
            </a:r>
          </a:p>
        </p:txBody>
      </p:sp>
      <p:sp>
        <p:nvSpPr>
          <p:cNvPr id="44074" name="Line 42">
            <a:extLst>
              <a:ext uri="{FF2B5EF4-FFF2-40B4-BE49-F238E27FC236}">
                <a16:creationId xmlns:a16="http://schemas.microsoft.com/office/drawing/2014/main" id="{230AF77E-73A5-4A7D-945E-9FC22AA786CC}"/>
              </a:ext>
            </a:extLst>
          </p:cNvPr>
          <p:cNvSpPr>
            <a:spLocks noChangeShapeType="1"/>
          </p:cNvSpPr>
          <p:nvPr/>
        </p:nvSpPr>
        <p:spPr bwMode="auto">
          <a:xfrm rot="-5400000">
            <a:off x="4383832" y="1311796"/>
            <a:ext cx="0" cy="6248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4072"/>
                                        </p:tgtEl>
                                        <p:attrNameLst>
                                          <p:attrName>style.visibility</p:attrName>
                                        </p:attrNameLst>
                                      </p:cBhvr>
                                      <p:to>
                                        <p:strVal val="visible"/>
                                      </p:to>
                                    </p:set>
                                    <p:animEffect transition="in" filter="dissolve">
                                      <p:cBhvr>
                                        <p:cTn id="7" dur="500"/>
                                        <p:tgtEl>
                                          <p:spTgt spid="440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4074"/>
                                        </p:tgtEl>
                                        <p:attrNameLst>
                                          <p:attrName>style.visibility</p:attrName>
                                        </p:attrNameLst>
                                      </p:cBhvr>
                                      <p:to>
                                        <p:strVal val="visible"/>
                                      </p:to>
                                    </p:set>
                                    <p:animEffect transition="in" filter="dissolve">
                                      <p:cBhvr>
                                        <p:cTn id="12" dur="500"/>
                                        <p:tgtEl>
                                          <p:spTgt spid="44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D3F6B4D6-9515-468D-ADBE-C41CB48D99BE}"/>
              </a:ext>
            </a:extLst>
          </p:cNvPr>
          <p:cNvSpPr>
            <a:spLocks noGrp="1" noChangeArrowheads="1"/>
          </p:cNvSpPr>
          <p:nvPr>
            <p:ph type="title"/>
          </p:nvPr>
        </p:nvSpPr>
        <p:spPr/>
        <p:txBody>
          <a:bodyPr/>
          <a:lstStyle/>
          <a:p>
            <a:pPr eaLnBrk="1" hangingPunct="1"/>
            <a:r>
              <a:rPr lang="zh-CN" altLang="en-US"/>
              <a:t>例子</a:t>
            </a:r>
          </a:p>
        </p:txBody>
      </p:sp>
      <p:sp>
        <p:nvSpPr>
          <p:cNvPr id="40964" name="Rectangle 3">
            <a:extLst>
              <a:ext uri="{FF2B5EF4-FFF2-40B4-BE49-F238E27FC236}">
                <a16:creationId xmlns:a16="http://schemas.microsoft.com/office/drawing/2014/main" id="{9A20CB2B-1399-47A7-971B-FF4828882E69}"/>
              </a:ext>
            </a:extLst>
          </p:cNvPr>
          <p:cNvSpPr>
            <a:spLocks noGrp="1" noChangeArrowheads="1"/>
          </p:cNvSpPr>
          <p:nvPr>
            <p:ph idx="1"/>
          </p:nvPr>
        </p:nvSpPr>
        <p:spPr/>
        <p:txBody>
          <a:bodyPr/>
          <a:lstStyle/>
          <a:p>
            <a:pPr eaLnBrk="1" hangingPunct="1"/>
            <a:r>
              <a:rPr lang="zh-CN" altLang="en-US"/>
              <a:t>这样的划分可能会带来的问题：不均匀</a:t>
            </a:r>
          </a:p>
        </p:txBody>
      </p:sp>
      <p:sp>
        <p:nvSpPr>
          <p:cNvPr id="40962" name="灯片编号占位符 5">
            <a:extLst>
              <a:ext uri="{FF2B5EF4-FFF2-40B4-BE49-F238E27FC236}">
                <a16:creationId xmlns:a16="http://schemas.microsoft.com/office/drawing/2014/main" id="{6B2B4EFF-5777-49F8-9AE3-3055C71D6AE8}"/>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7858679-BCFB-46BA-A420-4E09FB89C360}" type="slidenum">
              <a:rPr kumimoji="0" lang="zh-CN" altLang="en-US" sz="1400" smtClean="0"/>
              <a:pPr>
                <a:spcBef>
                  <a:spcPct val="0"/>
                </a:spcBef>
                <a:buClrTx/>
                <a:buSzTx/>
                <a:buFontTx/>
                <a:buNone/>
              </a:pPr>
              <a:t>182</a:t>
            </a:fld>
            <a:endParaRPr kumimoji="0" lang="en-US" altLang="zh-CN" sz="1400"/>
          </a:p>
        </p:txBody>
      </p:sp>
      <p:sp>
        <p:nvSpPr>
          <p:cNvPr id="40965" name="Rectangle 4">
            <a:extLst>
              <a:ext uri="{FF2B5EF4-FFF2-40B4-BE49-F238E27FC236}">
                <a16:creationId xmlns:a16="http://schemas.microsoft.com/office/drawing/2014/main" id="{4BF582EA-5711-4FED-BD5C-727007D48258}"/>
              </a:ext>
            </a:extLst>
          </p:cNvPr>
          <p:cNvSpPr>
            <a:spLocks noChangeArrowheads="1"/>
          </p:cNvSpPr>
          <p:nvPr/>
        </p:nvSpPr>
        <p:spPr bwMode="auto">
          <a:xfrm>
            <a:off x="1187624" y="2492896"/>
            <a:ext cx="6248400" cy="3581400"/>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0966" name="Oval 5">
            <a:extLst>
              <a:ext uri="{FF2B5EF4-FFF2-40B4-BE49-F238E27FC236}">
                <a16:creationId xmlns:a16="http://schemas.microsoft.com/office/drawing/2014/main" id="{A0C3C83F-FD22-4E65-9C55-1E58748F0650}"/>
              </a:ext>
            </a:extLst>
          </p:cNvPr>
          <p:cNvSpPr>
            <a:spLocks noChangeArrowheads="1"/>
          </p:cNvSpPr>
          <p:nvPr/>
        </p:nvSpPr>
        <p:spPr bwMode="auto">
          <a:xfrm flipH="1">
            <a:off x="1797224" y="3635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67" name="Oval 6">
            <a:extLst>
              <a:ext uri="{FF2B5EF4-FFF2-40B4-BE49-F238E27FC236}">
                <a16:creationId xmlns:a16="http://schemas.microsoft.com/office/drawing/2014/main" id="{B3B99441-CD04-4E06-8BBD-09E2CB26BF09}"/>
              </a:ext>
            </a:extLst>
          </p:cNvPr>
          <p:cNvSpPr>
            <a:spLocks noChangeArrowheads="1"/>
          </p:cNvSpPr>
          <p:nvPr/>
        </p:nvSpPr>
        <p:spPr bwMode="auto">
          <a:xfrm flipH="1">
            <a:off x="3626024" y="3559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68" name="Oval 7">
            <a:extLst>
              <a:ext uri="{FF2B5EF4-FFF2-40B4-BE49-F238E27FC236}">
                <a16:creationId xmlns:a16="http://schemas.microsoft.com/office/drawing/2014/main" id="{9191F717-79B4-448D-92F7-18D053BA8703}"/>
              </a:ext>
            </a:extLst>
          </p:cNvPr>
          <p:cNvSpPr>
            <a:spLocks noChangeArrowheads="1"/>
          </p:cNvSpPr>
          <p:nvPr/>
        </p:nvSpPr>
        <p:spPr bwMode="auto">
          <a:xfrm flipH="1">
            <a:off x="2864024" y="3407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69" name="Oval 8">
            <a:extLst>
              <a:ext uri="{FF2B5EF4-FFF2-40B4-BE49-F238E27FC236}">
                <a16:creationId xmlns:a16="http://schemas.microsoft.com/office/drawing/2014/main" id="{E99B2350-A940-4B86-86CE-24BAFE9C661E}"/>
              </a:ext>
            </a:extLst>
          </p:cNvPr>
          <p:cNvSpPr>
            <a:spLocks noChangeArrowheads="1"/>
          </p:cNvSpPr>
          <p:nvPr/>
        </p:nvSpPr>
        <p:spPr bwMode="auto">
          <a:xfrm flipH="1">
            <a:off x="3930824" y="5540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70" name="Oval 9">
            <a:extLst>
              <a:ext uri="{FF2B5EF4-FFF2-40B4-BE49-F238E27FC236}">
                <a16:creationId xmlns:a16="http://schemas.microsoft.com/office/drawing/2014/main" id="{B63913BE-C1EB-4C8E-9054-78E06395E731}"/>
              </a:ext>
            </a:extLst>
          </p:cNvPr>
          <p:cNvSpPr>
            <a:spLocks noChangeArrowheads="1"/>
          </p:cNvSpPr>
          <p:nvPr/>
        </p:nvSpPr>
        <p:spPr bwMode="auto">
          <a:xfrm flipH="1">
            <a:off x="1416224" y="3178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71" name="Oval 10">
            <a:extLst>
              <a:ext uri="{FF2B5EF4-FFF2-40B4-BE49-F238E27FC236}">
                <a16:creationId xmlns:a16="http://schemas.microsoft.com/office/drawing/2014/main" id="{1CB1D6A6-A6B1-41AC-99AB-F1623F5997B3}"/>
              </a:ext>
            </a:extLst>
          </p:cNvPr>
          <p:cNvSpPr>
            <a:spLocks noChangeArrowheads="1"/>
          </p:cNvSpPr>
          <p:nvPr/>
        </p:nvSpPr>
        <p:spPr bwMode="auto">
          <a:xfrm flipH="1">
            <a:off x="2406824" y="3483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72" name="Oval 11">
            <a:extLst>
              <a:ext uri="{FF2B5EF4-FFF2-40B4-BE49-F238E27FC236}">
                <a16:creationId xmlns:a16="http://schemas.microsoft.com/office/drawing/2014/main" id="{4DD671F8-2785-482B-ACB3-4F546C78A49C}"/>
              </a:ext>
            </a:extLst>
          </p:cNvPr>
          <p:cNvSpPr>
            <a:spLocks noChangeArrowheads="1"/>
          </p:cNvSpPr>
          <p:nvPr/>
        </p:nvSpPr>
        <p:spPr bwMode="auto">
          <a:xfrm flipH="1">
            <a:off x="2635424" y="2797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73" name="Oval 12">
            <a:extLst>
              <a:ext uri="{FF2B5EF4-FFF2-40B4-BE49-F238E27FC236}">
                <a16:creationId xmlns:a16="http://schemas.microsoft.com/office/drawing/2014/main" id="{7860A6EE-ED5D-432D-B0E9-D6F3692FC296}"/>
              </a:ext>
            </a:extLst>
          </p:cNvPr>
          <p:cNvSpPr>
            <a:spLocks noChangeArrowheads="1"/>
          </p:cNvSpPr>
          <p:nvPr/>
        </p:nvSpPr>
        <p:spPr bwMode="auto">
          <a:xfrm flipH="1">
            <a:off x="2711624" y="3788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74" name="Oval 13">
            <a:extLst>
              <a:ext uri="{FF2B5EF4-FFF2-40B4-BE49-F238E27FC236}">
                <a16:creationId xmlns:a16="http://schemas.microsoft.com/office/drawing/2014/main" id="{3F98EE24-E237-4948-8AA3-C3DFD8247EA2}"/>
              </a:ext>
            </a:extLst>
          </p:cNvPr>
          <p:cNvSpPr>
            <a:spLocks noChangeArrowheads="1"/>
          </p:cNvSpPr>
          <p:nvPr/>
        </p:nvSpPr>
        <p:spPr bwMode="auto">
          <a:xfrm flipH="1">
            <a:off x="5226224" y="5617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75" name="Oval 14">
            <a:extLst>
              <a:ext uri="{FF2B5EF4-FFF2-40B4-BE49-F238E27FC236}">
                <a16:creationId xmlns:a16="http://schemas.microsoft.com/office/drawing/2014/main" id="{0CD08F25-159C-4FD9-BC4A-F964A878A014}"/>
              </a:ext>
            </a:extLst>
          </p:cNvPr>
          <p:cNvSpPr>
            <a:spLocks noChangeArrowheads="1"/>
          </p:cNvSpPr>
          <p:nvPr/>
        </p:nvSpPr>
        <p:spPr bwMode="auto">
          <a:xfrm flipH="1">
            <a:off x="3397424" y="3178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76" name="Oval 15">
            <a:extLst>
              <a:ext uri="{FF2B5EF4-FFF2-40B4-BE49-F238E27FC236}">
                <a16:creationId xmlns:a16="http://schemas.microsoft.com/office/drawing/2014/main" id="{E3F2BA0F-F929-4B13-B467-7FBB80725600}"/>
              </a:ext>
            </a:extLst>
          </p:cNvPr>
          <p:cNvSpPr>
            <a:spLocks noChangeArrowheads="1"/>
          </p:cNvSpPr>
          <p:nvPr/>
        </p:nvSpPr>
        <p:spPr bwMode="auto">
          <a:xfrm flipH="1">
            <a:off x="2406824" y="3026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77" name="Oval 16">
            <a:extLst>
              <a:ext uri="{FF2B5EF4-FFF2-40B4-BE49-F238E27FC236}">
                <a16:creationId xmlns:a16="http://schemas.microsoft.com/office/drawing/2014/main" id="{1AB4FD8E-2A89-4522-88E2-7C90EB8F3789}"/>
              </a:ext>
            </a:extLst>
          </p:cNvPr>
          <p:cNvSpPr>
            <a:spLocks noChangeArrowheads="1"/>
          </p:cNvSpPr>
          <p:nvPr/>
        </p:nvSpPr>
        <p:spPr bwMode="auto">
          <a:xfrm flipH="1">
            <a:off x="3245024" y="3864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78" name="Oval 17">
            <a:extLst>
              <a:ext uri="{FF2B5EF4-FFF2-40B4-BE49-F238E27FC236}">
                <a16:creationId xmlns:a16="http://schemas.microsoft.com/office/drawing/2014/main" id="{FEB23FE5-4852-4C8E-A69E-7DFA51CC0126}"/>
              </a:ext>
            </a:extLst>
          </p:cNvPr>
          <p:cNvSpPr>
            <a:spLocks noChangeArrowheads="1"/>
          </p:cNvSpPr>
          <p:nvPr/>
        </p:nvSpPr>
        <p:spPr bwMode="auto">
          <a:xfrm flipH="1">
            <a:off x="7131224" y="5921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79" name="Oval 18">
            <a:extLst>
              <a:ext uri="{FF2B5EF4-FFF2-40B4-BE49-F238E27FC236}">
                <a16:creationId xmlns:a16="http://schemas.microsoft.com/office/drawing/2014/main" id="{F9AD649D-9D9C-40D1-B41B-4A4382530680}"/>
              </a:ext>
            </a:extLst>
          </p:cNvPr>
          <p:cNvSpPr>
            <a:spLocks noChangeArrowheads="1"/>
          </p:cNvSpPr>
          <p:nvPr/>
        </p:nvSpPr>
        <p:spPr bwMode="auto">
          <a:xfrm flipH="1">
            <a:off x="5607224" y="5312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80" name="Oval 19">
            <a:extLst>
              <a:ext uri="{FF2B5EF4-FFF2-40B4-BE49-F238E27FC236}">
                <a16:creationId xmlns:a16="http://schemas.microsoft.com/office/drawing/2014/main" id="{6F1F4AB0-9ADF-4CDC-B677-9569A0C90029}"/>
              </a:ext>
            </a:extLst>
          </p:cNvPr>
          <p:cNvSpPr>
            <a:spLocks noChangeArrowheads="1"/>
          </p:cNvSpPr>
          <p:nvPr/>
        </p:nvSpPr>
        <p:spPr bwMode="auto">
          <a:xfrm flipH="1">
            <a:off x="4692824" y="4702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81" name="Oval 20">
            <a:extLst>
              <a:ext uri="{FF2B5EF4-FFF2-40B4-BE49-F238E27FC236}">
                <a16:creationId xmlns:a16="http://schemas.microsoft.com/office/drawing/2014/main" id="{1A151D82-7F83-4E27-9648-4F707908E860}"/>
              </a:ext>
            </a:extLst>
          </p:cNvPr>
          <p:cNvSpPr>
            <a:spLocks noChangeArrowheads="1"/>
          </p:cNvSpPr>
          <p:nvPr/>
        </p:nvSpPr>
        <p:spPr bwMode="auto">
          <a:xfrm flipH="1">
            <a:off x="1340024" y="4016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82" name="Oval 21">
            <a:extLst>
              <a:ext uri="{FF2B5EF4-FFF2-40B4-BE49-F238E27FC236}">
                <a16:creationId xmlns:a16="http://schemas.microsoft.com/office/drawing/2014/main" id="{4AEDEB93-3A8E-4773-AE89-A45FC37EA999}"/>
              </a:ext>
            </a:extLst>
          </p:cNvPr>
          <p:cNvSpPr>
            <a:spLocks noChangeArrowheads="1"/>
          </p:cNvSpPr>
          <p:nvPr/>
        </p:nvSpPr>
        <p:spPr bwMode="auto">
          <a:xfrm flipH="1">
            <a:off x="4007024" y="4626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83" name="Oval 22">
            <a:extLst>
              <a:ext uri="{FF2B5EF4-FFF2-40B4-BE49-F238E27FC236}">
                <a16:creationId xmlns:a16="http://schemas.microsoft.com/office/drawing/2014/main" id="{8116CA1E-8EB6-4D17-B9F9-512E89B7AB2C}"/>
              </a:ext>
            </a:extLst>
          </p:cNvPr>
          <p:cNvSpPr>
            <a:spLocks noChangeArrowheads="1"/>
          </p:cNvSpPr>
          <p:nvPr/>
        </p:nvSpPr>
        <p:spPr bwMode="auto">
          <a:xfrm flipH="1">
            <a:off x="2864024" y="4245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84" name="Oval 23">
            <a:extLst>
              <a:ext uri="{FF2B5EF4-FFF2-40B4-BE49-F238E27FC236}">
                <a16:creationId xmlns:a16="http://schemas.microsoft.com/office/drawing/2014/main" id="{D0F8C1D2-8B5D-474B-8E22-5F8EC159F58C}"/>
              </a:ext>
            </a:extLst>
          </p:cNvPr>
          <p:cNvSpPr>
            <a:spLocks noChangeArrowheads="1"/>
          </p:cNvSpPr>
          <p:nvPr/>
        </p:nvSpPr>
        <p:spPr bwMode="auto">
          <a:xfrm flipH="1">
            <a:off x="3626024" y="4016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85" name="Oval 24">
            <a:extLst>
              <a:ext uri="{FF2B5EF4-FFF2-40B4-BE49-F238E27FC236}">
                <a16:creationId xmlns:a16="http://schemas.microsoft.com/office/drawing/2014/main" id="{97C2F0B1-18ED-4667-B0B2-F731BDB242AF}"/>
              </a:ext>
            </a:extLst>
          </p:cNvPr>
          <p:cNvSpPr>
            <a:spLocks noChangeArrowheads="1"/>
          </p:cNvSpPr>
          <p:nvPr/>
        </p:nvSpPr>
        <p:spPr bwMode="auto">
          <a:xfrm flipH="1">
            <a:off x="3016424" y="2873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86" name="Oval 25">
            <a:extLst>
              <a:ext uri="{FF2B5EF4-FFF2-40B4-BE49-F238E27FC236}">
                <a16:creationId xmlns:a16="http://schemas.microsoft.com/office/drawing/2014/main" id="{87E11716-7C14-4465-8D8D-CAD47A910ECA}"/>
              </a:ext>
            </a:extLst>
          </p:cNvPr>
          <p:cNvSpPr>
            <a:spLocks noChangeArrowheads="1"/>
          </p:cNvSpPr>
          <p:nvPr/>
        </p:nvSpPr>
        <p:spPr bwMode="auto">
          <a:xfrm flipH="1">
            <a:off x="1797224" y="3407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87" name="Oval 26">
            <a:extLst>
              <a:ext uri="{FF2B5EF4-FFF2-40B4-BE49-F238E27FC236}">
                <a16:creationId xmlns:a16="http://schemas.microsoft.com/office/drawing/2014/main" id="{4D14D407-36A0-4D3B-A98B-B3A7A8CDA0EE}"/>
              </a:ext>
            </a:extLst>
          </p:cNvPr>
          <p:cNvSpPr>
            <a:spLocks noChangeArrowheads="1"/>
          </p:cNvSpPr>
          <p:nvPr/>
        </p:nvSpPr>
        <p:spPr bwMode="auto">
          <a:xfrm flipH="1">
            <a:off x="2102024" y="4093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88" name="Oval 27">
            <a:extLst>
              <a:ext uri="{FF2B5EF4-FFF2-40B4-BE49-F238E27FC236}">
                <a16:creationId xmlns:a16="http://schemas.microsoft.com/office/drawing/2014/main" id="{5DAD0229-502C-4B1A-A709-B029C614E3CF}"/>
              </a:ext>
            </a:extLst>
          </p:cNvPr>
          <p:cNvSpPr>
            <a:spLocks noChangeArrowheads="1"/>
          </p:cNvSpPr>
          <p:nvPr/>
        </p:nvSpPr>
        <p:spPr bwMode="auto">
          <a:xfrm flipH="1">
            <a:off x="4540424" y="5617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89" name="Oval 28">
            <a:extLst>
              <a:ext uri="{FF2B5EF4-FFF2-40B4-BE49-F238E27FC236}">
                <a16:creationId xmlns:a16="http://schemas.microsoft.com/office/drawing/2014/main" id="{B593C025-3792-4C4D-8896-B22B993983B2}"/>
              </a:ext>
            </a:extLst>
          </p:cNvPr>
          <p:cNvSpPr>
            <a:spLocks noChangeArrowheads="1"/>
          </p:cNvSpPr>
          <p:nvPr/>
        </p:nvSpPr>
        <p:spPr bwMode="auto">
          <a:xfrm flipH="1">
            <a:off x="1340024" y="5845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90" name="Oval 29">
            <a:extLst>
              <a:ext uri="{FF2B5EF4-FFF2-40B4-BE49-F238E27FC236}">
                <a16:creationId xmlns:a16="http://schemas.microsoft.com/office/drawing/2014/main" id="{F4E11F74-E5D3-4269-92D5-4FA49AB5E076}"/>
              </a:ext>
            </a:extLst>
          </p:cNvPr>
          <p:cNvSpPr>
            <a:spLocks noChangeArrowheads="1"/>
          </p:cNvSpPr>
          <p:nvPr/>
        </p:nvSpPr>
        <p:spPr bwMode="auto">
          <a:xfrm flipH="1">
            <a:off x="4083224" y="5083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91" name="Oval 30">
            <a:extLst>
              <a:ext uri="{FF2B5EF4-FFF2-40B4-BE49-F238E27FC236}">
                <a16:creationId xmlns:a16="http://schemas.microsoft.com/office/drawing/2014/main" id="{5A139CBD-D6F6-41AD-B07E-FC485F1D4CF7}"/>
              </a:ext>
            </a:extLst>
          </p:cNvPr>
          <p:cNvSpPr>
            <a:spLocks noChangeArrowheads="1"/>
          </p:cNvSpPr>
          <p:nvPr/>
        </p:nvSpPr>
        <p:spPr bwMode="auto">
          <a:xfrm flipH="1">
            <a:off x="3016424" y="3102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92" name="Oval 31">
            <a:extLst>
              <a:ext uri="{FF2B5EF4-FFF2-40B4-BE49-F238E27FC236}">
                <a16:creationId xmlns:a16="http://schemas.microsoft.com/office/drawing/2014/main" id="{CD961AE7-4AB1-41A4-BC0E-70AF0E6544B2}"/>
              </a:ext>
            </a:extLst>
          </p:cNvPr>
          <p:cNvSpPr>
            <a:spLocks noChangeArrowheads="1"/>
          </p:cNvSpPr>
          <p:nvPr/>
        </p:nvSpPr>
        <p:spPr bwMode="auto">
          <a:xfrm flipH="1">
            <a:off x="6445424" y="5388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93" name="Oval 32">
            <a:extLst>
              <a:ext uri="{FF2B5EF4-FFF2-40B4-BE49-F238E27FC236}">
                <a16:creationId xmlns:a16="http://schemas.microsoft.com/office/drawing/2014/main" id="{432BA06E-B8C4-44FE-B114-840D7A52185E}"/>
              </a:ext>
            </a:extLst>
          </p:cNvPr>
          <p:cNvSpPr>
            <a:spLocks noChangeArrowheads="1"/>
          </p:cNvSpPr>
          <p:nvPr/>
        </p:nvSpPr>
        <p:spPr bwMode="auto">
          <a:xfrm flipH="1">
            <a:off x="4845224" y="5007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94" name="Oval 33">
            <a:extLst>
              <a:ext uri="{FF2B5EF4-FFF2-40B4-BE49-F238E27FC236}">
                <a16:creationId xmlns:a16="http://schemas.microsoft.com/office/drawing/2014/main" id="{771DE866-AE80-4AB5-8491-14A105200540}"/>
              </a:ext>
            </a:extLst>
          </p:cNvPr>
          <p:cNvSpPr>
            <a:spLocks noChangeArrowheads="1"/>
          </p:cNvSpPr>
          <p:nvPr/>
        </p:nvSpPr>
        <p:spPr bwMode="auto">
          <a:xfrm flipH="1">
            <a:off x="7207424" y="2721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95" name="Oval 34">
            <a:extLst>
              <a:ext uri="{FF2B5EF4-FFF2-40B4-BE49-F238E27FC236}">
                <a16:creationId xmlns:a16="http://schemas.microsoft.com/office/drawing/2014/main" id="{7C8CA512-B4D0-4980-ADD3-914D096987F4}"/>
              </a:ext>
            </a:extLst>
          </p:cNvPr>
          <p:cNvSpPr>
            <a:spLocks noChangeArrowheads="1"/>
          </p:cNvSpPr>
          <p:nvPr/>
        </p:nvSpPr>
        <p:spPr bwMode="auto">
          <a:xfrm flipH="1">
            <a:off x="5531024" y="4550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96" name="Oval 35">
            <a:extLst>
              <a:ext uri="{FF2B5EF4-FFF2-40B4-BE49-F238E27FC236}">
                <a16:creationId xmlns:a16="http://schemas.microsoft.com/office/drawing/2014/main" id="{81B0DDBB-3F64-4576-B17B-8B81CBD1F26A}"/>
              </a:ext>
            </a:extLst>
          </p:cNvPr>
          <p:cNvSpPr>
            <a:spLocks noChangeArrowheads="1"/>
          </p:cNvSpPr>
          <p:nvPr/>
        </p:nvSpPr>
        <p:spPr bwMode="auto">
          <a:xfrm flipH="1">
            <a:off x="5759624" y="5693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97" name="Oval 36">
            <a:extLst>
              <a:ext uri="{FF2B5EF4-FFF2-40B4-BE49-F238E27FC236}">
                <a16:creationId xmlns:a16="http://schemas.microsoft.com/office/drawing/2014/main" id="{80CB422E-BEFA-417D-91FB-1C0F3F04A752}"/>
              </a:ext>
            </a:extLst>
          </p:cNvPr>
          <p:cNvSpPr>
            <a:spLocks noChangeArrowheads="1"/>
          </p:cNvSpPr>
          <p:nvPr/>
        </p:nvSpPr>
        <p:spPr bwMode="auto">
          <a:xfrm flipH="1">
            <a:off x="2254424" y="3788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98" name="Oval 37">
            <a:extLst>
              <a:ext uri="{FF2B5EF4-FFF2-40B4-BE49-F238E27FC236}">
                <a16:creationId xmlns:a16="http://schemas.microsoft.com/office/drawing/2014/main" id="{CCE9DD29-00CD-4CCA-AB88-C87E5A01591E}"/>
              </a:ext>
            </a:extLst>
          </p:cNvPr>
          <p:cNvSpPr>
            <a:spLocks noChangeArrowheads="1"/>
          </p:cNvSpPr>
          <p:nvPr/>
        </p:nvSpPr>
        <p:spPr bwMode="auto">
          <a:xfrm flipH="1">
            <a:off x="5988224" y="5007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0999" name="Oval 38">
            <a:extLst>
              <a:ext uri="{FF2B5EF4-FFF2-40B4-BE49-F238E27FC236}">
                <a16:creationId xmlns:a16="http://schemas.microsoft.com/office/drawing/2014/main" id="{50699515-9ACD-48F4-B471-5DC78CE75AB9}"/>
              </a:ext>
            </a:extLst>
          </p:cNvPr>
          <p:cNvSpPr>
            <a:spLocks noChangeArrowheads="1"/>
          </p:cNvSpPr>
          <p:nvPr/>
        </p:nvSpPr>
        <p:spPr bwMode="auto">
          <a:xfrm flipH="1">
            <a:off x="6750224" y="5083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95" name="Line 39">
            <a:extLst>
              <a:ext uri="{FF2B5EF4-FFF2-40B4-BE49-F238E27FC236}">
                <a16:creationId xmlns:a16="http://schemas.microsoft.com/office/drawing/2014/main" id="{1D6D2768-9707-42D4-AD5E-1438970E778C}"/>
              </a:ext>
            </a:extLst>
          </p:cNvPr>
          <p:cNvSpPr>
            <a:spLocks noChangeShapeType="1"/>
          </p:cNvSpPr>
          <p:nvPr/>
        </p:nvSpPr>
        <p:spPr bwMode="auto">
          <a:xfrm>
            <a:off x="3778424" y="2492896"/>
            <a:ext cx="0" cy="3581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1001" name="Text Box 40">
            <a:extLst>
              <a:ext uri="{FF2B5EF4-FFF2-40B4-BE49-F238E27FC236}">
                <a16:creationId xmlns:a16="http://schemas.microsoft.com/office/drawing/2014/main" id="{F2FDB135-1F4A-4001-924E-4C88DE5B3699}"/>
              </a:ext>
            </a:extLst>
          </p:cNvPr>
          <p:cNvSpPr txBox="1">
            <a:spLocks noChangeArrowheads="1"/>
          </p:cNvSpPr>
          <p:nvPr/>
        </p:nvSpPr>
        <p:spPr bwMode="auto">
          <a:xfrm>
            <a:off x="3794472" y="2721496"/>
            <a:ext cx="501650" cy="366712"/>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latin typeface="Comic Sans MS" panose="030F0702030302020204" pitchFamily="66" charset="0"/>
              </a:rPr>
              <a:t>L</a:t>
            </a:r>
          </a:p>
        </p:txBody>
      </p:sp>
      <p:sp>
        <p:nvSpPr>
          <p:cNvPr id="45097" name="Line 41">
            <a:extLst>
              <a:ext uri="{FF2B5EF4-FFF2-40B4-BE49-F238E27FC236}">
                <a16:creationId xmlns:a16="http://schemas.microsoft.com/office/drawing/2014/main" id="{11DAADD0-CAE5-4C53-966D-CCDABF9EA7DA}"/>
              </a:ext>
            </a:extLst>
          </p:cNvPr>
          <p:cNvSpPr>
            <a:spLocks noChangeShapeType="1"/>
          </p:cNvSpPr>
          <p:nvPr/>
        </p:nvSpPr>
        <p:spPr bwMode="auto">
          <a:xfrm rot="-5400000">
            <a:off x="4311824" y="1311796"/>
            <a:ext cx="0" cy="6248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1003" name="Oval 42">
            <a:extLst>
              <a:ext uri="{FF2B5EF4-FFF2-40B4-BE49-F238E27FC236}">
                <a16:creationId xmlns:a16="http://schemas.microsoft.com/office/drawing/2014/main" id="{3D995DAC-C390-4DE6-9078-5B7D28F7CFEF}"/>
              </a:ext>
            </a:extLst>
          </p:cNvPr>
          <p:cNvSpPr>
            <a:spLocks noChangeArrowheads="1"/>
          </p:cNvSpPr>
          <p:nvPr/>
        </p:nvSpPr>
        <p:spPr bwMode="auto">
          <a:xfrm flipH="1">
            <a:off x="2025824" y="3559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04" name="Oval 43">
            <a:extLst>
              <a:ext uri="{FF2B5EF4-FFF2-40B4-BE49-F238E27FC236}">
                <a16:creationId xmlns:a16="http://schemas.microsoft.com/office/drawing/2014/main" id="{335FE707-7D01-4E0B-8A72-AB00CEA38263}"/>
              </a:ext>
            </a:extLst>
          </p:cNvPr>
          <p:cNvSpPr>
            <a:spLocks noChangeArrowheads="1"/>
          </p:cNvSpPr>
          <p:nvPr/>
        </p:nvSpPr>
        <p:spPr bwMode="auto">
          <a:xfrm flipH="1">
            <a:off x="2406824" y="4016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05" name="Oval 44">
            <a:extLst>
              <a:ext uri="{FF2B5EF4-FFF2-40B4-BE49-F238E27FC236}">
                <a16:creationId xmlns:a16="http://schemas.microsoft.com/office/drawing/2014/main" id="{924EA041-B690-43F7-825D-6BC2F7C7B034}"/>
              </a:ext>
            </a:extLst>
          </p:cNvPr>
          <p:cNvSpPr>
            <a:spLocks noChangeArrowheads="1"/>
          </p:cNvSpPr>
          <p:nvPr/>
        </p:nvSpPr>
        <p:spPr bwMode="auto">
          <a:xfrm flipH="1">
            <a:off x="2178224" y="3026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06" name="Oval 45">
            <a:extLst>
              <a:ext uri="{FF2B5EF4-FFF2-40B4-BE49-F238E27FC236}">
                <a16:creationId xmlns:a16="http://schemas.microsoft.com/office/drawing/2014/main" id="{49AF459B-660C-4665-8B75-E7FA4B0727E7}"/>
              </a:ext>
            </a:extLst>
          </p:cNvPr>
          <p:cNvSpPr>
            <a:spLocks noChangeArrowheads="1"/>
          </p:cNvSpPr>
          <p:nvPr/>
        </p:nvSpPr>
        <p:spPr bwMode="auto">
          <a:xfrm flipH="1">
            <a:off x="2178224" y="3254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07" name="Oval 46">
            <a:extLst>
              <a:ext uri="{FF2B5EF4-FFF2-40B4-BE49-F238E27FC236}">
                <a16:creationId xmlns:a16="http://schemas.microsoft.com/office/drawing/2014/main" id="{CEA6EF47-DE4E-49B6-AA5C-F77FB4641F72}"/>
              </a:ext>
            </a:extLst>
          </p:cNvPr>
          <p:cNvSpPr>
            <a:spLocks noChangeArrowheads="1"/>
          </p:cNvSpPr>
          <p:nvPr/>
        </p:nvSpPr>
        <p:spPr bwMode="auto">
          <a:xfrm flipH="1">
            <a:off x="5835824" y="5159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08" name="Oval 47">
            <a:extLst>
              <a:ext uri="{FF2B5EF4-FFF2-40B4-BE49-F238E27FC236}">
                <a16:creationId xmlns:a16="http://schemas.microsoft.com/office/drawing/2014/main" id="{58A83D7E-28B5-4CFE-800E-31FD1DF37543}"/>
              </a:ext>
            </a:extLst>
          </p:cNvPr>
          <p:cNvSpPr>
            <a:spLocks noChangeArrowheads="1"/>
          </p:cNvSpPr>
          <p:nvPr/>
        </p:nvSpPr>
        <p:spPr bwMode="auto">
          <a:xfrm flipH="1">
            <a:off x="6216824" y="5617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09" name="Oval 48">
            <a:extLst>
              <a:ext uri="{FF2B5EF4-FFF2-40B4-BE49-F238E27FC236}">
                <a16:creationId xmlns:a16="http://schemas.microsoft.com/office/drawing/2014/main" id="{20665243-D355-49F6-8867-B14FE89DD88A}"/>
              </a:ext>
            </a:extLst>
          </p:cNvPr>
          <p:cNvSpPr>
            <a:spLocks noChangeArrowheads="1"/>
          </p:cNvSpPr>
          <p:nvPr/>
        </p:nvSpPr>
        <p:spPr bwMode="auto">
          <a:xfrm flipH="1">
            <a:off x="5988224" y="4626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10" name="Oval 49">
            <a:extLst>
              <a:ext uri="{FF2B5EF4-FFF2-40B4-BE49-F238E27FC236}">
                <a16:creationId xmlns:a16="http://schemas.microsoft.com/office/drawing/2014/main" id="{9513545F-AC4C-4EC2-B237-1DAD8E3A0B41}"/>
              </a:ext>
            </a:extLst>
          </p:cNvPr>
          <p:cNvSpPr>
            <a:spLocks noChangeArrowheads="1"/>
          </p:cNvSpPr>
          <p:nvPr/>
        </p:nvSpPr>
        <p:spPr bwMode="auto">
          <a:xfrm flipH="1">
            <a:off x="5988224" y="4855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11" name="Oval 50">
            <a:extLst>
              <a:ext uri="{FF2B5EF4-FFF2-40B4-BE49-F238E27FC236}">
                <a16:creationId xmlns:a16="http://schemas.microsoft.com/office/drawing/2014/main" id="{E4E6AAEE-888C-4DB6-8A4E-98E9EF22234B}"/>
              </a:ext>
            </a:extLst>
          </p:cNvPr>
          <p:cNvSpPr>
            <a:spLocks noChangeArrowheads="1"/>
          </p:cNvSpPr>
          <p:nvPr/>
        </p:nvSpPr>
        <p:spPr bwMode="auto">
          <a:xfrm flipH="1">
            <a:off x="3016424" y="3559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12" name="Oval 51">
            <a:extLst>
              <a:ext uri="{FF2B5EF4-FFF2-40B4-BE49-F238E27FC236}">
                <a16:creationId xmlns:a16="http://schemas.microsoft.com/office/drawing/2014/main" id="{7D8A3CE7-6FDC-40D5-A9C3-B8E0E4D2BFD0}"/>
              </a:ext>
            </a:extLst>
          </p:cNvPr>
          <p:cNvSpPr>
            <a:spLocks noChangeArrowheads="1"/>
          </p:cNvSpPr>
          <p:nvPr/>
        </p:nvSpPr>
        <p:spPr bwMode="auto">
          <a:xfrm flipH="1">
            <a:off x="3397424" y="4016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13" name="Oval 52">
            <a:extLst>
              <a:ext uri="{FF2B5EF4-FFF2-40B4-BE49-F238E27FC236}">
                <a16:creationId xmlns:a16="http://schemas.microsoft.com/office/drawing/2014/main" id="{1F3B9CC2-C9D7-4F54-8DC4-F189999DDDFC}"/>
              </a:ext>
            </a:extLst>
          </p:cNvPr>
          <p:cNvSpPr>
            <a:spLocks noChangeArrowheads="1"/>
          </p:cNvSpPr>
          <p:nvPr/>
        </p:nvSpPr>
        <p:spPr bwMode="auto">
          <a:xfrm flipH="1">
            <a:off x="3168824" y="3026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14" name="Oval 53">
            <a:extLst>
              <a:ext uri="{FF2B5EF4-FFF2-40B4-BE49-F238E27FC236}">
                <a16:creationId xmlns:a16="http://schemas.microsoft.com/office/drawing/2014/main" id="{1D7FEEB6-244C-4856-A631-1A2529610030}"/>
              </a:ext>
            </a:extLst>
          </p:cNvPr>
          <p:cNvSpPr>
            <a:spLocks noChangeArrowheads="1"/>
          </p:cNvSpPr>
          <p:nvPr/>
        </p:nvSpPr>
        <p:spPr bwMode="auto">
          <a:xfrm flipH="1">
            <a:off x="3168824" y="3254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15" name="Oval 54">
            <a:extLst>
              <a:ext uri="{FF2B5EF4-FFF2-40B4-BE49-F238E27FC236}">
                <a16:creationId xmlns:a16="http://schemas.microsoft.com/office/drawing/2014/main" id="{BC2F92FD-B8CF-4F9F-869B-BBBB833EC87E}"/>
              </a:ext>
            </a:extLst>
          </p:cNvPr>
          <p:cNvSpPr>
            <a:spLocks noChangeArrowheads="1"/>
          </p:cNvSpPr>
          <p:nvPr/>
        </p:nvSpPr>
        <p:spPr bwMode="auto">
          <a:xfrm flipH="1">
            <a:off x="4311824" y="5236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16" name="Oval 55">
            <a:extLst>
              <a:ext uri="{FF2B5EF4-FFF2-40B4-BE49-F238E27FC236}">
                <a16:creationId xmlns:a16="http://schemas.microsoft.com/office/drawing/2014/main" id="{A438466F-8B28-41FC-9F05-BA196872C78E}"/>
              </a:ext>
            </a:extLst>
          </p:cNvPr>
          <p:cNvSpPr>
            <a:spLocks noChangeArrowheads="1"/>
          </p:cNvSpPr>
          <p:nvPr/>
        </p:nvSpPr>
        <p:spPr bwMode="auto">
          <a:xfrm flipH="1">
            <a:off x="4692824" y="5693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17" name="Oval 56">
            <a:extLst>
              <a:ext uri="{FF2B5EF4-FFF2-40B4-BE49-F238E27FC236}">
                <a16:creationId xmlns:a16="http://schemas.microsoft.com/office/drawing/2014/main" id="{09AFAF8C-337A-4D46-906C-BFE4D6FBCAB1}"/>
              </a:ext>
            </a:extLst>
          </p:cNvPr>
          <p:cNvSpPr>
            <a:spLocks noChangeArrowheads="1"/>
          </p:cNvSpPr>
          <p:nvPr/>
        </p:nvSpPr>
        <p:spPr bwMode="auto">
          <a:xfrm flipH="1">
            <a:off x="4464224" y="4702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018" name="Oval 57">
            <a:extLst>
              <a:ext uri="{FF2B5EF4-FFF2-40B4-BE49-F238E27FC236}">
                <a16:creationId xmlns:a16="http://schemas.microsoft.com/office/drawing/2014/main" id="{9B9195F0-E403-453A-9AC1-2B244551CA20}"/>
              </a:ext>
            </a:extLst>
          </p:cNvPr>
          <p:cNvSpPr>
            <a:spLocks noChangeArrowheads="1"/>
          </p:cNvSpPr>
          <p:nvPr/>
        </p:nvSpPr>
        <p:spPr bwMode="auto">
          <a:xfrm flipH="1">
            <a:off x="4464224" y="4931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095"/>
                                        </p:tgtEl>
                                        <p:attrNameLst>
                                          <p:attrName>style.visibility</p:attrName>
                                        </p:attrNameLst>
                                      </p:cBhvr>
                                      <p:to>
                                        <p:strVal val="visible"/>
                                      </p:to>
                                    </p:set>
                                    <p:animEffect transition="in" filter="dissolve">
                                      <p:cBhvr>
                                        <p:cTn id="7" dur="500"/>
                                        <p:tgtEl>
                                          <p:spTgt spid="450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5097"/>
                                        </p:tgtEl>
                                        <p:attrNameLst>
                                          <p:attrName>style.visibility</p:attrName>
                                        </p:attrNameLst>
                                      </p:cBhvr>
                                      <p:to>
                                        <p:strVal val="visible"/>
                                      </p:to>
                                    </p:set>
                                    <p:animEffect transition="in" filter="dissolve">
                                      <p:cBhvr>
                                        <p:cTn id="12" dur="500"/>
                                        <p:tgtEl>
                                          <p:spTgt spid="45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a:extLst>
              <a:ext uri="{FF2B5EF4-FFF2-40B4-BE49-F238E27FC236}">
                <a16:creationId xmlns:a16="http://schemas.microsoft.com/office/drawing/2014/main" id="{A0A3D144-FD26-43A6-AA00-99529872E3E2}"/>
              </a:ext>
            </a:extLst>
          </p:cNvPr>
          <p:cNvSpPr>
            <a:spLocks noGrp="1" noChangeArrowheads="1"/>
          </p:cNvSpPr>
          <p:nvPr>
            <p:ph type="title"/>
          </p:nvPr>
        </p:nvSpPr>
        <p:spPr/>
        <p:txBody>
          <a:bodyPr/>
          <a:lstStyle/>
          <a:p>
            <a:pPr eaLnBrk="1" hangingPunct="1"/>
            <a:r>
              <a:rPr lang="zh-CN" altLang="en-US"/>
              <a:t>分治算法</a:t>
            </a:r>
          </a:p>
        </p:txBody>
      </p:sp>
      <p:sp>
        <p:nvSpPr>
          <p:cNvPr id="41988" name="Rectangle 3">
            <a:extLst>
              <a:ext uri="{FF2B5EF4-FFF2-40B4-BE49-F238E27FC236}">
                <a16:creationId xmlns:a16="http://schemas.microsoft.com/office/drawing/2014/main" id="{D0D7E9A0-3AD0-4774-A5CF-D81DB99AD33F}"/>
              </a:ext>
            </a:extLst>
          </p:cNvPr>
          <p:cNvSpPr>
            <a:spLocks noGrp="1" noChangeArrowheads="1"/>
          </p:cNvSpPr>
          <p:nvPr>
            <p:ph idx="1"/>
          </p:nvPr>
        </p:nvSpPr>
        <p:spPr/>
        <p:txBody>
          <a:bodyPr/>
          <a:lstStyle/>
          <a:p>
            <a:pPr eaLnBrk="1" hangingPunct="1"/>
            <a:r>
              <a:rPr lang="zh-CN" altLang="en-US"/>
              <a:t>划分的时候：用一条垂直线把点集分成相等的两部分</a:t>
            </a:r>
          </a:p>
        </p:txBody>
      </p:sp>
      <p:sp>
        <p:nvSpPr>
          <p:cNvPr id="41986" name="灯片编号占位符 5">
            <a:extLst>
              <a:ext uri="{FF2B5EF4-FFF2-40B4-BE49-F238E27FC236}">
                <a16:creationId xmlns:a16="http://schemas.microsoft.com/office/drawing/2014/main" id="{0BAC554C-487E-416E-AD9C-D658E87DF837}"/>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A00EA5-FE06-41AB-AF22-8AB399F6CBF4}" type="slidenum">
              <a:rPr kumimoji="0" lang="zh-CN" altLang="en-US" sz="1400" smtClean="0"/>
              <a:pPr>
                <a:spcBef>
                  <a:spcPct val="0"/>
                </a:spcBef>
                <a:buClrTx/>
                <a:buSzTx/>
                <a:buFontTx/>
                <a:buNone/>
              </a:pPr>
              <a:t>183</a:t>
            </a:fld>
            <a:endParaRPr kumimoji="0" lang="en-US" altLang="zh-CN" sz="1400"/>
          </a:p>
        </p:txBody>
      </p:sp>
      <p:sp>
        <p:nvSpPr>
          <p:cNvPr id="41989" name="Rectangle 4">
            <a:extLst>
              <a:ext uri="{FF2B5EF4-FFF2-40B4-BE49-F238E27FC236}">
                <a16:creationId xmlns:a16="http://schemas.microsoft.com/office/drawing/2014/main" id="{BFE7FA16-6FC9-42A7-9719-5C7BE2BB670E}"/>
              </a:ext>
            </a:extLst>
          </p:cNvPr>
          <p:cNvSpPr>
            <a:spLocks noChangeArrowheads="1"/>
          </p:cNvSpPr>
          <p:nvPr/>
        </p:nvSpPr>
        <p:spPr bwMode="auto">
          <a:xfrm>
            <a:off x="1341512" y="2744919"/>
            <a:ext cx="6248400" cy="3581400"/>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1990" name="Oval 5">
            <a:extLst>
              <a:ext uri="{FF2B5EF4-FFF2-40B4-BE49-F238E27FC236}">
                <a16:creationId xmlns:a16="http://schemas.microsoft.com/office/drawing/2014/main" id="{2E852310-8D5F-45A5-BB81-883D90522A85}"/>
              </a:ext>
            </a:extLst>
          </p:cNvPr>
          <p:cNvSpPr>
            <a:spLocks noChangeArrowheads="1"/>
          </p:cNvSpPr>
          <p:nvPr/>
        </p:nvSpPr>
        <p:spPr bwMode="auto">
          <a:xfrm flipH="1">
            <a:off x="1951112" y="38879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991" name="Oval 6">
            <a:extLst>
              <a:ext uri="{FF2B5EF4-FFF2-40B4-BE49-F238E27FC236}">
                <a16:creationId xmlns:a16="http://schemas.microsoft.com/office/drawing/2014/main" id="{83CB8724-DE4E-43AB-B785-D804AD9E2FAE}"/>
              </a:ext>
            </a:extLst>
          </p:cNvPr>
          <p:cNvSpPr>
            <a:spLocks noChangeArrowheads="1"/>
          </p:cNvSpPr>
          <p:nvPr/>
        </p:nvSpPr>
        <p:spPr bwMode="auto">
          <a:xfrm flipH="1">
            <a:off x="3779912" y="38117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992" name="Oval 7">
            <a:extLst>
              <a:ext uri="{FF2B5EF4-FFF2-40B4-BE49-F238E27FC236}">
                <a16:creationId xmlns:a16="http://schemas.microsoft.com/office/drawing/2014/main" id="{BA06361B-D2BE-483E-8760-C279F8301667}"/>
              </a:ext>
            </a:extLst>
          </p:cNvPr>
          <p:cNvSpPr>
            <a:spLocks noChangeArrowheads="1"/>
          </p:cNvSpPr>
          <p:nvPr/>
        </p:nvSpPr>
        <p:spPr bwMode="auto">
          <a:xfrm flipH="1">
            <a:off x="3017912" y="51833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993" name="Oval 8">
            <a:extLst>
              <a:ext uri="{FF2B5EF4-FFF2-40B4-BE49-F238E27FC236}">
                <a16:creationId xmlns:a16="http://schemas.microsoft.com/office/drawing/2014/main" id="{C16B3D51-C25C-49B5-B42F-51CED98A289F}"/>
              </a:ext>
            </a:extLst>
          </p:cNvPr>
          <p:cNvSpPr>
            <a:spLocks noChangeArrowheads="1"/>
          </p:cNvSpPr>
          <p:nvPr/>
        </p:nvSpPr>
        <p:spPr bwMode="auto">
          <a:xfrm flipH="1">
            <a:off x="4084712" y="57929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994" name="Oval 9">
            <a:extLst>
              <a:ext uri="{FF2B5EF4-FFF2-40B4-BE49-F238E27FC236}">
                <a16:creationId xmlns:a16="http://schemas.microsoft.com/office/drawing/2014/main" id="{A2F6836C-E152-498D-BC68-2819B0FC5575}"/>
              </a:ext>
            </a:extLst>
          </p:cNvPr>
          <p:cNvSpPr>
            <a:spLocks noChangeArrowheads="1"/>
          </p:cNvSpPr>
          <p:nvPr/>
        </p:nvSpPr>
        <p:spPr bwMode="auto">
          <a:xfrm flipH="1">
            <a:off x="1570112" y="34307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995" name="Oval 10">
            <a:extLst>
              <a:ext uri="{FF2B5EF4-FFF2-40B4-BE49-F238E27FC236}">
                <a16:creationId xmlns:a16="http://schemas.microsoft.com/office/drawing/2014/main" id="{EAC214E6-E3E7-4BD5-8C83-EB60FF0FA569}"/>
              </a:ext>
            </a:extLst>
          </p:cNvPr>
          <p:cNvSpPr>
            <a:spLocks noChangeArrowheads="1"/>
          </p:cNvSpPr>
          <p:nvPr/>
        </p:nvSpPr>
        <p:spPr bwMode="auto">
          <a:xfrm flipH="1">
            <a:off x="2560712" y="37355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996" name="Oval 11">
            <a:extLst>
              <a:ext uri="{FF2B5EF4-FFF2-40B4-BE49-F238E27FC236}">
                <a16:creationId xmlns:a16="http://schemas.microsoft.com/office/drawing/2014/main" id="{2680C7D3-50F1-414E-9CD1-4543FE749BB4}"/>
              </a:ext>
            </a:extLst>
          </p:cNvPr>
          <p:cNvSpPr>
            <a:spLocks noChangeArrowheads="1"/>
          </p:cNvSpPr>
          <p:nvPr/>
        </p:nvSpPr>
        <p:spPr bwMode="auto">
          <a:xfrm flipH="1">
            <a:off x="2789312" y="30497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997" name="Oval 12">
            <a:extLst>
              <a:ext uri="{FF2B5EF4-FFF2-40B4-BE49-F238E27FC236}">
                <a16:creationId xmlns:a16="http://schemas.microsoft.com/office/drawing/2014/main" id="{8FA50D28-D33D-49AF-9425-CEA34EE6D3D6}"/>
              </a:ext>
            </a:extLst>
          </p:cNvPr>
          <p:cNvSpPr>
            <a:spLocks noChangeArrowheads="1"/>
          </p:cNvSpPr>
          <p:nvPr/>
        </p:nvSpPr>
        <p:spPr bwMode="auto">
          <a:xfrm flipH="1">
            <a:off x="2865512" y="40403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998" name="Oval 13">
            <a:extLst>
              <a:ext uri="{FF2B5EF4-FFF2-40B4-BE49-F238E27FC236}">
                <a16:creationId xmlns:a16="http://schemas.microsoft.com/office/drawing/2014/main" id="{E85DB01B-4991-4BF0-89D4-DB0F77688254}"/>
              </a:ext>
            </a:extLst>
          </p:cNvPr>
          <p:cNvSpPr>
            <a:spLocks noChangeArrowheads="1"/>
          </p:cNvSpPr>
          <p:nvPr/>
        </p:nvSpPr>
        <p:spPr bwMode="auto">
          <a:xfrm flipH="1">
            <a:off x="5303912" y="34307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1999" name="Oval 14">
            <a:extLst>
              <a:ext uri="{FF2B5EF4-FFF2-40B4-BE49-F238E27FC236}">
                <a16:creationId xmlns:a16="http://schemas.microsoft.com/office/drawing/2014/main" id="{FDAC0C41-7BB3-4A2B-B9DA-1F4910F39C92}"/>
              </a:ext>
            </a:extLst>
          </p:cNvPr>
          <p:cNvSpPr>
            <a:spLocks noChangeArrowheads="1"/>
          </p:cNvSpPr>
          <p:nvPr/>
        </p:nvSpPr>
        <p:spPr bwMode="auto">
          <a:xfrm flipH="1">
            <a:off x="3551312" y="34307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00" name="Oval 15">
            <a:extLst>
              <a:ext uri="{FF2B5EF4-FFF2-40B4-BE49-F238E27FC236}">
                <a16:creationId xmlns:a16="http://schemas.microsoft.com/office/drawing/2014/main" id="{33A26958-1656-4C40-8D08-491FBADAE37A}"/>
              </a:ext>
            </a:extLst>
          </p:cNvPr>
          <p:cNvSpPr>
            <a:spLocks noChangeArrowheads="1"/>
          </p:cNvSpPr>
          <p:nvPr/>
        </p:nvSpPr>
        <p:spPr bwMode="auto">
          <a:xfrm flipH="1">
            <a:off x="4770512" y="39641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01" name="Oval 16">
            <a:extLst>
              <a:ext uri="{FF2B5EF4-FFF2-40B4-BE49-F238E27FC236}">
                <a16:creationId xmlns:a16="http://schemas.microsoft.com/office/drawing/2014/main" id="{EEAFE215-BD3F-49EA-BD41-778B1D930137}"/>
              </a:ext>
            </a:extLst>
          </p:cNvPr>
          <p:cNvSpPr>
            <a:spLocks noChangeArrowheads="1"/>
          </p:cNvSpPr>
          <p:nvPr/>
        </p:nvSpPr>
        <p:spPr bwMode="auto">
          <a:xfrm flipH="1">
            <a:off x="4541912" y="43451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02" name="Oval 17">
            <a:extLst>
              <a:ext uri="{FF2B5EF4-FFF2-40B4-BE49-F238E27FC236}">
                <a16:creationId xmlns:a16="http://schemas.microsoft.com/office/drawing/2014/main" id="{EB13A300-2B4F-4908-82B7-8AF6D859A869}"/>
              </a:ext>
            </a:extLst>
          </p:cNvPr>
          <p:cNvSpPr>
            <a:spLocks noChangeArrowheads="1"/>
          </p:cNvSpPr>
          <p:nvPr/>
        </p:nvSpPr>
        <p:spPr bwMode="auto">
          <a:xfrm flipH="1">
            <a:off x="7285112" y="61739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03" name="Oval 18">
            <a:extLst>
              <a:ext uri="{FF2B5EF4-FFF2-40B4-BE49-F238E27FC236}">
                <a16:creationId xmlns:a16="http://schemas.microsoft.com/office/drawing/2014/main" id="{48AC6E97-B7CA-4390-8D4B-22250CB9131C}"/>
              </a:ext>
            </a:extLst>
          </p:cNvPr>
          <p:cNvSpPr>
            <a:spLocks noChangeArrowheads="1"/>
          </p:cNvSpPr>
          <p:nvPr/>
        </p:nvSpPr>
        <p:spPr bwMode="auto">
          <a:xfrm flipH="1">
            <a:off x="5684912" y="31259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04" name="Oval 19">
            <a:extLst>
              <a:ext uri="{FF2B5EF4-FFF2-40B4-BE49-F238E27FC236}">
                <a16:creationId xmlns:a16="http://schemas.microsoft.com/office/drawing/2014/main" id="{9461AD1D-7FC0-44DC-9B12-6DE3BB69064A}"/>
              </a:ext>
            </a:extLst>
          </p:cNvPr>
          <p:cNvSpPr>
            <a:spLocks noChangeArrowheads="1"/>
          </p:cNvSpPr>
          <p:nvPr/>
        </p:nvSpPr>
        <p:spPr bwMode="auto">
          <a:xfrm flipH="1">
            <a:off x="6142112" y="44213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05" name="Oval 20">
            <a:extLst>
              <a:ext uri="{FF2B5EF4-FFF2-40B4-BE49-F238E27FC236}">
                <a16:creationId xmlns:a16="http://schemas.microsoft.com/office/drawing/2014/main" id="{85038E01-0CE8-49BA-A088-8D531759AFBA}"/>
              </a:ext>
            </a:extLst>
          </p:cNvPr>
          <p:cNvSpPr>
            <a:spLocks noChangeArrowheads="1"/>
          </p:cNvSpPr>
          <p:nvPr/>
        </p:nvSpPr>
        <p:spPr bwMode="auto">
          <a:xfrm flipH="1">
            <a:off x="1493912" y="42689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06" name="Oval 21">
            <a:extLst>
              <a:ext uri="{FF2B5EF4-FFF2-40B4-BE49-F238E27FC236}">
                <a16:creationId xmlns:a16="http://schemas.microsoft.com/office/drawing/2014/main" id="{33AC11F5-FA37-4F3E-B19E-F3712819A7C2}"/>
              </a:ext>
            </a:extLst>
          </p:cNvPr>
          <p:cNvSpPr>
            <a:spLocks noChangeArrowheads="1"/>
          </p:cNvSpPr>
          <p:nvPr/>
        </p:nvSpPr>
        <p:spPr bwMode="auto">
          <a:xfrm flipH="1">
            <a:off x="4008512" y="41165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07" name="Oval 22">
            <a:extLst>
              <a:ext uri="{FF2B5EF4-FFF2-40B4-BE49-F238E27FC236}">
                <a16:creationId xmlns:a16="http://schemas.microsoft.com/office/drawing/2014/main" id="{BFC1DB35-6E2A-413B-B978-E5E17B9DB4E1}"/>
              </a:ext>
            </a:extLst>
          </p:cNvPr>
          <p:cNvSpPr>
            <a:spLocks noChangeArrowheads="1"/>
          </p:cNvSpPr>
          <p:nvPr/>
        </p:nvSpPr>
        <p:spPr bwMode="auto">
          <a:xfrm flipH="1">
            <a:off x="3017912" y="44975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08" name="Oval 23">
            <a:extLst>
              <a:ext uri="{FF2B5EF4-FFF2-40B4-BE49-F238E27FC236}">
                <a16:creationId xmlns:a16="http://schemas.microsoft.com/office/drawing/2014/main" id="{F17E42FB-B719-4FF0-AF99-367D528EFADD}"/>
              </a:ext>
            </a:extLst>
          </p:cNvPr>
          <p:cNvSpPr>
            <a:spLocks noChangeArrowheads="1"/>
          </p:cNvSpPr>
          <p:nvPr/>
        </p:nvSpPr>
        <p:spPr bwMode="auto">
          <a:xfrm flipH="1">
            <a:off x="3779912" y="42689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09" name="Oval 24">
            <a:extLst>
              <a:ext uri="{FF2B5EF4-FFF2-40B4-BE49-F238E27FC236}">
                <a16:creationId xmlns:a16="http://schemas.microsoft.com/office/drawing/2014/main" id="{48A8864D-A741-4406-A8B2-DDABC00B186F}"/>
              </a:ext>
            </a:extLst>
          </p:cNvPr>
          <p:cNvSpPr>
            <a:spLocks noChangeArrowheads="1"/>
          </p:cNvSpPr>
          <p:nvPr/>
        </p:nvSpPr>
        <p:spPr bwMode="auto">
          <a:xfrm flipH="1">
            <a:off x="3627512" y="51071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10" name="Oval 25">
            <a:extLst>
              <a:ext uri="{FF2B5EF4-FFF2-40B4-BE49-F238E27FC236}">
                <a16:creationId xmlns:a16="http://schemas.microsoft.com/office/drawing/2014/main" id="{5AC773F8-394B-4788-AF5E-52E913E32ED8}"/>
              </a:ext>
            </a:extLst>
          </p:cNvPr>
          <p:cNvSpPr>
            <a:spLocks noChangeArrowheads="1"/>
          </p:cNvSpPr>
          <p:nvPr/>
        </p:nvSpPr>
        <p:spPr bwMode="auto">
          <a:xfrm flipH="1">
            <a:off x="1570112" y="54119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11" name="Oval 26">
            <a:extLst>
              <a:ext uri="{FF2B5EF4-FFF2-40B4-BE49-F238E27FC236}">
                <a16:creationId xmlns:a16="http://schemas.microsoft.com/office/drawing/2014/main" id="{E2894E53-D648-41DE-A1C8-CBDA2D92A5CA}"/>
              </a:ext>
            </a:extLst>
          </p:cNvPr>
          <p:cNvSpPr>
            <a:spLocks noChangeArrowheads="1"/>
          </p:cNvSpPr>
          <p:nvPr/>
        </p:nvSpPr>
        <p:spPr bwMode="auto">
          <a:xfrm flipH="1">
            <a:off x="1874912" y="52595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12" name="Oval 27">
            <a:extLst>
              <a:ext uri="{FF2B5EF4-FFF2-40B4-BE49-F238E27FC236}">
                <a16:creationId xmlns:a16="http://schemas.microsoft.com/office/drawing/2014/main" id="{46735271-B5E3-4797-BDEB-4916D32F8A57}"/>
              </a:ext>
            </a:extLst>
          </p:cNvPr>
          <p:cNvSpPr>
            <a:spLocks noChangeArrowheads="1"/>
          </p:cNvSpPr>
          <p:nvPr/>
        </p:nvSpPr>
        <p:spPr bwMode="auto">
          <a:xfrm flipH="1">
            <a:off x="3475112" y="60977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13" name="Oval 28">
            <a:extLst>
              <a:ext uri="{FF2B5EF4-FFF2-40B4-BE49-F238E27FC236}">
                <a16:creationId xmlns:a16="http://schemas.microsoft.com/office/drawing/2014/main" id="{638E5C0E-DD32-48F6-A76F-CB3CB611EB12}"/>
              </a:ext>
            </a:extLst>
          </p:cNvPr>
          <p:cNvSpPr>
            <a:spLocks noChangeArrowheads="1"/>
          </p:cNvSpPr>
          <p:nvPr/>
        </p:nvSpPr>
        <p:spPr bwMode="auto">
          <a:xfrm flipH="1">
            <a:off x="1417712" y="58691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14" name="Oval 29">
            <a:extLst>
              <a:ext uri="{FF2B5EF4-FFF2-40B4-BE49-F238E27FC236}">
                <a16:creationId xmlns:a16="http://schemas.microsoft.com/office/drawing/2014/main" id="{A0C9FF6E-132A-4A31-B862-F4C71A71623F}"/>
              </a:ext>
            </a:extLst>
          </p:cNvPr>
          <p:cNvSpPr>
            <a:spLocks noChangeArrowheads="1"/>
          </p:cNvSpPr>
          <p:nvPr/>
        </p:nvSpPr>
        <p:spPr bwMode="auto">
          <a:xfrm flipH="1">
            <a:off x="2713112" y="58691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15" name="Oval 30">
            <a:extLst>
              <a:ext uri="{FF2B5EF4-FFF2-40B4-BE49-F238E27FC236}">
                <a16:creationId xmlns:a16="http://schemas.microsoft.com/office/drawing/2014/main" id="{70884AC2-3B9E-4940-93CB-FC806A520304}"/>
              </a:ext>
            </a:extLst>
          </p:cNvPr>
          <p:cNvSpPr>
            <a:spLocks noChangeArrowheads="1"/>
          </p:cNvSpPr>
          <p:nvPr/>
        </p:nvSpPr>
        <p:spPr bwMode="auto">
          <a:xfrm flipH="1">
            <a:off x="7208912" y="36593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16" name="Oval 31">
            <a:extLst>
              <a:ext uri="{FF2B5EF4-FFF2-40B4-BE49-F238E27FC236}">
                <a16:creationId xmlns:a16="http://schemas.microsoft.com/office/drawing/2014/main" id="{DFD50C44-FB54-4E69-8151-15EEF6D428D8}"/>
              </a:ext>
            </a:extLst>
          </p:cNvPr>
          <p:cNvSpPr>
            <a:spLocks noChangeArrowheads="1"/>
          </p:cNvSpPr>
          <p:nvPr/>
        </p:nvSpPr>
        <p:spPr bwMode="auto">
          <a:xfrm flipH="1">
            <a:off x="6523112" y="32021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17" name="Oval 32">
            <a:extLst>
              <a:ext uri="{FF2B5EF4-FFF2-40B4-BE49-F238E27FC236}">
                <a16:creationId xmlns:a16="http://schemas.microsoft.com/office/drawing/2014/main" id="{9E6243D0-089F-417F-86F8-CC594BF15C24}"/>
              </a:ext>
            </a:extLst>
          </p:cNvPr>
          <p:cNvSpPr>
            <a:spLocks noChangeArrowheads="1"/>
          </p:cNvSpPr>
          <p:nvPr/>
        </p:nvSpPr>
        <p:spPr bwMode="auto">
          <a:xfrm flipH="1">
            <a:off x="4999112" y="52595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18" name="Oval 33">
            <a:extLst>
              <a:ext uri="{FF2B5EF4-FFF2-40B4-BE49-F238E27FC236}">
                <a16:creationId xmlns:a16="http://schemas.microsoft.com/office/drawing/2014/main" id="{29D0CEB6-6638-44A3-90D5-E18FE18B4AD9}"/>
              </a:ext>
            </a:extLst>
          </p:cNvPr>
          <p:cNvSpPr>
            <a:spLocks noChangeArrowheads="1"/>
          </p:cNvSpPr>
          <p:nvPr/>
        </p:nvSpPr>
        <p:spPr bwMode="auto">
          <a:xfrm flipH="1">
            <a:off x="7208912" y="30497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19" name="Oval 34">
            <a:extLst>
              <a:ext uri="{FF2B5EF4-FFF2-40B4-BE49-F238E27FC236}">
                <a16:creationId xmlns:a16="http://schemas.microsoft.com/office/drawing/2014/main" id="{4C9FE963-67D5-46E2-B9F3-48C1FF9FBCDE}"/>
              </a:ext>
            </a:extLst>
          </p:cNvPr>
          <p:cNvSpPr>
            <a:spLocks noChangeArrowheads="1"/>
          </p:cNvSpPr>
          <p:nvPr/>
        </p:nvSpPr>
        <p:spPr bwMode="auto">
          <a:xfrm flipH="1">
            <a:off x="5684912" y="48023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20" name="Oval 35">
            <a:extLst>
              <a:ext uri="{FF2B5EF4-FFF2-40B4-BE49-F238E27FC236}">
                <a16:creationId xmlns:a16="http://schemas.microsoft.com/office/drawing/2014/main" id="{1E23181E-8F79-4156-B9C2-DD8780370DB5}"/>
              </a:ext>
            </a:extLst>
          </p:cNvPr>
          <p:cNvSpPr>
            <a:spLocks noChangeArrowheads="1"/>
          </p:cNvSpPr>
          <p:nvPr/>
        </p:nvSpPr>
        <p:spPr bwMode="auto">
          <a:xfrm flipH="1">
            <a:off x="5913512" y="59453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21" name="Oval 36">
            <a:extLst>
              <a:ext uri="{FF2B5EF4-FFF2-40B4-BE49-F238E27FC236}">
                <a16:creationId xmlns:a16="http://schemas.microsoft.com/office/drawing/2014/main" id="{2B43C886-D13C-4F1C-A66E-A51374268BFA}"/>
              </a:ext>
            </a:extLst>
          </p:cNvPr>
          <p:cNvSpPr>
            <a:spLocks noChangeArrowheads="1"/>
          </p:cNvSpPr>
          <p:nvPr/>
        </p:nvSpPr>
        <p:spPr bwMode="auto">
          <a:xfrm flipH="1">
            <a:off x="7285112" y="44975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22" name="Oval 37">
            <a:extLst>
              <a:ext uri="{FF2B5EF4-FFF2-40B4-BE49-F238E27FC236}">
                <a16:creationId xmlns:a16="http://schemas.microsoft.com/office/drawing/2014/main" id="{7A5D5508-4070-4E12-AF35-E54BCD8C9ECF}"/>
              </a:ext>
            </a:extLst>
          </p:cNvPr>
          <p:cNvSpPr>
            <a:spLocks noChangeArrowheads="1"/>
          </p:cNvSpPr>
          <p:nvPr/>
        </p:nvSpPr>
        <p:spPr bwMode="auto">
          <a:xfrm flipH="1">
            <a:off x="6142112" y="52595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2023" name="Oval 38">
            <a:extLst>
              <a:ext uri="{FF2B5EF4-FFF2-40B4-BE49-F238E27FC236}">
                <a16:creationId xmlns:a16="http://schemas.microsoft.com/office/drawing/2014/main" id="{B2B85755-6EBD-4E40-B1E3-14EAE2019A9D}"/>
              </a:ext>
            </a:extLst>
          </p:cNvPr>
          <p:cNvSpPr>
            <a:spLocks noChangeArrowheads="1"/>
          </p:cNvSpPr>
          <p:nvPr/>
        </p:nvSpPr>
        <p:spPr bwMode="auto">
          <a:xfrm flipH="1">
            <a:off x="6904112" y="5335719"/>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19" name="Line 39">
            <a:extLst>
              <a:ext uri="{FF2B5EF4-FFF2-40B4-BE49-F238E27FC236}">
                <a16:creationId xmlns:a16="http://schemas.microsoft.com/office/drawing/2014/main" id="{EDD626F4-6A27-4D0C-AF79-B434B80E7682}"/>
              </a:ext>
            </a:extLst>
          </p:cNvPr>
          <p:cNvSpPr>
            <a:spLocks noChangeShapeType="1"/>
          </p:cNvSpPr>
          <p:nvPr/>
        </p:nvSpPr>
        <p:spPr bwMode="auto">
          <a:xfrm>
            <a:off x="3932312" y="2744919"/>
            <a:ext cx="0" cy="3581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2025" name="Text Box 40">
            <a:extLst>
              <a:ext uri="{FF2B5EF4-FFF2-40B4-BE49-F238E27FC236}">
                <a16:creationId xmlns:a16="http://schemas.microsoft.com/office/drawing/2014/main" id="{46088B1D-5427-4A1C-AE2C-673AC5755955}"/>
              </a:ext>
            </a:extLst>
          </p:cNvPr>
          <p:cNvSpPr txBox="1">
            <a:spLocks noChangeArrowheads="1"/>
          </p:cNvSpPr>
          <p:nvPr/>
        </p:nvSpPr>
        <p:spPr bwMode="auto">
          <a:xfrm>
            <a:off x="4008512" y="2980663"/>
            <a:ext cx="501650" cy="366712"/>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latin typeface="Comic Sans MS" panose="030F0702030302020204" pitchFamily="66" charset="0"/>
              </a:rPr>
              <a:t>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6119"/>
                                        </p:tgtEl>
                                        <p:attrNameLst>
                                          <p:attrName>style.visibility</p:attrName>
                                        </p:attrNameLst>
                                      </p:cBhvr>
                                      <p:to>
                                        <p:strVal val="visible"/>
                                      </p:to>
                                    </p:set>
                                    <p:animEffect transition="in" filter="dissolve">
                                      <p:cBhvr>
                                        <p:cTn id="7" dur="500"/>
                                        <p:tgtEl>
                                          <p:spTgt spid="46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AECB27C8-1451-4AEA-AD91-AFEFBEE3620E}"/>
              </a:ext>
            </a:extLst>
          </p:cNvPr>
          <p:cNvSpPr>
            <a:spLocks noGrp="1" noChangeArrowheads="1"/>
          </p:cNvSpPr>
          <p:nvPr>
            <p:ph type="title"/>
          </p:nvPr>
        </p:nvSpPr>
        <p:spPr/>
        <p:txBody>
          <a:bodyPr/>
          <a:lstStyle/>
          <a:p>
            <a:pPr eaLnBrk="1" hangingPunct="1"/>
            <a:r>
              <a:rPr lang="zh-CN" altLang="en-US"/>
              <a:t>分治算法</a:t>
            </a:r>
          </a:p>
        </p:txBody>
      </p:sp>
      <p:sp>
        <p:nvSpPr>
          <p:cNvPr id="43012" name="Rectangle 3">
            <a:extLst>
              <a:ext uri="{FF2B5EF4-FFF2-40B4-BE49-F238E27FC236}">
                <a16:creationId xmlns:a16="http://schemas.microsoft.com/office/drawing/2014/main" id="{913285B8-1957-4118-A4E6-D13E21ECD2A0}"/>
              </a:ext>
            </a:extLst>
          </p:cNvPr>
          <p:cNvSpPr>
            <a:spLocks noGrp="1" noChangeArrowheads="1"/>
          </p:cNvSpPr>
          <p:nvPr>
            <p:ph idx="1"/>
          </p:nvPr>
        </p:nvSpPr>
        <p:spPr/>
        <p:txBody>
          <a:bodyPr/>
          <a:lstStyle/>
          <a:p>
            <a:pPr eaLnBrk="1" hangingPunct="1"/>
            <a:r>
              <a:rPr lang="zh-CN" altLang="en-US"/>
              <a:t>在左右半部分寻找各自最邻近的点对</a:t>
            </a:r>
          </a:p>
        </p:txBody>
      </p:sp>
      <p:sp>
        <p:nvSpPr>
          <p:cNvPr id="43010" name="灯片编号占位符 5">
            <a:extLst>
              <a:ext uri="{FF2B5EF4-FFF2-40B4-BE49-F238E27FC236}">
                <a16:creationId xmlns:a16="http://schemas.microsoft.com/office/drawing/2014/main" id="{5E98CBEE-F74D-4BC3-8EAE-3F231A0A475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2A51B17-F9AA-45F6-93E0-DC813E490F07}" type="slidenum">
              <a:rPr kumimoji="0" lang="zh-CN" altLang="en-US" sz="1400" smtClean="0"/>
              <a:pPr>
                <a:spcBef>
                  <a:spcPct val="0"/>
                </a:spcBef>
                <a:buClrTx/>
                <a:buSzTx/>
                <a:buFontTx/>
                <a:buNone/>
              </a:pPr>
              <a:t>184</a:t>
            </a:fld>
            <a:endParaRPr kumimoji="0" lang="en-US" altLang="zh-CN" sz="1400"/>
          </a:p>
        </p:txBody>
      </p:sp>
      <p:sp>
        <p:nvSpPr>
          <p:cNvPr id="43013" name="Rectangle 4">
            <a:extLst>
              <a:ext uri="{FF2B5EF4-FFF2-40B4-BE49-F238E27FC236}">
                <a16:creationId xmlns:a16="http://schemas.microsoft.com/office/drawing/2014/main" id="{421E6EA6-58C0-491D-93AE-F67EDF0C22A1}"/>
              </a:ext>
            </a:extLst>
          </p:cNvPr>
          <p:cNvSpPr>
            <a:spLocks noChangeArrowheads="1"/>
          </p:cNvSpPr>
          <p:nvPr/>
        </p:nvSpPr>
        <p:spPr bwMode="auto">
          <a:xfrm>
            <a:off x="1331640" y="2584103"/>
            <a:ext cx="6248400" cy="3581400"/>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3014" name="Oval 5">
            <a:extLst>
              <a:ext uri="{FF2B5EF4-FFF2-40B4-BE49-F238E27FC236}">
                <a16:creationId xmlns:a16="http://schemas.microsoft.com/office/drawing/2014/main" id="{FA6D8349-DCB8-4F71-B1C8-35AE2D3FCEE3}"/>
              </a:ext>
            </a:extLst>
          </p:cNvPr>
          <p:cNvSpPr>
            <a:spLocks noChangeArrowheads="1"/>
          </p:cNvSpPr>
          <p:nvPr/>
        </p:nvSpPr>
        <p:spPr bwMode="auto">
          <a:xfrm flipH="1">
            <a:off x="1941240" y="37271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15" name="Oval 6">
            <a:extLst>
              <a:ext uri="{FF2B5EF4-FFF2-40B4-BE49-F238E27FC236}">
                <a16:creationId xmlns:a16="http://schemas.microsoft.com/office/drawing/2014/main" id="{A0EBD02B-E148-4670-AB86-9C544F8D9CDE}"/>
              </a:ext>
            </a:extLst>
          </p:cNvPr>
          <p:cNvSpPr>
            <a:spLocks noChangeArrowheads="1"/>
          </p:cNvSpPr>
          <p:nvPr/>
        </p:nvSpPr>
        <p:spPr bwMode="auto">
          <a:xfrm flipH="1">
            <a:off x="3770040" y="36509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16" name="Oval 7">
            <a:extLst>
              <a:ext uri="{FF2B5EF4-FFF2-40B4-BE49-F238E27FC236}">
                <a16:creationId xmlns:a16="http://schemas.microsoft.com/office/drawing/2014/main" id="{93D700B8-0490-4739-9D64-298790F1DF18}"/>
              </a:ext>
            </a:extLst>
          </p:cNvPr>
          <p:cNvSpPr>
            <a:spLocks noChangeArrowheads="1"/>
          </p:cNvSpPr>
          <p:nvPr/>
        </p:nvSpPr>
        <p:spPr bwMode="auto">
          <a:xfrm flipH="1">
            <a:off x="3008040" y="50225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17" name="Oval 8">
            <a:extLst>
              <a:ext uri="{FF2B5EF4-FFF2-40B4-BE49-F238E27FC236}">
                <a16:creationId xmlns:a16="http://schemas.microsoft.com/office/drawing/2014/main" id="{6FC54B3A-15C1-4B8E-8DA5-ED3DECE460A8}"/>
              </a:ext>
            </a:extLst>
          </p:cNvPr>
          <p:cNvSpPr>
            <a:spLocks noChangeArrowheads="1"/>
          </p:cNvSpPr>
          <p:nvPr/>
        </p:nvSpPr>
        <p:spPr bwMode="auto">
          <a:xfrm flipH="1">
            <a:off x="4074840" y="56321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18" name="Oval 9">
            <a:extLst>
              <a:ext uri="{FF2B5EF4-FFF2-40B4-BE49-F238E27FC236}">
                <a16:creationId xmlns:a16="http://schemas.microsoft.com/office/drawing/2014/main" id="{39B52BFD-C5A9-4AA0-ACD4-1D01CB5E962C}"/>
              </a:ext>
            </a:extLst>
          </p:cNvPr>
          <p:cNvSpPr>
            <a:spLocks noChangeArrowheads="1"/>
          </p:cNvSpPr>
          <p:nvPr/>
        </p:nvSpPr>
        <p:spPr bwMode="auto">
          <a:xfrm flipH="1">
            <a:off x="1560240" y="32699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19" name="Oval 10">
            <a:extLst>
              <a:ext uri="{FF2B5EF4-FFF2-40B4-BE49-F238E27FC236}">
                <a16:creationId xmlns:a16="http://schemas.microsoft.com/office/drawing/2014/main" id="{CD839CE6-D119-42CB-8124-0BB03D0E381D}"/>
              </a:ext>
            </a:extLst>
          </p:cNvPr>
          <p:cNvSpPr>
            <a:spLocks noChangeArrowheads="1"/>
          </p:cNvSpPr>
          <p:nvPr/>
        </p:nvSpPr>
        <p:spPr bwMode="auto">
          <a:xfrm flipH="1">
            <a:off x="2550840" y="35747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20" name="Oval 11">
            <a:extLst>
              <a:ext uri="{FF2B5EF4-FFF2-40B4-BE49-F238E27FC236}">
                <a16:creationId xmlns:a16="http://schemas.microsoft.com/office/drawing/2014/main" id="{F500F208-8565-4A91-AC77-1DB65DD2CE88}"/>
              </a:ext>
            </a:extLst>
          </p:cNvPr>
          <p:cNvSpPr>
            <a:spLocks noChangeArrowheads="1"/>
          </p:cNvSpPr>
          <p:nvPr/>
        </p:nvSpPr>
        <p:spPr bwMode="auto">
          <a:xfrm flipH="1">
            <a:off x="2779440" y="28889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21" name="Oval 12">
            <a:extLst>
              <a:ext uri="{FF2B5EF4-FFF2-40B4-BE49-F238E27FC236}">
                <a16:creationId xmlns:a16="http://schemas.microsoft.com/office/drawing/2014/main" id="{C9C88C35-4478-4356-BC0A-8A22088ACA0F}"/>
              </a:ext>
            </a:extLst>
          </p:cNvPr>
          <p:cNvSpPr>
            <a:spLocks noChangeArrowheads="1"/>
          </p:cNvSpPr>
          <p:nvPr/>
        </p:nvSpPr>
        <p:spPr bwMode="auto">
          <a:xfrm flipH="1">
            <a:off x="2855640" y="38795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22" name="Oval 13">
            <a:extLst>
              <a:ext uri="{FF2B5EF4-FFF2-40B4-BE49-F238E27FC236}">
                <a16:creationId xmlns:a16="http://schemas.microsoft.com/office/drawing/2014/main" id="{C2E247BA-D734-4DE4-B4BF-2E24FEE5CE03}"/>
              </a:ext>
            </a:extLst>
          </p:cNvPr>
          <p:cNvSpPr>
            <a:spLocks noChangeArrowheads="1"/>
          </p:cNvSpPr>
          <p:nvPr/>
        </p:nvSpPr>
        <p:spPr bwMode="auto">
          <a:xfrm flipH="1">
            <a:off x="5294040" y="32699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23" name="Oval 14">
            <a:extLst>
              <a:ext uri="{FF2B5EF4-FFF2-40B4-BE49-F238E27FC236}">
                <a16:creationId xmlns:a16="http://schemas.microsoft.com/office/drawing/2014/main" id="{7EF11232-DB75-4ED5-85BF-DB55E287D004}"/>
              </a:ext>
            </a:extLst>
          </p:cNvPr>
          <p:cNvSpPr>
            <a:spLocks noChangeArrowheads="1"/>
          </p:cNvSpPr>
          <p:nvPr/>
        </p:nvSpPr>
        <p:spPr bwMode="auto">
          <a:xfrm flipH="1">
            <a:off x="3541440" y="32699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24" name="Oval 15">
            <a:extLst>
              <a:ext uri="{FF2B5EF4-FFF2-40B4-BE49-F238E27FC236}">
                <a16:creationId xmlns:a16="http://schemas.microsoft.com/office/drawing/2014/main" id="{BCB5C9F9-F59C-4D33-A77B-728549036A45}"/>
              </a:ext>
            </a:extLst>
          </p:cNvPr>
          <p:cNvSpPr>
            <a:spLocks noChangeArrowheads="1"/>
          </p:cNvSpPr>
          <p:nvPr/>
        </p:nvSpPr>
        <p:spPr bwMode="auto">
          <a:xfrm flipH="1">
            <a:off x="4760640" y="38033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25" name="Oval 16">
            <a:extLst>
              <a:ext uri="{FF2B5EF4-FFF2-40B4-BE49-F238E27FC236}">
                <a16:creationId xmlns:a16="http://schemas.microsoft.com/office/drawing/2014/main" id="{5872B187-C32D-4953-8FDF-75DA1769E7BB}"/>
              </a:ext>
            </a:extLst>
          </p:cNvPr>
          <p:cNvSpPr>
            <a:spLocks noChangeArrowheads="1"/>
          </p:cNvSpPr>
          <p:nvPr/>
        </p:nvSpPr>
        <p:spPr bwMode="auto">
          <a:xfrm flipH="1">
            <a:off x="4532040" y="41843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26" name="Oval 17">
            <a:extLst>
              <a:ext uri="{FF2B5EF4-FFF2-40B4-BE49-F238E27FC236}">
                <a16:creationId xmlns:a16="http://schemas.microsoft.com/office/drawing/2014/main" id="{B61D370B-14B2-4D55-8BB5-C3F367A519EA}"/>
              </a:ext>
            </a:extLst>
          </p:cNvPr>
          <p:cNvSpPr>
            <a:spLocks noChangeArrowheads="1"/>
          </p:cNvSpPr>
          <p:nvPr/>
        </p:nvSpPr>
        <p:spPr bwMode="auto">
          <a:xfrm flipH="1">
            <a:off x="7275240" y="60131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27" name="Oval 18">
            <a:extLst>
              <a:ext uri="{FF2B5EF4-FFF2-40B4-BE49-F238E27FC236}">
                <a16:creationId xmlns:a16="http://schemas.microsoft.com/office/drawing/2014/main" id="{2AADC095-A4F9-48A9-8064-6CA92A7584BD}"/>
              </a:ext>
            </a:extLst>
          </p:cNvPr>
          <p:cNvSpPr>
            <a:spLocks noChangeArrowheads="1"/>
          </p:cNvSpPr>
          <p:nvPr/>
        </p:nvSpPr>
        <p:spPr bwMode="auto">
          <a:xfrm flipH="1">
            <a:off x="5675040" y="29651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28" name="Oval 19">
            <a:extLst>
              <a:ext uri="{FF2B5EF4-FFF2-40B4-BE49-F238E27FC236}">
                <a16:creationId xmlns:a16="http://schemas.microsoft.com/office/drawing/2014/main" id="{9F9584F1-63E0-415B-B2A4-EC43A85ED3D6}"/>
              </a:ext>
            </a:extLst>
          </p:cNvPr>
          <p:cNvSpPr>
            <a:spLocks noChangeArrowheads="1"/>
          </p:cNvSpPr>
          <p:nvPr/>
        </p:nvSpPr>
        <p:spPr bwMode="auto">
          <a:xfrm flipH="1">
            <a:off x="6132240" y="42605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29" name="Oval 20">
            <a:extLst>
              <a:ext uri="{FF2B5EF4-FFF2-40B4-BE49-F238E27FC236}">
                <a16:creationId xmlns:a16="http://schemas.microsoft.com/office/drawing/2014/main" id="{5F29B37F-CB74-47B7-B77C-D2497F96F2FD}"/>
              </a:ext>
            </a:extLst>
          </p:cNvPr>
          <p:cNvSpPr>
            <a:spLocks noChangeArrowheads="1"/>
          </p:cNvSpPr>
          <p:nvPr/>
        </p:nvSpPr>
        <p:spPr bwMode="auto">
          <a:xfrm flipH="1">
            <a:off x="1484040" y="41081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30" name="Oval 21">
            <a:extLst>
              <a:ext uri="{FF2B5EF4-FFF2-40B4-BE49-F238E27FC236}">
                <a16:creationId xmlns:a16="http://schemas.microsoft.com/office/drawing/2014/main" id="{3C6D3BD7-05CE-4CE3-9923-A4FC7ADBB4EA}"/>
              </a:ext>
            </a:extLst>
          </p:cNvPr>
          <p:cNvSpPr>
            <a:spLocks noChangeArrowheads="1"/>
          </p:cNvSpPr>
          <p:nvPr/>
        </p:nvSpPr>
        <p:spPr bwMode="auto">
          <a:xfrm flipH="1">
            <a:off x="3998640" y="39557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31" name="Oval 22">
            <a:extLst>
              <a:ext uri="{FF2B5EF4-FFF2-40B4-BE49-F238E27FC236}">
                <a16:creationId xmlns:a16="http://schemas.microsoft.com/office/drawing/2014/main" id="{B671FD8E-7DFB-49D8-827D-4D8E8C657E1F}"/>
              </a:ext>
            </a:extLst>
          </p:cNvPr>
          <p:cNvSpPr>
            <a:spLocks noChangeArrowheads="1"/>
          </p:cNvSpPr>
          <p:nvPr/>
        </p:nvSpPr>
        <p:spPr bwMode="auto">
          <a:xfrm flipH="1">
            <a:off x="3008040" y="43367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32" name="Oval 23">
            <a:extLst>
              <a:ext uri="{FF2B5EF4-FFF2-40B4-BE49-F238E27FC236}">
                <a16:creationId xmlns:a16="http://schemas.microsoft.com/office/drawing/2014/main" id="{EA9984A9-9BCE-44AE-AF50-432C7C5E0F6A}"/>
              </a:ext>
            </a:extLst>
          </p:cNvPr>
          <p:cNvSpPr>
            <a:spLocks noChangeArrowheads="1"/>
          </p:cNvSpPr>
          <p:nvPr/>
        </p:nvSpPr>
        <p:spPr bwMode="auto">
          <a:xfrm flipH="1">
            <a:off x="3770040" y="41081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33" name="Oval 24">
            <a:extLst>
              <a:ext uri="{FF2B5EF4-FFF2-40B4-BE49-F238E27FC236}">
                <a16:creationId xmlns:a16="http://schemas.microsoft.com/office/drawing/2014/main" id="{9C32EA47-18D5-421E-B714-3E839426471E}"/>
              </a:ext>
            </a:extLst>
          </p:cNvPr>
          <p:cNvSpPr>
            <a:spLocks noChangeArrowheads="1"/>
          </p:cNvSpPr>
          <p:nvPr/>
        </p:nvSpPr>
        <p:spPr bwMode="auto">
          <a:xfrm flipH="1">
            <a:off x="3617640" y="49463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35" name="Oval 26">
            <a:extLst>
              <a:ext uri="{FF2B5EF4-FFF2-40B4-BE49-F238E27FC236}">
                <a16:creationId xmlns:a16="http://schemas.microsoft.com/office/drawing/2014/main" id="{BCE38199-28E1-4A4C-B739-5230F5BAB45A}"/>
              </a:ext>
            </a:extLst>
          </p:cNvPr>
          <p:cNvSpPr>
            <a:spLocks noChangeArrowheads="1"/>
          </p:cNvSpPr>
          <p:nvPr/>
        </p:nvSpPr>
        <p:spPr bwMode="auto">
          <a:xfrm flipH="1">
            <a:off x="1907704" y="5080992"/>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36" name="Oval 27">
            <a:extLst>
              <a:ext uri="{FF2B5EF4-FFF2-40B4-BE49-F238E27FC236}">
                <a16:creationId xmlns:a16="http://schemas.microsoft.com/office/drawing/2014/main" id="{4A54A37F-7F12-4A93-B010-F10378B401CC}"/>
              </a:ext>
            </a:extLst>
          </p:cNvPr>
          <p:cNvSpPr>
            <a:spLocks noChangeArrowheads="1"/>
          </p:cNvSpPr>
          <p:nvPr/>
        </p:nvSpPr>
        <p:spPr bwMode="auto">
          <a:xfrm flipH="1">
            <a:off x="3465240" y="59369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37" name="Oval 28">
            <a:extLst>
              <a:ext uri="{FF2B5EF4-FFF2-40B4-BE49-F238E27FC236}">
                <a16:creationId xmlns:a16="http://schemas.microsoft.com/office/drawing/2014/main" id="{08430D4C-2A4A-426B-8438-C78DBB6FE6B5}"/>
              </a:ext>
            </a:extLst>
          </p:cNvPr>
          <p:cNvSpPr>
            <a:spLocks noChangeArrowheads="1"/>
          </p:cNvSpPr>
          <p:nvPr/>
        </p:nvSpPr>
        <p:spPr bwMode="auto">
          <a:xfrm flipH="1">
            <a:off x="1407840" y="57083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38" name="Oval 29">
            <a:extLst>
              <a:ext uri="{FF2B5EF4-FFF2-40B4-BE49-F238E27FC236}">
                <a16:creationId xmlns:a16="http://schemas.microsoft.com/office/drawing/2014/main" id="{39137040-4984-4BA4-82C9-6DBBAEC5771A}"/>
              </a:ext>
            </a:extLst>
          </p:cNvPr>
          <p:cNvSpPr>
            <a:spLocks noChangeArrowheads="1"/>
          </p:cNvSpPr>
          <p:nvPr/>
        </p:nvSpPr>
        <p:spPr bwMode="auto">
          <a:xfrm flipH="1">
            <a:off x="2703240" y="57083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39" name="Oval 30">
            <a:extLst>
              <a:ext uri="{FF2B5EF4-FFF2-40B4-BE49-F238E27FC236}">
                <a16:creationId xmlns:a16="http://schemas.microsoft.com/office/drawing/2014/main" id="{C684DDAA-2A51-462B-85C1-440E0025C068}"/>
              </a:ext>
            </a:extLst>
          </p:cNvPr>
          <p:cNvSpPr>
            <a:spLocks noChangeArrowheads="1"/>
          </p:cNvSpPr>
          <p:nvPr/>
        </p:nvSpPr>
        <p:spPr bwMode="auto">
          <a:xfrm flipH="1">
            <a:off x="7199040" y="34985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40" name="Oval 31">
            <a:extLst>
              <a:ext uri="{FF2B5EF4-FFF2-40B4-BE49-F238E27FC236}">
                <a16:creationId xmlns:a16="http://schemas.microsoft.com/office/drawing/2014/main" id="{34F97EBB-5619-4F76-A9ED-D61DC35B3685}"/>
              </a:ext>
            </a:extLst>
          </p:cNvPr>
          <p:cNvSpPr>
            <a:spLocks noChangeArrowheads="1"/>
          </p:cNvSpPr>
          <p:nvPr/>
        </p:nvSpPr>
        <p:spPr bwMode="auto">
          <a:xfrm flipH="1">
            <a:off x="6513240" y="30413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41" name="Oval 32">
            <a:extLst>
              <a:ext uri="{FF2B5EF4-FFF2-40B4-BE49-F238E27FC236}">
                <a16:creationId xmlns:a16="http://schemas.microsoft.com/office/drawing/2014/main" id="{DCD9B67C-1C14-4D17-940C-4FCEE161185B}"/>
              </a:ext>
            </a:extLst>
          </p:cNvPr>
          <p:cNvSpPr>
            <a:spLocks noChangeArrowheads="1"/>
          </p:cNvSpPr>
          <p:nvPr/>
        </p:nvSpPr>
        <p:spPr bwMode="auto">
          <a:xfrm flipH="1">
            <a:off x="4989240" y="50987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42" name="Oval 33">
            <a:extLst>
              <a:ext uri="{FF2B5EF4-FFF2-40B4-BE49-F238E27FC236}">
                <a16:creationId xmlns:a16="http://schemas.microsoft.com/office/drawing/2014/main" id="{31BD8B65-A66F-4B09-B967-886EE06B745D}"/>
              </a:ext>
            </a:extLst>
          </p:cNvPr>
          <p:cNvSpPr>
            <a:spLocks noChangeArrowheads="1"/>
          </p:cNvSpPr>
          <p:nvPr/>
        </p:nvSpPr>
        <p:spPr bwMode="auto">
          <a:xfrm flipH="1">
            <a:off x="7199040" y="28889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43" name="Oval 34">
            <a:extLst>
              <a:ext uri="{FF2B5EF4-FFF2-40B4-BE49-F238E27FC236}">
                <a16:creationId xmlns:a16="http://schemas.microsoft.com/office/drawing/2014/main" id="{1F5D3B72-3D4A-4089-9FBD-52BA66A4EE06}"/>
              </a:ext>
            </a:extLst>
          </p:cNvPr>
          <p:cNvSpPr>
            <a:spLocks noChangeArrowheads="1"/>
          </p:cNvSpPr>
          <p:nvPr/>
        </p:nvSpPr>
        <p:spPr bwMode="auto">
          <a:xfrm flipH="1">
            <a:off x="5675040" y="46415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44" name="Oval 35">
            <a:extLst>
              <a:ext uri="{FF2B5EF4-FFF2-40B4-BE49-F238E27FC236}">
                <a16:creationId xmlns:a16="http://schemas.microsoft.com/office/drawing/2014/main" id="{5E89265A-AF98-41CF-9B4D-D2747C7DFD74}"/>
              </a:ext>
            </a:extLst>
          </p:cNvPr>
          <p:cNvSpPr>
            <a:spLocks noChangeArrowheads="1"/>
          </p:cNvSpPr>
          <p:nvPr/>
        </p:nvSpPr>
        <p:spPr bwMode="auto">
          <a:xfrm flipH="1">
            <a:off x="5903640" y="57845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45" name="Oval 36">
            <a:extLst>
              <a:ext uri="{FF2B5EF4-FFF2-40B4-BE49-F238E27FC236}">
                <a16:creationId xmlns:a16="http://schemas.microsoft.com/office/drawing/2014/main" id="{CEFE6D23-9F71-4258-AAE6-CE0A3BE8E785}"/>
              </a:ext>
            </a:extLst>
          </p:cNvPr>
          <p:cNvSpPr>
            <a:spLocks noChangeArrowheads="1"/>
          </p:cNvSpPr>
          <p:nvPr/>
        </p:nvSpPr>
        <p:spPr bwMode="auto">
          <a:xfrm flipH="1">
            <a:off x="7275240" y="43367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46" name="Oval 37">
            <a:extLst>
              <a:ext uri="{FF2B5EF4-FFF2-40B4-BE49-F238E27FC236}">
                <a16:creationId xmlns:a16="http://schemas.microsoft.com/office/drawing/2014/main" id="{43FBDCBC-D641-4807-9D75-04B959B7283B}"/>
              </a:ext>
            </a:extLst>
          </p:cNvPr>
          <p:cNvSpPr>
            <a:spLocks noChangeArrowheads="1"/>
          </p:cNvSpPr>
          <p:nvPr/>
        </p:nvSpPr>
        <p:spPr bwMode="auto">
          <a:xfrm flipH="1">
            <a:off x="6132240" y="50987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3047" name="Oval 38">
            <a:extLst>
              <a:ext uri="{FF2B5EF4-FFF2-40B4-BE49-F238E27FC236}">
                <a16:creationId xmlns:a16="http://schemas.microsoft.com/office/drawing/2014/main" id="{366A9914-FDCF-408C-A00B-F3DC2F760610}"/>
              </a:ext>
            </a:extLst>
          </p:cNvPr>
          <p:cNvSpPr>
            <a:spLocks noChangeArrowheads="1"/>
          </p:cNvSpPr>
          <p:nvPr/>
        </p:nvSpPr>
        <p:spPr bwMode="auto">
          <a:xfrm flipH="1">
            <a:off x="6894240" y="5174903"/>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grpSp>
        <p:nvGrpSpPr>
          <p:cNvPr id="47143" name="Group 39">
            <a:extLst>
              <a:ext uri="{FF2B5EF4-FFF2-40B4-BE49-F238E27FC236}">
                <a16:creationId xmlns:a16="http://schemas.microsoft.com/office/drawing/2014/main" id="{0D43A902-AEC1-4581-B3B9-F1BE010EF2CE}"/>
              </a:ext>
            </a:extLst>
          </p:cNvPr>
          <p:cNvGrpSpPr>
            <a:grpSpLocks/>
          </p:cNvGrpSpPr>
          <p:nvPr/>
        </p:nvGrpSpPr>
        <p:grpSpPr bwMode="auto">
          <a:xfrm>
            <a:off x="1417365" y="4705014"/>
            <a:ext cx="501650" cy="600077"/>
            <a:chOff x="1100" y="3187"/>
            <a:chExt cx="316" cy="378"/>
          </a:xfrm>
        </p:grpSpPr>
        <p:sp>
          <p:nvSpPr>
            <p:cNvPr id="43057" name="Line 40">
              <a:extLst>
                <a:ext uri="{FF2B5EF4-FFF2-40B4-BE49-F238E27FC236}">
                  <a16:creationId xmlns:a16="http://schemas.microsoft.com/office/drawing/2014/main" id="{858A3532-DB60-49C6-91C4-F0F29C10CA7F}"/>
                </a:ext>
              </a:extLst>
            </p:cNvPr>
            <p:cNvSpPr>
              <a:spLocks noChangeShapeType="1"/>
            </p:cNvSpPr>
            <p:nvPr/>
          </p:nvSpPr>
          <p:spPr bwMode="auto">
            <a:xfrm flipH="1">
              <a:off x="1253" y="3442"/>
              <a:ext cx="156" cy="7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3058" name="Oval 41">
              <a:extLst>
                <a:ext uri="{FF2B5EF4-FFF2-40B4-BE49-F238E27FC236}">
                  <a16:creationId xmlns:a16="http://schemas.microsoft.com/office/drawing/2014/main" id="{D16F756F-AB5A-4619-84CA-B2970F685402}"/>
                </a:ext>
              </a:extLst>
            </p:cNvPr>
            <p:cNvSpPr>
              <a:spLocks noChangeArrowheads="1"/>
            </p:cNvSpPr>
            <p:nvPr/>
          </p:nvSpPr>
          <p:spPr bwMode="auto">
            <a:xfrm flipH="1">
              <a:off x="1200" y="3517"/>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dirty="0">
                <a:solidFill>
                  <a:schemeClr val="hlink"/>
                </a:solidFill>
                <a:latin typeface="Comic Sans MS" panose="030F0702030302020204" pitchFamily="66" charset="0"/>
              </a:endParaRPr>
            </a:p>
          </p:txBody>
        </p:sp>
        <p:sp>
          <p:nvSpPr>
            <p:cNvPr id="43060" name="Text Box 43">
              <a:extLst>
                <a:ext uri="{FF2B5EF4-FFF2-40B4-BE49-F238E27FC236}">
                  <a16:creationId xmlns:a16="http://schemas.microsoft.com/office/drawing/2014/main" id="{745A0AB4-C982-4D72-91EA-FD8C76B030D7}"/>
                </a:ext>
              </a:extLst>
            </p:cNvPr>
            <p:cNvSpPr txBox="1">
              <a:spLocks noChangeArrowheads="1"/>
            </p:cNvSpPr>
            <p:nvPr/>
          </p:nvSpPr>
          <p:spPr bwMode="auto">
            <a:xfrm>
              <a:off x="1100" y="3187"/>
              <a:ext cx="316"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dirty="0">
                  <a:solidFill>
                    <a:schemeClr val="hlink"/>
                  </a:solidFill>
                  <a:latin typeface="Comic Sans MS" panose="030F0702030302020204" pitchFamily="66" charset="0"/>
                </a:rPr>
                <a:t>12</a:t>
              </a:r>
            </a:p>
          </p:txBody>
        </p:sp>
      </p:grpSp>
      <p:grpSp>
        <p:nvGrpSpPr>
          <p:cNvPr id="47148" name="Group 44">
            <a:extLst>
              <a:ext uri="{FF2B5EF4-FFF2-40B4-BE49-F238E27FC236}">
                <a16:creationId xmlns:a16="http://schemas.microsoft.com/office/drawing/2014/main" id="{9D798752-017A-4746-8122-A35265461F40}"/>
              </a:ext>
            </a:extLst>
          </p:cNvPr>
          <p:cNvGrpSpPr>
            <a:grpSpLocks/>
          </p:cNvGrpSpPr>
          <p:nvPr/>
        </p:nvGrpSpPr>
        <p:grpSpPr bwMode="auto">
          <a:xfrm>
            <a:off x="4532040" y="3803303"/>
            <a:ext cx="731838" cy="522288"/>
            <a:chOff x="3072" y="2640"/>
            <a:chExt cx="461" cy="329"/>
          </a:xfrm>
        </p:grpSpPr>
        <p:grpSp>
          <p:nvGrpSpPr>
            <p:cNvPr id="43052" name="Group 45">
              <a:extLst>
                <a:ext uri="{FF2B5EF4-FFF2-40B4-BE49-F238E27FC236}">
                  <a16:creationId xmlns:a16="http://schemas.microsoft.com/office/drawing/2014/main" id="{FFBAF482-7E61-4893-92E5-899BE0E32FE2}"/>
                </a:ext>
              </a:extLst>
            </p:cNvPr>
            <p:cNvGrpSpPr>
              <a:grpSpLocks/>
            </p:cNvGrpSpPr>
            <p:nvPr/>
          </p:nvGrpSpPr>
          <p:grpSpPr bwMode="auto">
            <a:xfrm>
              <a:off x="3072" y="2640"/>
              <a:ext cx="192" cy="288"/>
              <a:chOff x="3072" y="2640"/>
              <a:chExt cx="192" cy="288"/>
            </a:xfrm>
          </p:grpSpPr>
          <p:sp>
            <p:nvSpPr>
              <p:cNvPr id="43054" name="Line 46">
                <a:extLst>
                  <a:ext uri="{FF2B5EF4-FFF2-40B4-BE49-F238E27FC236}">
                    <a16:creationId xmlns:a16="http://schemas.microsoft.com/office/drawing/2014/main" id="{86C233AD-E40E-4085-A9ED-717472AB1BAB}"/>
                  </a:ext>
                </a:extLst>
              </p:cNvPr>
              <p:cNvSpPr>
                <a:spLocks noChangeShapeType="1"/>
              </p:cNvSpPr>
              <p:nvPr/>
            </p:nvSpPr>
            <p:spPr bwMode="auto">
              <a:xfrm flipH="1">
                <a:off x="3111" y="2685"/>
                <a:ext cx="114" cy="198"/>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3055" name="Oval 47">
                <a:extLst>
                  <a:ext uri="{FF2B5EF4-FFF2-40B4-BE49-F238E27FC236}">
                    <a16:creationId xmlns:a16="http://schemas.microsoft.com/office/drawing/2014/main" id="{939ACA18-3ADE-4A87-BD40-CBA5176D8A79}"/>
                  </a:ext>
                </a:extLst>
              </p:cNvPr>
              <p:cNvSpPr>
                <a:spLocks noChangeArrowheads="1"/>
              </p:cNvSpPr>
              <p:nvPr/>
            </p:nvSpPr>
            <p:spPr bwMode="auto">
              <a:xfrm flipH="1">
                <a:off x="3216" y="2640"/>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solidFill>
                    <a:schemeClr val="hlink"/>
                  </a:solidFill>
                  <a:latin typeface="Comic Sans MS" panose="030F0702030302020204" pitchFamily="66" charset="0"/>
                </a:endParaRPr>
              </a:p>
            </p:txBody>
          </p:sp>
          <p:sp>
            <p:nvSpPr>
              <p:cNvPr id="43056" name="Oval 48">
                <a:extLst>
                  <a:ext uri="{FF2B5EF4-FFF2-40B4-BE49-F238E27FC236}">
                    <a16:creationId xmlns:a16="http://schemas.microsoft.com/office/drawing/2014/main" id="{2CF4BC52-37A0-44C4-A8DC-A7FDD3A3AE28}"/>
                  </a:ext>
                </a:extLst>
              </p:cNvPr>
              <p:cNvSpPr>
                <a:spLocks noChangeArrowheads="1"/>
              </p:cNvSpPr>
              <p:nvPr/>
            </p:nvSpPr>
            <p:spPr bwMode="auto">
              <a:xfrm flipH="1">
                <a:off x="3072" y="2880"/>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solidFill>
                    <a:schemeClr val="hlink"/>
                  </a:solidFill>
                  <a:latin typeface="Comic Sans MS" panose="030F0702030302020204" pitchFamily="66" charset="0"/>
                </a:endParaRPr>
              </a:p>
            </p:txBody>
          </p:sp>
        </p:grpSp>
        <p:sp>
          <p:nvSpPr>
            <p:cNvPr id="43053" name="Text Box 49">
              <a:extLst>
                <a:ext uri="{FF2B5EF4-FFF2-40B4-BE49-F238E27FC236}">
                  <a16:creationId xmlns:a16="http://schemas.microsoft.com/office/drawing/2014/main" id="{61655683-833A-4C78-AF91-F2F0947C4392}"/>
                </a:ext>
              </a:extLst>
            </p:cNvPr>
            <p:cNvSpPr txBox="1">
              <a:spLocks noChangeArrowheads="1"/>
            </p:cNvSpPr>
            <p:nvPr/>
          </p:nvSpPr>
          <p:spPr bwMode="auto">
            <a:xfrm>
              <a:off x="3217" y="2738"/>
              <a:ext cx="316"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a:solidFill>
                    <a:schemeClr val="hlink"/>
                  </a:solidFill>
                  <a:latin typeface="Comic Sans MS" panose="030F0702030302020204" pitchFamily="66" charset="0"/>
                </a:rPr>
                <a:t>21</a:t>
              </a:r>
            </a:p>
          </p:txBody>
        </p:sp>
      </p:grpSp>
      <p:sp>
        <p:nvSpPr>
          <p:cNvPr id="43050" name="Line 50">
            <a:extLst>
              <a:ext uri="{FF2B5EF4-FFF2-40B4-BE49-F238E27FC236}">
                <a16:creationId xmlns:a16="http://schemas.microsoft.com/office/drawing/2014/main" id="{0561604F-CF92-4540-859D-F3647376A517}"/>
              </a:ext>
            </a:extLst>
          </p:cNvPr>
          <p:cNvSpPr>
            <a:spLocks noChangeShapeType="1"/>
          </p:cNvSpPr>
          <p:nvPr/>
        </p:nvSpPr>
        <p:spPr bwMode="auto">
          <a:xfrm>
            <a:off x="3922440" y="2584103"/>
            <a:ext cx="0" cy="3581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3051" name="Text Box 51">
            <a:extLst>
              <a:ext uri="{FF2B5EF4-FFF2-40B4-BE49-F238E27FC236}">
                <a16:creationId xmlns:a16="http://schemas.microsoft.com/office/drawing/2014/main" id="{6892225E-B146-4495-A934-6B951F7A1B85}"/>
              </a:ext>
            </a:extLst>
          </p:cNvPr>
          <p:cNvSpPr txBox="1">
            <a:spLocks noChangeArrowheads="1"/>
          </p:cNvSpPr>
          <p:nvPr/>
        </p:nvSpPr>
        <p:spPr bwMode="auto">
          <a:xfrm>
            <a:off x="3954190" y="2888903"/>
            <a:ext cx="501650" cy="366712"/>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latin typeface="Comic Sans MS" panose="030F0702030302020204" pitchFamily="66" charset="0"/>
              </a:rPr>
              <a:t>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7143"/>
                                        </p:tgtEl>
                                        <p:attrNameLst>
                                          <p:attrName>style.visibility</p:attrName>
                                        </p:attrNameLst>
                                      </p:cBhvr>
                                      <p:to>
                                        <p:strVal val="visible"/>
                                      </p:to>
                                    </p:set>
                                    <p:animEffect transition="in" filter="dissolve">
                                      <p:cBhvr>
                                        <p:cTn id="7" dur="500"/>
                                        <p:tgtEl>
                                          <p:spTgt spid="471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7148"/>
                                        </p:tgtEl>
                                        <p:attrNameLst>
                                          <p:attrName>style.visibility</p:attrName>
                                        </p:attrNameLst>
                                      </p:cBhvr>
                                      <p:to>
                                        <p:strVal val="visible"/>
                                      </p:to>
                                    </p:set>
                                    <p:animEffect transition="in" filter="dissolve">
                                      <p:cBhvr>
                                        <p:cTn id="12" dur="500"/>
                                        <p:tgtEl>
                                          <p:spTgt spid="47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a:extLst>
              <a:ext uri="{FF2B5EF4-FFF2-40B4-BE49-F238E27FC236}">
                <a16:creationId xmlns:a16="http://schemas.microsoft.com/office/drawing/2014/main" id="{F89D3571-9D0F-4B97-A4F1-FF1DF609B20C}"/>
              </a:ext>
            </a:extLst>
          </p:cNvPr>
          <p:cNvSpPr>
            <a:spLocks noGrp="1" noChangeArrowheads="1"/>
          </p:cNvSpPr>
          <p:nvPr>
            <p:ph type="title"/>
          </p:nvPr>
        </p:nvSpPr>
        <p:spPr>
          <a:xfrm>
            <a:off x="755576" y="476672"/>
            <a:ext cx="7793038" cy="1143000"/>
          </a:xfrm>
        </p:spPr>
        <p:txBody>
          <a:bodyPr/>
          <a:lstStyle/>
          <a:p>
            <a:pPr eaLnBrk="1" hangingPunct="1"/>
            <a:r>
              <a:rPr lang="zh-CN" altLang="en-US" dirty="0"/>
              <a:t>分治算法</a:t>
            </a:r>
          </a:p>
        </p:txBody>
      </p:sp>
      <p:sp>
        <p:nvSpPr>
          <p:cNvPr id="44036" name="Rectangle 3">
            <a:extLst>
              <a:ext uri="{FF2B5EF4-FFF2-40B4-BE49-F238E27FC236}">
                <a16:creationId xmlns:a16="http://schemas.microsoft.com/office/drawing/2014/main" id="{AE7047D4-D430-46FF-B436-97BA758A0DFF}"/>
              </a:ext>
            </a:extLst>
          </p:cNvPr>
          <p:cNvSpPr>
            <a:spLocks noGrp="1" noChangeArrowheads="1"/>
          </p:cNvSpPr>
          <p:nvPr>
            <p:ph idx="1"/>
          </p:nvPr>
        </p:nvSpPr>
        <p:spPr>
          <a:xfrm>
            <a:off x="684213" y="1772816"/>
            <a:ext cx="8270875" cy="4114800"/>
          </a:xfrm>
        </p:spPr>
        <p:txBody>
          <a:bodyPr/>
          <a:lstStyle/>
          <a:p>
            <a:pPr eaLnBrk="1" hangingPunct="1"/>
            <a:r>
              <a:rPr lang="zh-CN" altLang="en-US" dirty="0"/>
              <a:t>组合：在</a:t>
            </a:r>
            <a:r>
              <a:rPr lang="zh-CN" altLang="en-US" dirty="0">
                <a:latin typeface="Times New Roman" panose="02020603050405020304" pitchFamily="18" charset="0"/>
              </a:rPr>
              <a:t>“</a:t>
            </a:r>
            <a:r>
              <a:rPr lang="zh-CN" altLang="en-US" dirty="0">
                <a:solidFill>
                  <a:schemeClr val="hlink"/>
                </a:solidFill>
              </a:rPr>
              <a:t>交界</a:t>
            </a:r>
            <a:r>
              <a:rPr lang="zh-CN" altLang="en-US" dirty="0">
                <a:latin typeface="Times New Roman" panose="02020603050405020304" pitchFamily="18" charset="0"/>
              </a:rPr>
              <a:t>”</a:t>
            </a:r>
            <a:r>
              <a:rPr lang="zh-CN" altLang="en-US" dirty="0"/>
              <a:t>的边中寻找最近的点对</a:t>
            </a:r>
          </a:p>
          <a:p>
            <a:pPr eaLnBrk="1" hangingPunct="1"/>
            <a:r>
              <a:rPr lang="zh-CN" altLang="en-US" dirty="0"/>
              <a:t>最后返回上面3个解中的最优解</a:t>
            </a:r>
          </a:p>
        </p:txBody>
      </p:sp>
      <p:sp>
        <p:nvSpPr>
          <p:cNvPr id="44034" name="灯片编号占位符 5">
            <a:extLst>
              <a:ext uri="{FF2B5EF4-FFF2-40B4-BE49-F238E27FC236}">
                <a16:creationId xmlns:a16="http://schemas.microsoft.com/office/drawing/2014/main" id="{54386F54-986F-4268-99BF-10DB5453399D}"/>
              </a:ext>
            </a:extLst>
          </p:cNvPr>
          <p:cNvSpPr>
            <a:spLocks noGrp="1"/>
          </p:cNvSpPr>
          <p:nvPr>
            <p:ph type="sldNum" sz="quarter" idx="12"/>
          </p:nvPr>
        </p:nvSpPr>
        <p:spPr>
          <a:xfrm>
            <a:off x="6781800" y="6356350"/>
            <a:ext cx="1905000" cy="457200"/>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FEB472-9D30-4B0F-965C-C90C141C3D42}" type="slidenum">
              <a:rPr kumimoji="0" lang="zh-CN" altLang="en-US" sz="1400" smtClean="0"/>
              <a:pPr>
                <a:spcBef>
                  <a:spcPct val="0"/>
                </a:spcBef>
                <a:buClrTx/>
                <a:buSzTx/>
                <a:buFontTx/>
                <a:buNone/>
              </a:pPr>
              <a:t>185</a:t>
            </a:fld>
            <a:endParaRPr kumimoji="0" lang="en-US" altLang="zh-CN" sz="1400"/>
          </a:p>
        </p:txBody>
      </p:sp>
      <p:sp>
        <p:nvSpPr>
          <p:cNvPr id="44037" name="Rectangle 4">
            <a:extLst>
              <a:ext uri="{FF2B5EF4-FFF2-40B4-BE49-F238E27FC236}">
                <a16:creationId xmlns:a16="http://schemas.microsoft.com/office/drawing/2014/main" id="{E90F4D2D-B36F-4C02-96EF-9542B8165BA7}"/>
              </a:ext>
            </a:extLst>
          </p:cNvPr>
          <p:cNvSpPr>
            <a:spLocks noChangeArrowheads="1"/>
          </p:cNvSpPr>
          <p:nvPr/>
        </p:nvSpPr>
        <p:spPr bwMode="auto">
          <a:xfrm>
            <a:off x="1403648" y="2708920"/>
            <a:ext cx="6248400" cy="3581400"/>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4038" name="Oval 5">
            <a:extLst>
              <a:ext uri="{FF2B5EF4-FFF2-40B4-BE49-F238E27FC236}">
                <a16:creationId xmlns:a16="http://schemas.microsoft.com/office/drawing/2014/main" id="{CB8B7BBF-0AD7-4834-BF44-32122D1E5550}"/>
              </a:ext>
            </a:extLst>
          </p:cNvPr>
          <p:cNvSpPr>
            <a:spLocks noChangeArrowheads="1"/>
          </p:cNvSpPr>
          <p:nvPr/>
        </p:nvSpPr>
        <p:spPr bwMode="auto">
          <a:xfrm flipH="1">
            <a:off x="2159298" y="38662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39" name="Oval 6">
            <a:extLst>
              <a:ext uri="{FF2B5EF4-FFF2-40B4-BE49-F238E27FC236}">
                <a16:creationId xmlns:a16="http://schemas.microsoft.com/office/drawing/2014/main" id="{C3763E1E-4F12-4D24-A4C4-AE182B85F126}"/>
              </a:ext>
            </a:extLst>
          </p:cNvPr>
          <p:cNvSpPr>
            <a:spLocks noChangeArrowheads="1"/>
          </p:cNvSpPr>
          <p:nvPr/>
        </p:nvSpPr>
        <p:spPr bwMode="auto">
          <a:xfrm flipH="1">
            <a:off x="3988098" y="37900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40" name="Oval 7">
            <a:extLst>
              <a:ext uri="{FF2B5EF4-FFF2-40B4-BE49-F238E27FC236}">
                <a16:creationId xmlns:a16="http://schemas.microsoft.com/office/drawing/2014/main" id="{FAD983D7-9656-449B-BB79-0DF10934DFA9}"/>
              </a:ext>
            </a:extLst>
          </p:cNvPr>
          <p:cNvSpPr>
            <a:spLocks noChangeArrowheads="1"/>
          </p:cNvSpPr>
          <p:nvPr/>
        </p:nvSpPr>
        <p:spPr bwMode="auto">
          <a:xfrm flipH="1">
            <a:off x="3226098" y="51616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41" name="Oval 8">
            <a:extLst>
              <a:ext uri="{FF2B5EF4-FFF2-40B4-BE49-F238E27FC236}">
                <a16:creationId xmlns:a16="http://schemas.microsoft.com/office/drawing/2014/main" id="{9C81D673-18A9-49A5-8876-24B3F0530043}"/>
              </a:ext>
            </a:extLst>
          </p:cNvPr>
          <p:cNvSpPr>
            <a:spLocks noChangeArrowheads="1"/>
          </p:cNvSpPr>
          <p:nvPr/>
        </p:nvSpPr>
        <p:spPr bwMode="auto">
          <a:xfrm flipH="1">
            <a:off x="4292898" y="57712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42" name="Oval 9">
            <a:extLst>
              <a:ext uri="{FF2B5EF4-FFF2-40B4-BE49-F238E27FC236}">
                <a16:creationId xmlns:a16="http://schemas.microsoft.com/office/drawing/2014/main" id="{4EEACEC4-C51A-46C1-AD6A-2AFAA8D9EA98}"/>
              </a:ext>
            </a:extLst>
          </p:cNvPr>
          <p:cNvSpPr>
            <a:spLocks noChangeArrowheads="1"/>
          </p:cNvSpPr>
          <p:nvPr/>
        </p:nvSpPr>
        <p:spPr bwMode="auto">
          <a:xfrm flipH="1">
            <a:off x="1778298" y="34090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43" name="Oval 10">
            <a:extLst>
              <a:ext uri="{FF2B5EF4-FFF2-40B4-BE49-F238E27FC236}">
                <a16:creationId xmlns:a16="http://schemas.microsoft.com/office/drawing/2014/main" id="{F128736E-BC4A-49F7-A6B1-5D80C887370A}"/>
              </a:ext>
            </a:extLst>
          </p:cNvPr>
          <p:cNvSpPr>
            <a:spLocks noChangeArrowheads="1"/>
          </p:cNvSpPr>
          <p:nvPr/>
        </p:nvSpPr>
        <p:spPr bwMode="auto">
          <a:xfrm flipH="1">
            <a:off x="2768898" y="37138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44" name="Oval 11">
            <a:extLst>
              <a:ext uri="{FF2B5EF4-FFF2-40B4-BE49-F238E27FC236}">
                <a16:creationId xmlns:a16="http://schemas.microsoft.com/office/drawing/2014/main" id="{58692839-E616-4E01-9A92-CF1571AEC88B}"/>
              </a:ext>
            </a:extLst>
          </p:cNvPr>
          <p:cNvSpPr>
            <a:spLocks noChangeArrowheads="1"/>
          </p:cNvSpPr>
          <p:nvPr/>
        </p:nvSpPr>
        <p:spPr bwMode="auto">
          <a:xfrm flipH="1">
            <a:off x="2997498" y="30280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45" name="Oval 12">
            <a:extLst>
              <a:ext uri="{FF2B5EF4-FFF2-40B4-BE49-F238E27FC236}">
                <a16:creationId xmlns:a16="http://schemas.microsoft.com/office/drawing/2014/main" id="{3B016EB8-89C2-4C16-9DF3-6DBA47384BE0}"/>
              </a:ext>
            </a:extLst>
          </p:cNvPr>
          <p:cNvSpPr>
            <a:spLocks noChangeArrowheads="1"/>
          </p:cNvSpPr>
          <p:nvPr/>
        </p:nvSpPr>
        <p:spPr bwMode="auto">
          <a:xfrm flipH="1">
            <a:off x="3073698" y="40186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46" name="Oval 13">
            <a:extLst>
              <a:ext uri="{FF2B5EF4-FFF2-40B4-BE49-F238E27FC236}">
                <a16:creationId xmlns:a16="http://schemas.microsoft.com/office/drawing/2014/main" id="{3D243AF5-0173-4927-BE5D-2C7C1C3E0A2A}"/>
              </a:ext>
            </a:extLst>
          </p:cNvPr>
          <p:cNvSpPr>
            <a:spLocks noChangeArrowheads="1"/>
          </p:cNvSpPr>
          <p:nvPr/>
        </p:nvSpPr>
        <p:spPr bwMode="auto">
          <a:xfrm flipH="1">
            <a:off x="5512098" y="34090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47" name="Oval 14">
            <a:extLst>
              <a:ext uri="{FF2B5EF4-FFF2-40B4-BE49-F238E27FC236}">
                <a16:creationId xmlns:a16="http://schemas.microsoft.com/office/drawing/2014/main" id="{97AA5AEF-6F31-4CB9-942C-0F7FA8BB9692}"/>
              </a:ext>
            </a:extLst>
          </p:cNvPr>
          <p:cNvSpPr>
            <a:spLocks noChangeArrowheads="1"/>
          </p:cNvSpPr>
          <p:nvPr/>
        </p:nvSpPr>
        <p:spPr bwMode="auto">
          <a:xfrm flipH="1">
            <a:off x="3759498" y="34090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48" name="Oval 15">
            <a:extLst>
              <a:ext uri="{FF2B5EF4-FFF2-40B4-BE49-F238E27FC236}">
                <a16:creationId xmlns:a16="http://schemas.microsoft.com/office/drawing/2014/main" id="{6B2E886C-5843-44C3-8A8C-1989BB614B11}"/>
              </a:ext>
            </a:extLst>
          </p:cNvPr>
          <p:cNvSpPr>
            <a:spLocks noChangeArrowheads="1"/>
          </p:cNvSpPr>
          <p:nvPr/>
        </p:nvSpPr>
        <p:spPr bwMode="auto">
          <a:xfrm flipH="1">
            <a:off x="4978698" y="39424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49" name="Oval 16">
            <a:extLst>
              <a:ext uri="{FF2B5EF4-FFF2-40B4-BE49-F238E27FC236}">
                <a16:creationId xmlns:a16="http://schemas.microsoft.com/office/drawing/2014/main" id="{0E738B94-1418-4936-A90B-6211F0028AC6}"/>
              </a:ext>
            </a:extLst>
          </p:cNvPr>
          <p:cNvSpPr>
            <a:spLocks noChangeArrowheads="1"/>
          </p:cNvSpPr>
          <p:nvPr/>
        </p:nvSpPr>
        <p:spPr bwMode="auto">
          <a:xfrm flipH="1">
            <a:off x="4750098" y="43234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50" name="Oval 17">
            <a:extLst>
              <a:ext uri="{FF2B5EF4-FFF2-40B4-BE49-F238E27FC236}">
                <a16:creationId xmlns:a16="http://schemas.microsoft.com/office/drawing/2014/main" id="{A5A9FEBD-AC99-4AD8-9AE8-653AE4454D6B}"/>
              </a:ext>
            </a:extLst>
          </p:cNvPr>
          <p:cNvSpPr>
            <a:spLocks noChangeArrowheads="1"/>
          </p:cNvSpPr>
          <p:nvPr/>
        </p:nvSpPr>
        <p:spPr bwMode="auto">
          <a:xfrm flipH="1">
            <a:off x="7493298" y="61522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51" name="Oval 18">
            <a:extLst>
              <a:ext uri="{FF2B5EF4-FFF2-40B4-BE49-F238E27FC236}">
                <a16:creationId xmlns:a16="http://schemas.microsoft.com/office/drawing/2014/main" id="{2E329BA0-767D-40F7-B06F-7AF892BEA0FE}"/>
              </a:ext>
            </a:extLst>
          </p:cNvPr>
          <p:cNvSpPr>
            <a:spLocks noChangeArrowheads="1"/>
          </p:cNvSpPr>
          <p:nvPr/>
        </p:nvSpPr>
        <p:spPr bwMode="auto">
          <a:xfrm flipH="1">
            <a:off x="5893098" y="31042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52" name="Oval 19">
            <a:extLst>
              <a:ext uri="{FF2B5EF4-FFF2-40B4-BE49-F238E27FC236}">
                <a16:creationId xmlns:a16="http://schemas.microsoft.com/office/drawing/2014/main" id="{A88F2D0C-31CA-4B63-9255-74013254E98F}"/>
              </a:ext>
            </a:extLst>
          </p:cNvPr>
          <p:cNvSpPr>
            <a:spLocks noChangeArrowheads="1"/>
          </p:cNvSpPr>
          <p:nvPr/>
        </p:nvSpPr>
        <p:spPr bwMode="auto">
          <a:xfrm flipH="1">
            <a:off x="6350298" y="43996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53" name="Oval 20">
            <a:extLst>
              <a:ext uri="{FF2B5EF4-FFF2-40B4-BE49-F238E27FC236}">
                <a16:creationId xmlns:a16="http://schemas.microsoft.com/office/drawing/2014/main" id="{257DAC44-5C7F-4353-B83B-3E4A429FB25A}"/>
              </a:ext>
            </a:extLst>
          </p:cNvPr>
          <p:cNvSpPr>
            <a:spLocks noChangeArrowheads="1"/>
          </p:cNvSpPr>
          <p:nvPr/>
        </p:nvSpPr>
        <p:spPr bwMode="auto">
          <a:xfrm flipH="1">
            <a:off x="1702098" y="42472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54" name="Oval 21">
            <a:extLst>
              <a:ext uri="{FF2B5EF4-FFF2-40B4-BE49-F238E27FC236}">
                <a16:creationId xmlns:a16="http://schemas.microsoft.com/office/drawing/2014/main" id="{9E86B109-B479-47EF-9215-6AF9B6AB65D6}"/>
              </a:ext>
            </a:extLst>
          </p:cNvPr>
          <p:cNvSpPr>
            <a:spLocks noChangeArrowheads="1"/>
          </p:cNvSpPr>
          <p:nvPr/>
        </p:nvSpPr>
        <p:spPr bwMode="auto">
          <a:xfrm flipH="1">
            <a:off x="4216698" y="40948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55" name="Oval 22">
            <a:extLst>
              <a:ext uri="{FF2B5EF4-FFF2-40B4-BE49-F238E27FC236}">
                <a16:creationId xmlns:a16="http://schemas.microsoft.com/office/drawing/2014/main" id="{8928D566-7BC2-4E59-8E1C-78A8741E5FED}"/>
              </a:ext>
            </a:extLst>
          </p:cNvPr>
          <p:cNvSpPr>
            <a:spLocks noChangeArrowheads="1"/>
          </p:cNvSpPr>
          <p:nvPr/>
        </p:nvSpPr>
        <p:spPr bwMode="auto">
          <a:xfrm flipH="1">
            <a:off x="3226098" y="44758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56" name="Oval 23">
            <a:extLst>
              <a:ext uri="{FF2B5EF4-FFF2-40B4-BE49-F238E27FC236}">
                <a16:creationId xmlns:a16="http://schemas.microsoft.com/office/drawing/2014/main" id="{312E9810-816C-4E1F-850E-6B44B921FA0C}"/>
              </a:ext>
            </a:extLst>
          </p:cNvPr>
          <p:cNvSpPr>
            <a:spLocks noChangeArrowheads="1"/>
          </p:cNvSpPr>
          <p:nvPr/>
        </p:nvSpPr>
        <p:spPr bwMode="auto">
          <a:xfrm flipH="1">
            <a:off x="3988098" y="42472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57" name="Oval 24">
            <a:extLst>
              <a:ext uri="{FF2B5EF4-FFF2-40B4-BE49-F238E27FC236}">
                <a16:creationId xmlns:a16="http://schemas.microsoft.com/office/drawing/2014/main" id="{C8AA52EA-B5F4-4492-BDA8-79D94E59353B}"/>
              </a:ext>
            </a:extLst>
          </p:cNvPr>
          <p:cNvSpPr>
            <a:spLocks noChangeArrowheads="1"/>
          </p:cNvSpPr>
          <p:nvPr/>
        </p:nvSpPr>
        <p:spPr bwMode="auto">
          <a:xfrm flipH="1">
            <a:off x="3835698" y="50854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58" name="Oval 25">
            <a:extLst>
              <a:ext uri="{FF2B5EF4-FFF2-40B4-BE49-F238E27FC236}">
                <a16:creationId xmlns:a16="http://schemas.microsoft.com/office/drawing/2014/main" id="{9C4B79B6-366B-4705-898D-67F33576945F}"/>
              </a:ext>
            </a:extLst>
          </p:cNvPr>
          <p:cNvSpPr>
            <a:spLocks noChangeArrowheads="1"/>
          </p:cNvSpPr>
          <p:nvPr/>
        </p:nvSpPr>
        <p:spPr bwMode="auto">
          <a:xfrm flipH="1">
            <a:off x="1778298" y="53902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59" name="Oval 26">
            <a:extLst>
              <a:ext uri="{FF2B5EF4-FFF2-40B4-BE49-F238E27FC236}">
                <a16:creationId xmlns:a16="http://schemas.microsoft.com/office/drawing/2014/main" id="{599E8570-19E0-41BF-B938-CCE84F79FA70}"/>
              </a:ext>
            </a:extLst>
          </p:cNvPr>
          <p:cNvSpPr>
            <a:spLocks noChangeArrowheads="1"/>
          </p:cNvSpPr>
          <p:nvPr/>
        </p:nvSpPr>
        <p:spPr bwMode="auto">
          <a:xfrm flipH="1">
            <a:off x="2083098" y="52378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60" name="Oval 27">
            <a:extLst>
              <a:ext uri="{FF2B5EF4-FFF2-40B4-BE49-F238E27FC236}">
                <a16:creationId xmlns:a16="http://schemas.microsoft.com/office/drawing/2014/main" id="{9D844BC3-27CF-4D6D-9EEB-EED4F85570B5}"/>
              </a:ext>
            </a:extLst>
          </p:cNvPr>
          <p:cNvSpPr>
            <a:spLocks noChangeArrowheads="1"/>
          </p:cNvSpPr>
          <p:nvPr/>
        </p:nvSpPr>
        <p:spPr bwMode="auto">
          <a:xfrm flipH="1">
            <a:off x="3683298" y="60760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61" name="Oval 28">
            <a:extLst>
              <a:ext uri="{FF2B5EF4-FFF2-40B4-BE49-F238E27FC236}">
                <a16:creationId xmlns:a16="http://schemas.microsoft.com/office/drawing/2014/main" id="{FAACC4AF-6F74-4F0A-A5B1-6E74776042C6}"/>
              </a:ext>
            </a:extLst>
          </p:cNvPr>
          <p:cNvSpPr>
            <a:spLocks noChangeArrowheads="1"/>
          </p:cNvSpPr>
          <p:nvPr/>
        </p:nvSpPr>
        <p:spPr bwMode="auto">
          <a:xfrm flipH="1">
            <a:off x="1625898" y="58474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62" name="Oval 29">
            <a:extLst>
              <a:ext uri="{FF2B5EF4-FFF2-40B4-BE49-F238E27FC236}">
                <a16:creationId xmlns:a16="http://schemas.microsoft.com/office/drawing/2014/main" id="{C4E8064D-F029-4DB1-84E3-EBF2DA289AAE}"/>
              </a:ext>
            </a:extLst>
          </p:cNvPr>
          <p:cNvSpPr>
            <a:spLocks noChangeArrowheads="1"/>
          </p:cNvSpPr>
          <p:nvPr/>
        </p:nvSpPr>
        <p:spPr bwMode="auto">
          <a:xfrm flipH="1">
            <a:off x="2921298" y="58474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63" name="Oval 30">
            <a:extLst>
              <a:ext uri="{FF2B5EF4-FFF2-40B4-BE49-F238E27FC236}">
                <a16:creationId xmlns:a16="http://schemas.microsoft.com/office/drawing/2014/main" id="{950DAF14-1F09-4D05-8D0B-6DFF38375C2F}"/>
              </a:ext>
            </a:extLst>
          </p:cNvPr>
          <p:cNvSpPr>
            <a:spLocks noChangeArrowheads="1"/>
          </p:cNvSpPr>
          <p:nvPr/>
        </p:nvSpPr>
        <p:spPr bwMode="auto">
          <a:xfrm flipH="1">
            <a:off x="7417098" y="36376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64" name="Oval 31">
            <a:extLst>
              <a:ext uri="{FF2B5EF4-FFF2-40B4-BE49-F238E27FC236}">
                <a16:creationId xmlns:a16="http://schemas.microsoft.com/office/drawing/2014/main" id="{78DA1C72-6C36-4B05-925E-66C908AD3FFD}"/>
              </a:ext>
            </a:extLst>
          </p:cNvPr>
          <p:cNvSpPr>
            <a:spLocks noChangeArrowheads="1"/>
          </p:cNvSpPr>
          <p:nvPr/>
        </p:nvSpPr>
        <p:spPr bwMode="auto">
          <a:xfrm flipH="1">
            <a:off x="6731298" y="31804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65" name="Oval 32">
            <a:extLst>
              <a:ext uri="{FF2B5EF4-FFF2-40B4-BE49-F238E27FC236}">
                <a16:creationId xmlns:a16="http://schemas.microsoft.com/office/drawing/2014/main" id="{B57A265C-A572-4286-AB5E-03CD5845DFAD}"/>
              </a:ext>
            </a:extLst>
          </p:cNvPr>
          <p:cNvSpPr>
            <a:spLocks noChangeArrowheads="1"/>
          </p:cNvSpPr>
          <p:nvPr/>
        </p:nvSpPr>
        <p:spPr bwMode="auto">
          <a:xfrm flipH="1">
            <a:off x="5207298" y="52378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66" name="Oval 33">
            <a:extLst>
              <a:ext uri="{FF2B5EF4-FFF2-40B4-BE49-F238E27FC236}">
                <a16:creationId xmlns:a16="http://schemas.microsoft.com/office/drawing/2014/main" id="{7E7B5C53-A921-4A4B-A292-84D303E7114C}"/>
              </a:ext>
            </a:extLst>
          </p:cNvPr>
          <p:cNvSpPr>
            <a:spLocks noChangeArrowheads="1"/>
          </p:cNvSpPr>
          <p:nvPr/>
        </p:nvSpPr>
        <p:spPr bwMode="auto">
          <a:xfrm flipH="1">
            <a:off x="7417098" y="30280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67" name="Oval 34">
            <a:extLst>
              <a:ext uri="{FF2B5EF4-FFF2-40B4-BE49-F238E27FC236}">
                <a16:creationId xmlns:a16="http://schemas.microsoft.com/office/drawing/2014/main" id="{01407580-5AE4-4495-BB62-3DFCEAE2A076}"/>
              </a:ext>
            </a:extLst>
          </p:cNvPr>
          <p:cNvSpPr>
            <a:spLocks noChangeArrowheads="1"/>
          </p:cNvSpPr>
          <p:nvPr/>
        </p:nvSpPr>
        <p:spPr bwMode="auto">
          <a:xfrm flipH="1">
            <a:off x="5893098" y="47806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68" name="Oval 35">
            <a:extLst>
              <a:ext uri="{FF2B5EF4-FFF2-40B4-BE49-F238E27FC236}">
                <a16:creationId xmlns:a16="http://schemas.microsoft.com/office/drawing/2014/main" id="{9874F0E8-997B-4796-99B7-7E9023868347}"/>
              </a:ext>
            </a:extLst>
          </p:cNvPr>
          <p:cNvSpPr>
            <a:spLocks noChangeArrowheads="1"/>
          </p:cNvSpPr>
          <p:nvPr/>
        </p:nvSpPr>
        <p:spPr bwMode="auto">
          <a:xfrm flipH="1">
            <a:off x="6121698" y="59236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69" name="Oval 36">
            <a:extLst>
              <a:ext uri="{FF2B5EF4-FFF2-40B4-BE49-F238E27FC236}">
                <a16:creationId xmlns:a16="http://schemas.microsoft.com/office/drawing/2014/main" id="{780E8550-EF07-40AA-9933-7598079C797E}"/>
              </a:ext>
            </a:extLst>
          </p:cNvPr>
          <p:cNvSpPr>
            <a:spLocks noChangeArrowheads="1"/>
          </p:cNvSpPr>
          <p:nvPr/>
        </p:nvSpPr>
        <p:spPr bwMode="auto">
          <a:xfrm flipH="1">
            <a:off x="7493298" y="44758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70" name="Oval 37">
            <a:extLst>
              <a:ext uri="{FF2B5EF4-FFF2-40B4-BE49-F238E27FC236}">
                <a16:creationId xmlns:a16="http://schemas.microsoft.com/office/drawing/2014/main" id="{A8B1539C-E340-441B-BBB5-8BCE0F988021}"/>
              </a:ext>
            </a:extLst>
          </p:cNvPr>
          <p:cNvSpPr>
            <a:spLocks noChangeArrowheads="1"/>
          </p:cNvSpPr>
          <p:nvPr/>
        </p:nvSpPr>
        <p:spPr bwMode="auto">
          <a:xfrm flipH="1">
            <a:off x="6350298" y="52378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71" name="Oval 38">
            <a:extLst>
              <a:ext uri="{FF2B5EF4-FFF2-40B4-BE49-F238E27FC236}">
                <a16:creationId xmlns:a16="http://schemas.microsoft.com/office/drawing/2014/main" id="{69AD54FE-771D-4627-AFD3-8B92EEFE5E2C}"/>
              </a:ext>
            </a:extLst>
          </p:cNvPr>
          <p:cNvSpPr>
            <a:spLocks noChangeArrowheads="1"/>
          </p:cNvSpPr>
          <p:nvPr/>
        </p:nvSpPr>
        <p:spPr bwMode="auto">
          <a:xfrm flipH="1">
            <a:off x="7112298" y="5314007"/>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grpSp>
        <p:nvGrpSpPr>
          <p:cNvPr id="44072" name="Group 39">
            <a:extLst>
              <a:ext uri="{FF2B5EF4-FFF2-40B4-BE49-F238E27FC236}">
                <a16:creationId xmlns:a16="http://schemas.microsoft.com/office/drawing/2014/main" id="{30D83112-BB57-48CB-9948-891E9F7BD594}"/>
              </a:ext>
            </a:extLst>
          </p:cNvPr>
          <p:cNvGrpSpPr>
            <a:grpSpLocks/>
          </p:cNvGrpSpPr>
          <p:nvPr/>
        </p:nvGrpSpPr>
        <p:grpSpPr bwMode="auto">
          <a:xfrm>
            <a:off x="1492548" y="4936178"/>
            <a:ext cx="666750" cy="530224"/>
            <a:chOff x="1020" y="3266"/>
            <a:chExt cx="420" cy="334"/>
          </a:xfrm>
        </p:grpSpPr>
        <p:sp>
          <p:nvSpPr>
            <p:cNvPr id="44087" name="Line 40">
              <a:extLst>
                <a:ext uri="{FF2B5EF4-FFF2-40B4-BE49-F238E27FC236}">
                  <a16:creationId xmlns:a16="http://schemas.microsoft.com/office/drawing/2014/main" id="{D3B28C48-CC2A-4201-997A-7BC9BE485B0A}"/>
                </a:ext>
              </a:extLst>
            </p:cNvPr>
            <p:cNvSpPr>
              <a:spLocks noChangeShapeType="1"/>
            </p:cNvSpPr>
            <p:nvPr/>
          </p:nvSpPr>
          <p:spPr bwMode="auto">
            <a:xfrm flipH="1">
              <a:off x="1242" y="3489"/>
              <a:ext cx="156" cy="7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4088" name="Oval 41">
              <a:extLst>
                <a:ext uri="{FF2B5EF4-FFF2-40B4-BE49-F238E27FC236}">
                  <a16:creationId xmlns:a16="http://schemas.microsoft.com/office/drawing/2014/main" id="{2D86A557-8CA9-4A95-A0BB-4C67F57C83C9}"/>
                </a:ext>
              </a:extLst>
            </p:cNvPr>
            <p:cNvSpPr>
              <a:spLocks noChangeArrowheads="1"/>
            </p:cNvSpPr>
            <p:nvPr/>
          </p:nvSpPr>
          <p:spPr bwMode="auto">
            <a:xfrm flipH="1">
              <a:off x="1200" y="3552"/>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89" name="Oval 42">
              <a:extLst>
                <a:ext uri="{FF2B5EF4-FFF2-40B4-BE49-F238E27FC236}">
                  <a16:creationId xmlns:a16="http://schemas.microsoft.com/office/drawing/2014/main" id="{49A9133A-4BD8-48AF-9C8E-BF36A21F5591}"/>
                </a:ext>
              </a:extLst>
            </p:cNvPr>
            <p:cNvSpPr>
              <a:spLocks noChangeArrowheads="1"/>
            </p:cNvSpPr>
            <p:nvPr/>
          </p:nvSpPr>
          <p:spPr bwMode="auto">
            <a:xfrm flipH="1">
              <a:off x="1392" y="3456"/>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90" name="Text Box 43">
              <a:extLst>
                <a:ext uri="{FF2B5EF4-FFF2-40B4-BE49-F238E27FC236}">
                  <a16:creationId xmlns:a16="http://schemas.microsoft.com/office/drawing/2014/main" id="{B48B7A32-39CD-4E21-B720-BA074157886D}"/>
                </a:ext>
              </a:extLst>
            </p:cNvPr>
            <p:cNvSpPr txBox="1">
              <a:spLocks noChangeArrowheads="1"/>
            </p:cNvSpPr>
            <p:nvPr/>
          </p:nvSpPr>
          <p:spPr bwMode="auto">
            <a:xfrm>
              <a:off x="1020" y="3266"/>
              <a:ext cx="316"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dirty="0">
                  <a:solidFill>
                    <a:schemeClr val="hlink"/>
                  </a:solidFill>
                  <a:latin typeface="Comic Sans MS" panose="030F0702030302020204" pitchFamily="66" charset="0"/>
                </a:rPr>
                <a:t>12</a:t>
              </a:r>
            </a:p>
          </p:txBody>
        </p:sp>
      </p:grpSp>
      <p:grpSp>
        <p:nvGrpSpPr>
          <p:cNvPr id="44073" name="Group 44">
            <a:extLst>
              <a:ext uri="{FF2B5EF4-FFF2-40B4-BE49-F238E27FC236}">
                <a16:creationId xmlns:a16="http://schemas.microsoft.com/office/drawing/2014/main" id="{5673ABB5-027B-4BBE-A549-289692735676}"/>
              </a:ext>
            </a:extLst>
          </p:cNvPr>
          <p:cNvGrpSpPr>
            <a:grpSpLocks/>
          </p:cNvGrpSpPr>
          <p:nvPr/>
        </p:nvGrpSpPr>
        <p:grpSpPr bwMode="auto">
          <a:xfrm>
            <a:off x="4750098" y="3942407"/>
            <a:ext cx="731838" cy="522288"/>
            <a:chOff x="3072" y="2640"/>
            <a:chExt cx="461" cy="329"/>
          </a:xfrm>
        </p:grpSpPr>
        <p:grpSp>
          <p:nvGrpSpPr>
            <p:cNvPr id="44082" name="Group 45">
              <a:extLst>
                <a:ext uri="{FF2B5EF4-FFF2-40B4-BE49-F238E27FC236}">
                  <a16:creationId xmlns:a16="http://schemas.microsoft.com/office/drawing/2014/main" id="{147F0B29-4E0B-4940-BE5F-6FFE74A257B5}"/>
                </a:ext>
              </a:extLst>
            </p:cNvPr>
            <p:cNvGrpSpPr>
              <a:grpSpLocks/>
            </p:cNvGrpSpPr>
            <p:nvPr/>
          </p:nvGrpSpPr>
          <p:grpSpPr bwMode="auto">
            <a:xfrm>
              <a:off x="3072" y="2640"/>
              <a:ext cx="192" cy="288"/>
              <a:chOff x="3072" y="2640"/>
              <a:chExt cx="192" cy="288"/>
            </a:xfrm>
          </p:grpSpPr>
          <p:sp>
            <p:nvSpPr>
              <p:cNvPr id="44084" name="Line 46">
                <a:extLst>
                  <a:ext uri="{FF2B5EF4-FFF2-40B4-BE49-F238E27FC236}">
                    <a16:creationId xmlns:a16="http://schemas.microsoft.com/office/drawing/2014/main" id="{DA3B7201-9069-4B13-A2EB-6DAEE7ACC197}"/>
                  </a:ext>
                </a:extLst>
              </p:cNvPr>
              <p:cNvSpPr>
                <a:spLocks noChangeShapeType="1"/>
              </p:cNvSpPr>
              <p:nvPr/>
            </p:nvSpPr>
            <p:spPr bwMode="auto">
              <a:xfrm flipH="1">
                <a:off x="3111" y="2685"/>
                <a:ext cx="114" cy="198"/>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4085" name="Oval 47">
                <a:extLst>
                  <a:ext uri="{FF2B5EF4-FFF2-40B4-BE49-F238E27FC236}">
                    <a16:creationId xmlns:a16="http://schemas.microsoft.com/office/drawing/2014/main" id="{9295D4E5-8CA7-496A-B160-D25749766650}"/>
                  </a:ext>
                </a:extLst>
              </p:cNvPr>
              <p:cNvSpPr>
                <a:spLocks noChangeArrowheads="1"/>
              </p:cNvSpPr>
              <p:nvPr/>
            </p:nvSpPr>
            <p:spPr bwMode="auto">
              <a:xfrm flipH="1">
                <a:off x="3216" y="2640"/>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86" name="Oval 48">
                <a:extLst>
                  <a:ext uri="{FF2B5EF4-FFF2-40B4-BE49-F238E27FC236}">
                    <a16:creationId xmlns:a16="http://schemas.microsoft.com/office/drawing/2014/main" id="{27AAFC59-B876-42A1-88AB-DFA4A57017DA}"/>
                  </a:ext>
                </a:extLst>
              </p:cNvPr>
              <p:cNvSpPr>
                <a:spLocks noChangeArrowheads="1"/>
              </p:cNvSpPr>
              <p:nvPr/>
            </p:nvSpPr>
            <p:spPr bwMode="auto">
              <a:xfrm flipH="1">
                <a:off x="3072" y="2880"/>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grpSp>
        <p:sp>
          <p:nvSpPr>
            <p:cNvPr id="44083" name="Text Box 49">
              <a:extLst>
                <a:ext uri="{FF2B5EF4-FFF2-40B4-BE49-F238E27FC236}">
                  <a16:creationId xmlns:a16="http://schemas.microsoft.com/office/drawing/2014/main" id="{836FCEEA-7331-4583-8BD2-A75FF700F885}"/>
                </a:ext>
              </a:extLst>
            </p:cNvPr>
            <p:cNvSpPr txBox="1">
              <a:spLocks noChangeArrowheads="1"/>
            </p:cNvSpPr>
            <p:nvPr/>
          </p:nvSpPr>
          <p:spPr bwMode="auto">
            <a:xfrm>
              <a:off x="3217" y="2738"/>
              <a:ext cx="316"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a:solidFill>
                    <a:schemeClr val="hlink"/>
                  </a:solidFill>
                  <a:latin typeface="Comic Sans MS" panose="030F0702030302020204" pitchFamily="66" charset="0"/>
                </a:rPr>
                <a:t>21</a:t>
              </a:r>
            </a:p>
          </p:txBody>
        </p:sp>
      </p:grpSp>
      <p:sp>
        <p:nvSpPr>
          <p:cNvPr id="44074" name="Line 50">
            <a:extLst>
              <a:ext uri="{FF2B5EF4-FFF2-40B4-BE49-F238E27FC236}">
                <a16:creationId xmlns:a16="http://schemas.microsoft.com/office/drawing/2014/main" id="{2D5F94C1-EB45-4061-A651-4F0442211419}"/>
              </a:ext>
            </a:extLst>
          </p:cNvPr>
          <p:cNvSpPr>
            <a:spLocks noChangeShapeType="1"/>
          </p:cNvSpPr>
          <p:nvPr/>
        </p:nvSpPr>
        <p:spPr bwMode="auto">
          <a:xfrm>
            <a:off x="4140498" y="2723207"/>
            <a:ext cx="0" cy="3581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nvGrpSpPr>
          <p:cNvPr id="44075" name="Group 51">
            <a:extLst>
              <a:ext uri="{FF2B5EF4-FFF2-40B4-BE49-F238E27FC236}">
                <a16:creationId xmlns:a16="http://schemas.microsoft.com/office/drawing/2014/main" id="{EC21DD2E-3D9A-4177-A5AD-0BA343B15E85}"/>
              </a:ext>
            </a:extLst>
          </p:cNvPr>
          <p:cNvGrpSpPr>
            <a:grpSpLocks/>
          </p:cNvGrpSpPr>
          <p:nvPr/>
        </p:nvGrpSpPr>
        <p:grpSpPr bwMode="auto">
          <a:xfrm>
            <a:off x="3508672" y="3856679"/>
            <a:ext cx="784224" cy="466724"/>
            <a:chOff x="2290" y="2586"/>
            <a:chExt cx="494" cy="294"/>
          </a:xfrm>
        </p:grpSpPr>
        <p:grpSp>
          <p:nvGrpSpPr>
            <p:cNvPr id="44077" name="Group 52">
              <a:extLst>
                <a:ext uri="{FF2B5EF4-FFF2-40B4-BE49-F238E27FC236}">
                  <a16:creationId xmlns:a16="http://schemas.microsoft.com/office/drawing/2014/main" id="{8F783C3D-86C3-41CE-B500-22E127D532B8}"/>
                </a:ext>
              </a:extLst>
            </p:cNvPr>
            <p:cNvGrpSpPr>
              <a:grpSpLocks/>
            </p:cNvGrpSpPr>
            <p:nvPr/>
          </p:nvGrpSpPr>
          <p:grpSpPr bwMode="auto">
            <a:xfrm>
              <a:off x="2592" y="2736"/>
              <a:ext cx="192" cy="144"/>
              <a:chOff x="2592" y="2736"/>
              <a:chExt cx="192" cy="144"/>
            </a:xfrm>
          </p:grpSpPr>
          <p:sp>
            <p:nvSpPr>
              <p:cNvPr id="44079" name="Line 53">
                <a:extLst>
                  <a:ext uri="{FF2B5EF4-FFF2-40B4-BE49-F238E27FC236}">
                    <a16:creationId xmlns:a16="http://schemas.microsoft.com/office/drawing/2014/main" id="{92C6FF9D-E9F0-448E-8570-EFBF98292335}"/>
                  </a:ext>
                </a:extLst>
              </p:cNvPr>
              <p:cNvSpPr>
                <a:spLocks noChangeShapeType="1"/>
              </p:cNvSpPr>
              <p:nvPr/>
            </p:nvSpPr>
            <p:spPr bwMode="auto">
              <a:xfrm flipH="1">
                <a:off x="2631" y="2772"/>
                <a:ext cx="105" cy="72"/>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4080" name="Oval 54">
                <a:extLst>
                  <a:ext uri="{FF2B5EF4-FFF2-40B4-BE49-F238E27FC236}">
                    <a16:creationId xmlns:a16="http://schemas.microsoft.com/office/drawing/2014/main" id="{D3284CB2-C926-496E-8251-A30E8F6C06DB}"/>
                  </a:ext>
                </a:extLst>
              </p:cNvPr>
              <p:cNvSpPr>
                <a:spLocks noChangeArrowheads="1"/>
              </p:cNvSpPr>
              <p:nvPr/>
            </p:nvSpPr>
            <p:spPr bwMode="auto">
              <a:xfrm flipH="1">
                <a:off x="2736" y="2736"/>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4081" name="Oval 55">
                <a:extLst>
                  <a:ext uri="{FF2B5EF4-FFF2-40B4-BE49-F238E27FC236}">
                    <a16:creationId xmlns:a16="http://schemas.microsoft.com/office/drawing/2014/main" id="{3FC60478-C572-457A-9F2A-9CB2B072E862}"/>
                  </a:ext>
                </a:extLst>
              </p:cNvPr>
              <p:cNvSpPr>
                <a:spLocks noChangeArrowheads="1"/>
              </p:cNvSpPr>
              <p:nvPr/>
            </p:nvSpPr>
            <p:spPr bwMode="auto">
              <a:xfrm flipH="1">
                <a:off x="2592" y="2832"/>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grpSp>
        <p:sp>
          <p:nvSpPr>
            <p:cNvPr id="44078" name="Text Box 56">
              <a:extLst>
                <a:ext uri="{FF2B5EF4-FFF2-40B4-BE49-F238E27FC236}">
                  <a16:creationId xmlns:a16="http://schemas.microsoft.com/office/drawing/2014/main" id="{A54FF9CC-554C-4D26-B750-EE6966B68035}"/>
                </a:ext>
              </a:extLst>
            </p:cNvPr>
            <p:cNvSpPr txBox="1">
              <a:spLocks noChangeArrowheads="1"/>
            </p:cNvSpPr>
            <p:nvPr/>
          </p:nvSpPr>
          <p:spPr bwMode="auto">
            <a:xfrm>
              <a:off x="2290" y="2586"/>
              <a:ext cx="316"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dirty="0">
                  <a:solidFill>
                    <a:schemeClr val="hlink"/>
                  </a:solidFill>
                  <a:latin typeface="Comic Sans MS" panose="030F0702030302020204" pitchFamily="66" charset="0"/>
                </a:rPr>
                <a:t>8</a:t>
              </a:r>
            </a:p>
          </p:txBody>
        </p:sp>
      </p:grpSp>
      <p:sp>
        <p:nvSpPr>
          <p:cNvPr id="44076" name="Text Box 57">
            <a:extLst>
              <a:ext uri="{FF2B5EF4-FFF2-40B4-BE49-F238E27FC236}">
                <a16:creationId xmlns:a16="http://schemas.microsoft.com/office/drawing/2014/main" id="{E7ABA6D0-F3E0-46BA-8123-C3143C764A74}"/>
              </a:ext>
            </a:extLst>
          </p:cNvPr>
          <p:cNvSpPr txBox="1">
            <a:spLocks noChangeArrowheads="1"/>
          </p:cNvSpPr>
          <p:nvPr/>
        </p:nvSpPr>
        <p:spPr bwMode="auto">
          <a:xfrm>
            <a:off x="4210347" y="2985139"/>
            <a:ext cx="501650" cy="366712"/>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latin typeface="Comic Sans MS" panose="030F0702030302020204" pitchFamily="66" charset="0"/>
              </a:rPr>
              <a:t>L</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C5055C7C-EBF8-471B-A0CD-A5DA9A34617B}"/>
              </a:ext>
            </a:extLst>
          </p:cNvPr>
          <p:cNvSpPr>
            <a:spLocks noGrp="1" noChangeArrowheads="1"/>
          </p:cNvSpPr>
          <p:nvPr>
            <p:ph type="title"/>
          </p:nvPr>
        </p:nvSpPr>
        <p:spPr>
          <a:xfrm>
            <a:off x="796131" y="353219"/>
            <a:ext cx="7793038" cy="1143000"/>
          </a:xfrm>
        </p:spPr>
        <p:txBody>
          <a:bodyPr/>
          <a:lstStyle/>
          <a:p>
            <a:pPr eaLnBrk="1" hangingPunct="1"/>
            <a:r>
              <a:rPr lang="zh-CN" altLang="en-US" dirty="0"/>
              <a:t>分治算法</a:t>
            </a:r>
          </a:p>
        </p:txBody>
      </p:sp>
      <p:sp>
        <p:nvSpPr>
          <p:cNvPr id="45060" name="Rectangle 3">
            <a:extLst>
              <a:ext uri="{FF2B5EF4-FFF2-40B4-BE49-F238E27FC236}">
                <a16:creationId xmlns:a16="http://schemas.microsoft.com/office/drawing/2014/main" id="{FA3D496B-E06A-411F-A614-3B389922E11E}"/>
              </a:ext>
            </a:extLst>
          </p:cNvPr>
          <p:cNvSpPr>
            <a:spLocks noGrp="1" noChangeArrowheads="1"/>
          </p:cNvSpPr>
          <p:nvPr>
            <p:ph idx="1"/>
          </p:nvPr>
        </p:nvSpPr>
        <p:spPr>
          <a:xfrm>
            <a:off x="628650" y="1597963"/>
            <a:ext cx="7886700" cy="4351338"/>
          </a:xfrm>
        </p:spPr>
        <p:txBody>
          <a:bodyPr/>
          <a:lstStyle/>
          <a:p>
            <a:pPr eaLnBrk="1" hangingPunct="1"/>
            <a:r>
              <a:rPr lang="zh-CN" altLang="en-US" dirty="0"/>
              <a:t>问题的关键在于：寻找</a:t>
            </a:r>
            <a:r>
              <a:rPr lang="zh-CN" altLang="en-US" dirty="0">
                <a:latin typeface="Times New Roman" panose="02020603050405020304" pitchFamily="18" charset="0"/>
              </a:rPr>
              <a:t>“</a:t>
            </a:r>
            <a:r>
              <a:rPr lang="zh-CN" altLang="en-US" dirty="0"/>
              <a:t>交界</a:t>
            </a:r>
            <a:r>
              <a:rPr lang="zh-CN" altLang="en-US" dirty="0">
                <a:latin typeface="Times New Roman" panose="02020603050405020304" pitchFamily="18" charset="0"/>
              </a:rPr>
              <a:t>”</a:t>
            </a:r>
            <a:r>
              <a:rPr lang="zh-CN" altLang="en-US" dirty="0"/>
              <a:t>的边中比</a:t>
            </a:r>
            <a:endParaRPr lang="en-US" altLang="zh-CN" dirty="0"/>
          </a:p>
          <a:p>
            <a:pPr marL="0" indent="0" eaLnBrk="1" hangingPunct="1">
              <a:buNone/>
            </a:pPr>
            <a:r>
              <a:rPr lang="zh-CN" altLang="en-US" dirty="0">
                <a:sym typeface="Symbol" panose="05050102010706020507" pitchFamily="18" charset="2"/>
              </a:rPr>
              <a:t>还要近的点对。</a:t>
            </a:r>
          </a:p>
        </p:txBody>
      </p:sp>
      <p:sp>
        <p:nvSpPr>
          <p:cNvPr id="45058" name="灯片编号占位符 5">
            <a:extLst>
              <a:ext uri="{FF2B5EF4-FFF2-40B4-BE49-F238E27FC236}">
                <a16:creationId xmlns:a16="http://schemas.microsoft.com/office/drawing/2014/main" id="{CB79EB80-DAB4-4BBE-9322-F5F0CA8991AB}"/>
              </a:ext>
            </a:extLst>
          </p:cNvPr>
          <p:cNvSpPr>
            <a:spLocks noGrp="1"/>
          </p:cNvSpPr>
          <p:nvPr>
            <p:ph type="sldNum" sz="quarter" idx="12"/>
          </p:nvPr>
        </p:nvSpPr>
        <p:spPr>
          <a:xfrm>
            <a:off x="6781800" y="6337300"/>
            <a:ext cx="1905000" cy="457200"/>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0A8B4FA-4874-4483-913C-AE3F6B5009CE}" type="slidenum">
              <a:rPr kumimoji="0" lang="zh-CN" altLang="en-US" sz="1400" smtClean="0"/>
              <a:pPr>
                <a:spcBef>
                  <a:spcPct val="0"/>
                </a:spcBef>
                <a:buClrTx/>
                <a:buSzTx/>
                <a:buFontTx/>
                <a:buNone/>
              </a:pPr>
              <a:t>186</a:t>
            </a:fld>
            <a:endParaRPr kumimoji="0" lang="en-US" altLang="zh-CN" sz="1400"/>
          </a:p>
        </p:txBody>
      </p:sp>
      <p:graphicFrame>
        <p:nvGraphicFramePr>
          <p:cNvPr id="45061" name="Object 4">
            <a:extLst>
              <a:ext uri="{FF2B5EF4-FFF2-40B4-BE49-F238E27FC236}">
                <a16:creationId xmlns:a16="http://schemas.microsoft.com/office/drawing/2014/main" id="{9FB0C066-34D3-44D4-AC31-3B1DE1231DCA}"/>
              </a:ext>
            </a:extLst>
          </p:cNvPr>
          <p:cNvGraphicFramePr>
            <a:graphicFrameLocks noChangeAspect="1"/>
          </p:cNvGraphicFramePr>
          <p:nvPr>
            <p:extLst>
              <p:ext uri="{D42A27DB-BD31-4B8C-83A1-F6EECF244321}">
                <p14:modId xmlns:p14="http://schemas.microsoft.com/office/powerpoint/2010/main" val="4120629697"/>
              </p:ext>
            </p:extLst>
          </p:nvPr>
        </p:nvGraphicFramePr>
        <p:xfrm>
          <a:off x="5834514" y="1552631"/>
          <a:ext cx="2057400" cy="447675"/>
        </p:xfrm>
        <a:graphic>
          <a:graphicData uri="http://schemas.openxmlformats.org/presentationml/2006/ole">
            <mc:AlternateContent xmlns:mc="http://schemas.openxmlformats.org/markup-compatibility/2006">
              <mc:Choice xmlns:v="urn:schemas-microsoft-com:vml" Requires="v">
                <p:oleObj name="Equation" r:id="rId2" imgW="990170" imgH="215806" progId="Equation.3">
                  <p:embed/>
                </p:oleObj>
              </mc:Choice>
              <mc:Fallback>
                <p:oleObj name="Equation" r:id="rId2" imgW="990170" imgH="215806"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514" y="1552631"/>
                        <a:ext cx="20574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2" name="Rectangle 5">
            <a:extLst>
              <a:ext uri="{FF2B5EF4-FFF2-40B4-BE49-F238E27FC236}">
                <a16:creationId xmlns:a16="http://schemas.microsoft.com/office/drawing/2014/main" id="{FA2C8B4A-E603-426D-BA27-64A7C1A305CA}"/>
              </a:ext>
            </a:extLst>
          </p:cNvPr>
          <p:cNvSpPr>
            <a:spLocks noChangeArrowheads="1"/>
          </p:cNvSpPr>
          <p:nvPr/>
        </p:nvSpPr>
        <p:spPr bwMode="auto">
          <a:xfrm>
            <a:off x="1403648" y="2492896"/>
            <a:ext cx="6248400" cy="3581400"/>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5063" name="Oval 6">
            <a:extLst>
              <a:ext uri="{FF2B5EF4-FFF2-40B4-BE49-F238E27FC236}">
                <a16:creationId xmlns:a16="http://schemas.microsoft.com/office/drawing/2014/main" id="{F05D0137-09B6-4A22-8DFC-CE851A5D72BE}"/>
              </a:ext>
            </a:extLst>
          </p:cNvPr>
          <p:cNvSpPr>
            <a:spLocks noChangeArrowheads="1"/>
          </p:cNvSpPr>
          <p:nvPr/>
        </p:nvSpPr>
        <p:spPr bwMode="auto">
          <a:xfrm flipH="1">
            <a:off x="2013248" y="3635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64" name="Oval 7">
            <a:extLst>
              <a:ext uri="{FF2B5EF4-FFF2-40B4-BE49-F238E27FC236}">
                <a16:creationId xmlns:a16="http://schemas.microsoft.com/office/drawing/2014/main" id="{ABF4293C-995E-45B1-9BF0-BB33CB6A720E}"/>
              </a:ext>
            </a:extLst>
          </p:cNvPr>
          <p:cNvSpPr>
            <a:spLocks noChangeArrowheads="1"/>
          </p:cNvSpPr>
          <p:nvPr/>
        </p:nvSpPr>
        <p:spPr bwMode="auto">
          <a:xfrm flipH="1">
            <a:off x="3842048" y="3559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65" name="Oval 8">
            <a:extLst>
              <a:ext uri="{FF2B5EF4-FFF2-40B4-BE49-F238E27FC236}">
                <a16:creationId xmlns:a16="http://schemas.microsoft.com/office/drawing/2014/main" id="{61F9859E-C31D-441B-B440-11639C7F2541}"/>
              </a:ext>
            </a:extLst>
          </p:cNvPr>
          <p:cNvSpPr>
            <a:spLocks noChangeArrowheads="1"/>
          </p:cNvSpPr>
          <p:nvPr/>
        </p:nvSpPr>
        <p:spPr bwMode="auto">
          <a:xfrm flipH="1">
            <a:off x="3080048" y="4931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66" name="Oval 9">
            <a:extLst>
              <a:ext uri="{FF2B5EF4-FFF2-40B4-BE49-F238E27FC236}">
                <a16:creationId xmlns:a16="http://schemas.microsoft.com/office/drawing/2014/main" id="{A300F812-B2CE-441A-8164-9DCC13FDAA57}"/>
              </a:ext>
            </a:extLst>
          </p:cNvPr>
          <p:cNvSpPr>
            <a:spLocks noChangeArrowheads="1"/>
          </p:cNvSpPr>
          <p:nvPr/>
        </p:nvSpPr>
        <p:spPr bwMode="auto">
          <a:xfrm flipH="1">
            <a:off x="4146848" y="5540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67" name="Oval 10">
            <a:extLst>
              <a:ext uri="{FF2B5EF4-FFF2-40B4-BE49-F238E27FC236}">
                <a16:creationId xmlns:a16="http://schemas.microsoft.com/office/drawing/2014/main" id="{DED6970B-2654-4E8F-A2FF-553A64D8F2C4}"/>
              </a:ext>
            </a:extLst>
          </p:cNvPr>
          <p:cNvSpPr>
            <a:spLocks noChangeArrowheads="1"/>
          </p:cNvSpPr>
          <p:nvPr/>
        </p:nvSpPr>
        <p:spPr bwMode="auto">
          <a:xfrm flipH="1">
            <a:off x="1632248" y="3178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68" name="Oval 11">
            <a:extLst>
              <a:ext uri="{FF2B5EF4-FFF2-40B4-BE49-F238E27FC236}">
                <a16:creationId xmlns:a16="http://schemas.microsoft.com/office/drawing/2014/main" id="{F3739F07-FEA5-412C-94D0-30F8B83D929B}"/>
              </a:ext>
            </a:extLst>
          </p:cNvPr>
          <p:cNvSpPr>
            <a:spLocks noChangeArrowheads="1"/>
          </p:cNvSpPr>
          <p:nvPr/>
        </p:nvSpPr>
        <p:spPr bwMode="auto">
          <a:xfrm flipH="1">
            <a:off x="2622848" y="3483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69" name="Oval 12">
            <a:extLst>
              <a:ext uri="{FF2B5EF4-FFF2-40B4-BE49-F238E27FC236}">
                <a16:creationId xmlns:a16="http://schemas.microsoft.com/office/drawing/2014/main" id="{F1E810A5-A734-410E-89B3-5B6DCAF588FD}"/>
              </a:ext>
            </a:extLst>
          </p:cNvPr>
          <p:cNvSpPr>
            <a:spLocks noChangeArrowheads="1"/>
          </p:cNvSpPr>
          <p:nvPr/>
        </p:nvSpPr>
        <p:spPr bwMode="auto">
          <a:xfrm flipH="1">
            <a:off x="2851448" y="2797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70" name="Oval 13">
            <a:extLst>
              <a:ext uri="{FF2B5EF4-FFF2-40B4-BE49-F238E27FC236}">
                <a16:creationId xmlns:a16="http://schemas.microsoft.com/office/drawing/2014/main" id="{407ED360-DA71-4139-9799-FDBD00B0F960}"/>
              </a:ext>
            </a:extLst>
          </p:cNvPr>
          <p:cNvSpPr>
            <a:spLocks noChangeArrowheads="1"/>
          </p:cNvSpPr>
          <p:nvPr/>
        </p:nvSpPr>
        <p:spPr bwMode="auto">
          <a:xfrm flipH="1">
            <a:off x="2927648" y="3788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71" name="Oval 14">
            <a:extLst>
              <a:ext uri="{FF2B5EF4-FFF2-40B4-BE49-F238E27FC236}">
                <a16:creationId xmlns:a16="http://schemas.microsoft.com/office/drawing/2014/main" id="{FEBA168E-1B88-4968-9F35-981AADA64F08}"/>
              </a:ext>
            </a:extLst>
          </p:cNvPr>
          <p:cNvSpPr>
            <a:spLocks noChangeArrowheads="1"/>
          </p:cNvSpPr>
          <p:nvPr/>
        </p:nvSpPr>
        <p:spPr bwMode="auto">
          <a:xfrm flipH="1">
            <a:off x="5366048" y="3178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72" name="Oval 15">
            <a:extLst>
              <a:ext uri="{FF2B5EF4-FFF2-40B4-BE49-F238E27FC236}">
                <a16:creationId xmlns:a16="http://schemas.microsoft.com/office/drawing/2014/main" id="{0626E79A-31E4-4BAB-BBDF-60A253DD750B}"/>
              </a:ext>
            </a:extLst>
          </p:cNvPr>
          <p:cNvSpPr>
            <a:spLocks noChangeArrowheads="1"/>
          </p:cNvSpPr>
          <p:nvPr/>
        </p:nvSpPr>
        <p:spPr bwMode="auto">
          <a:xfrm flipH="1">
            <a:off x="3613448" y="3178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73" name="Oval 16">
            <a:extLst>
              <a:ext uri="{FF2B5EF4-FFF2-40B4-BE49-F238E27FC236}">
                <a16:creationId xmlns:a16="http://schemas.microsoft.com/office/drawing/2014/main" id="{D8D1B37D-E636-4AFA-99C4-10FE260AAEE2}"/>
              </a:ext>
            </a:extLst>
          </p:cNvPr>
          <p:cNvSpPr>
            <a:spLocks noChangeArrowheads="1"/>
          </p:cNvSpPr>
          <p:nvPr/>
        </p:nvSpPr>
        <p:spPr bwMode="auto">
          <a:xfrm flipH="1">
            <a:off x="4832648" y="3712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74" name="Oval 17">
            <a:extLst>
              <a:ext uri="{FF2B5EF4-FFF2-40B4-BE49-F238E27FC236}">
                <a16:creationId xmlns:a16="http://schemas.microsoft.com/office/drawing/2014/main" id="{51C104B5-92D9-426E-BCEE-E2DC8665859B}"/>
              </a:ext>
            </a:extLst>
          </p:cNvPr>
          <p:cNvSpPr>
            <a:spLocks noChangeArrowheads="1"/>
          </p:cNvSpPr>
          <p:nvPr/>
        </p:nvSpPr>
        <p:spPr bwMode="auto">
          <a:xfrm flipH="1">
            <a:off x="4604048" y="4093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75" name="Oval 18">
            <a:extLst>
              <a:ext uri="{FF2B5EF4-FFF2-40B4-BE49-F238E27FC236}">
                <a16:creationId xmlns:a16="http://schemas.microsoft.com/office/drawing/2014/main" id="{620CEE9B-CE26-480E-9F9C-BB7D838FE2F9}"/>
              </a:ext>
            </a:extLst>
          </p:cNvPr>
          <p:cNvSpPr>
            <a:spLocks noChangeArrowheads="1"/>
          </p:cNvSpPr>
          <p:nvPr/>
        </p:nvSpPr>
        <p:spPr bwMode="auto">
          <a:xfrm flipH="1">
            <a:off x="7347248" y="5921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76" name="Oval 19">
            <a:extLst>
              <a:ext uri="{FF2B5EF4-FFF2-40B4-BE49-F238E27FC236}">
                <a16:creationId xmlns:a16="http://schemas.microsoft.com/office/drawing/2014/main" id="{D8823F3C-5869-439B-86F2-26D822C8EE25}"/>
              </a:ext>
            </a:extLst>
          </p:cNvPr>
          <p:cNvSpPr>
            <a:spLocks noChangeArrowheads="1"/>
          </p:cNvSpPr>
          <p:nvPr/>
        </p:nvSpPr>
        <p:spPr bwMode="auto">
          <a:xfrm flipH="1">
            <a:off x="5747048" y="2873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77" name="Oval 20">
            <a:extLst>
              <a:ext uri="{FF2B5EF4-FFF2-40B4-BE49-F238E27FC236}">
                <a16:creationId xmlns:a16="http://schemas.microsoft.com/office/drawing/2014/main" id="{6222E5AB-7D54-4F13-9CC9-8D57A765960F}"/>
              </a:ext>
            </a:extLst>
          </p:cNvPr>
          <p:cNvSpPr>
            <a:spLocks noChangeArrowheads="1"/>
          </p:cNvSpPr>
          <p:nvPr/>
        </p:nvSpPr>
        <p:spPr bwMode="auto">
          <a:xfrm flipH="1">
            <a:off x="6204248" y="4169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78" name="Oval 21">
            <a:extLst>
              <a:ext uri="{FF2B5EF4-FFF2-40B4-BE49-F238E27FC236}">
                <a16:creationId xmlns:a16="http://schemas.microsoft.com/office/drawing/2014/main" id="{B6D8F0B0-7568-499A-A24C-93B99B531960}"/>
              </a:ext>
            </a:extLst>
          </p:cNvPr>
          <p:cNvSpPr>
            <a:spLocks noChangeArrowheads="1"/>
          </p:cNvSpPr>
          <p:nvPr/>
        </p:nvSpPr>
        <p:spPr bwMode="auto">
          <a:xfrm flipH="1">
            <a:off x="1556048" y="4016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79" name="Oval 22">
            <a:extLst>
              <a:ext uri="{FF2B5EF4-FFF2-40B4-BE49-F238E27FC236}">
                <a16:creationId xmlns:a16="http://schemas.microsoft.com/office/drawing/2014/main" id="{A2B656EC-F891-409F-B34C-6033345735B6}"/>
              </a:ext>
            </a:extLst>
          </p:cNvPr>
          <p:cNvSpPr>
            <a:spLocks noChangeArrowheads="1"/>
          </p:cNvSpPr>
          <p:nvPr/>
        </p:nvSpPr>
        <p:spPr bwMode="auto">
          <a:xfrm flipH="1">
            <a:off x="4070648" y="3864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80" name="Oval 23">
            <a:extLst>
              <a:ext uri="{FF2B5EF4-FFF2-40B4-BE49-F238E27FC236}">
                <a16:creationId xmlns:a16="http://schemas.microsoft.com/office/drawing/2014/main" id="{292AC60D-8750-4662-B176-698A36788A2B}"/>
              </a:ext>
            </a:extLst>
          </p:cNvPr>
          <p:cNvSpPr>
            <a:spLocks noChangeArrowheads="1"/>
          </p:cNvSpPr>
          <p:nvPr/>
        </p:nvSpPr>
        <p:spPr bwMode="auto">
          <a:xfrm flipH="1">
            <a:off x="3080048" y="4245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81" name="Oval 24">
            <a:extLst>
              <a:ext uri="{FF2B5EF4-FFF2-40B4-BE49-F238E27FC236}">
                <a16:creationId xmlns:a16="http://schemas.microsoft.com/office/drawing/2014/main" id="{F2B036A3-2A4C-4232-83A3-7536477915C0}"/>
              </a:ext>
            </a:extLst>
          </p:cNvPr>
          <p:cNvSpPr>
            <a:spLocks noChangeArrowheads="1"/>
          </p:cNvSpPr>
          <p:nvPr/>
        </p:nvSpPr>
        <p:spPr bwMode="auto">
          <a:xfrm flipH="1">
            <a:off x="3842048" y="4016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82" name="Oval 25">
            <a:extLst>
              <a:ext uri="{FF2B5EF4-FFF2-40B4-BE49-F238E27FC236}">
                <a16:creationId xmlns:a16="http://schemas.microsoft.com/office/drawing/2014/main" id="{4076EE16-15CF-4DA5-9A79-81F2C8171D7F}"/>
              </a:ext>
            </a:extLst>
          </p:cNvPr>
          <p:cNvSpPr>
            <a:spLocks noChangeArrowheads="1"/>
          </p:cNvSpPr>
          <p:nvPr/>
        </p:nvSpPr>
        <p:spPr bwMode="auto">
          <a:xfrm flipH="1">
            <a:off x="3689648" y="4855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83" name="Oval 26">
            <a:extLst>
              <a:ext uri="{FF2B5EF4-FFF2-40B4-BE49-F238E27FC236}">
                <a16:creationId xmlns:a16="http://schemas.microsoft.com/office/drawing/2014/main" id="{7B2A4CBB-E90B-4207-A2B3-C933A87AD2FC}"/>
              </a:ext>
            </a:extLst>
          </p:cNvPr>
          <p:cNvSpPr>
            <a:spLocks noChangeArrowheads="1"/>
          </p:cNvSpPr>
          <p:nvPr/>
        </p:nvSpPr>
        <p:spPr bwMode="auto">
          <a:xfrm flipH="1">
            <a:off x="1632248" y="51598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84" name="Oval 27">
            <a:extLst>
              <a:ext uri="{FF2B5EF4-FFF2-40B4-BE49-F238E27FC236}">
                <a16:creationId xmlns:a16="http://schemas.microsoft.com/office/drawing/2014/main" id="{FFBDE3C6-62C1-4973-887E-9BB265316C48}"/>
              </a:ext>
            </a:extLst>
          </p:cNvPr>
          <p:cNvSpPr>
            <a:spLocks noChangeArrowheads="1"/>
          </p:cNvSpPr>
          <p:nvPr/>
        </p:nvSpPr>
        <p:spPr bwMode="auto">
          <a:xfrm flipH="1">
            <a:off x="1937048" y="5007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85" name="Oval 28">
            <a:extLst>
              <a:ext uri="{FF2B5EF4-FFF2-40B4-BE49-F238E27FC236}">
                <a16:creationId xmlns:a16="http://schemas.microsoft.com/office/drawing/2014/main" id="{1F8F2286-C79B-4ACC-9A4E-6EC6FD16473B}"/>
              </a:ext>
            </a:extLst>
          </p:cNvPr>
          <p:cNvSpPr>
            <a:spLocks noChangeArrowheads="1"/>
          </p:cNvSpPr>
          <p:nvPr/>
        </p:nvSpPr>
        <p:spPr bwMode="auto">
          <a:xfrm flipH="1">
            <a:off x="3537248" y="5845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86" name="Oval 29">
            <a:extLst>
              <a:ext uri="{FF2B5EF4-FFF2-40B4-BE49-F238E27FC236}">
                <a16:creationId xmlns:a16="http://schemas.microsoft.com/office/drawing/2014/main" id="{C21DA0E8-0A76-4E89-9A1F-0AF1319AE90C}"/>
              </a:ext>
            </a:extLst>
          </p:cNvPr>
          <p:cNvSpPr>
            <a:spLocks noChangeArrowheads="1"/>
          </p:cNvSpPr>
          <p:nvPr/>
        </p:nvSpPr>
        <p:spPr bwMode="auto">
          <a:xfrm flipH="1">
            <a:off x="1479848" y="5617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87" name="Oval 30">
            <a:extLst>
              <a:ext uri="{FF2B5EF4-FFF2-40B4-BE49-F238E27FC236}">
                <a16:creationId xmlns:a16="http://schemas.microsoft.com/office/drawing/2014/main" id="{9C1C9BE1-704A-4F86-9A01-647506DC927B}"/>
              </a:ext>
            </a:extLst>
          </p:cNvPr>
          <p:cNvSpPr>
            <a:spLocks noChangeArrowheads="1"/>
          </p:cNvSpPr>
          <p:nvPr/>
        </p:nvSpPr>
        <p:spPr bwMode="auto">
          <a:xfrm flipH="1">
            <a:off x="2775248" y="5617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88" name="Oval 31">
            <a:extLst>
              <a:ext uri="{FF2B5EF4-FFF2-40B4-BE49-F238E27FC236}">
                <a16:creationId xmlns:a16="http://schemas.microsoft.com/office/drawing/2014/main" id="{23641EFD-2AE4-434D-96CD-2F8EB0EB04AD}"/>
              </a:ext>
            </a:extLst>
          </p:cNvPr>
          <p:cNvSpPr>
            <a:spLocks noChangeArrowheads="1"/>
          </p:cNvSpPr>
          <p:nvPr/>
        </p:nvSpPr>
        <p:spPr bwMode="auto">
          <a:xfrm flipH="1">
            <a:off x="7271048" y="3407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89" name="Oval 32">
            <a:extLst>
              <a:ext uri="{FF2B5EF4-FFF2-40B4-BE49-F238E27FC236}">
                <a16:creationId xmlns:a16="http://schemas.microsoft.com/office/drawing/2014/main" id="{45349065-DDB8-4E9E-9C3E-5521259AD5C8}"/>
              </a:ext>
            </a:extLst>
          </p:cNvPr>
          <p:cNvSpPr>
            <a:spLocks noChangeArrowheads="1"/>
          </p:cNvSpPr>
          <p:nvPr/>
        </p:nvSpPr>
        <p:spPr bwMode="auto">
          <a:xfrm flipH="1">
            <a:off x="6585248" y="29500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90" name="Oval 33">
            <a:extLst>
              <a:ext uri="{FF2B5EF4-FFF2-40B4-BE49-F238E27FC236}">
                <a16:creationId xmlns:a16="http://schemas.microsoft.com/office/drawing/2014/main" id="{3C985A1E-3EF8-4186-8FB8-7BFDF8B67FF3}"/>
              </a:ext>
            </a:extLst>
          </p:cNvPr>
          <p:cNvSpPr>
            <a:spLocks noChangeArrowheads="1"/>
          </p:cNvSpPr>
          <p:nvPr/>
        </p:nvSpPr>
        <p:spPr bwMode="auto">
          <a:xfrm flipH="1">
            <a:off x="5061248" y="5007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91" name="Oval 34">
            <a:extLst>
              <a:ext uri="{FF2B5EF4-FFF2-40B4-BE49-F238E27FC236}">
                <a16:creationId xmlns:a16="http://schemas.microsoft.com/office/drawing/2014/main" id="{25FA63B7-183B-4D6B-AE3C-DAD207DB8ACD}"/>
              </a:ext>
            </a:extLst>
          </p:cNvPr>
          <p:cNvSpPr>
            <a:spLocks noChangeArrowheads="1"/>
          </p:cNvSpPr>
          <p:nvPr/>
        </p:nvSpPr>
        <p:spPr bwMode="auto">
          <a:xfrm flipH="1">
            <a:off x="7271048" y="2797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92" name="Oval 35">
            <a:extLst>
              <a:ext uri="{FF2B5EF4-FFF2-40B4-BE49-F238E27FC236}">
                <a16:creationId xmlns:a16="http://schemas.microsoft.com/office/drawing/2014/main" id="{C51E35A5-C5AD-4379-B189-46CCABB0BA57}"/>
              </a:ext>
            </a:extLst>
          </p:cNvPr>
          <p:cNvSpPr>
            <a:spLocks noChangeArrowheads="1"/>
          </p:cNvSpPr>
          <p:nvPr/>
        </p:nvSpPr>
        <p:spPr bwMode="auto">
          <a:xfrm flipH="1">
            <a:off x="5747048" y="4550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93" name="Oval 36">
            <a:extLst>
              <a:ext uri="{FF2B5EF4-FFF2-40B4-BE49-F238E27FC236}">
                <a16:creationId xmlns:a16="http://schemas.microsoft.com/office/drawing/2014/main" id="{58405E91-7935-4BFB-B5E7-5A0D602BCCD2}"/>
              </a:ext>
            </a:extLst>
          </p:cNvPr>
          <p:cNvSpPr>
            <a:spLocks noChangeArrowheads="1"/>
          </p:cNvSpPr>
          <p:nvPr/>
        </p:nvSpPr>
        <p:spPr bwMode="auto">
          <a:xfrm flipH="1">
            <a:off x="5975648" y="56932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94" name="Oval 37">
            <a:extLst>
              <a:ext uri="{FF2B5EF4-FFF2-40B4-BE49-F238E27FC236}">
                <a16:creationId xmlns:a16="http://schemas.microsoft.com/office/drawing/2014/main" id="{95E5C11C-CCD6-446E-8190-1A50834333CE}"/>
              </a:ext>
            </a:extLst>
          </p:cNvPr>
          <p:cNvSpPr>
            <a:spLocks noChangeArrowheads="1"/>
          </p:cNvSpPr>
          <p:nvPr/>
        </p:nvSpPr>
        <p:spPr bwMode="auto">
          <a:xfrm flipH="1">
            <a:off x="7347248" y="4245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95" name="Oval 38">
            <a:extLst>
              <a:ext uri="{FF2B5EF4-FFF2-40B4-BE49-F238E27FC236}">
                <a16:creationId xmlns:a16="http://schemas.microsoft.com/office/drawing/2014/main" id="{593584CA-D1A3-4B80-94AD-D4AF456CA4AA}"/>
              </a:ext>
            </a:extLst>
          </p:cNvPr>
          <p:cNvSpPr>
            <a:spLocks noChangeArrowheads="1"/>
          </p:cNvSpPr>
          <p:nvPr/>
        </p:nvSpPr>
        <p:spPr bwMode="auto">
          <a:xfrm flipH="1">
            <a:off x="6204248" y="50074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96" name="Oval 39">
            <a:extLst>
              <a:ext uri="{FF2B5EF4-FFF2-40B4-BE49-F238E27FC236}">
                <a16:creationId xmlns:a16="http://schemas.microsoft.com/office/drawing/2014/main" id="{16CB67BD-3B79-475A-AF71-9A1C93E1C1D2}"/>
              </a:ext>
            </a:extLst>
          </p:cNvPr>
          <p:cNvSpPr>
            <a:spLocks noChangeArrowheads="1"/>
          </p:cNvSpPr>
          <p:nvPr/>
        </p:nvSpPr>
        <p:spPr bwMode="auto">
          <a:xfrm flipH="1">
            <a:off x="6966248" y="5083696"/>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097" name="Line 40">
            <a:extLst>
              <a:ext uri="{FF2B5EF4-FFF2-40B4-BE49-F238E27FC236}">
                <a16:creationId xmlns:a16="http://schemas.microsoft.com/office/drawing/2014/main" id="{1393BA4F-78D7-4C1A-BA60-5D6F41792DA8}"/>
              </a:ext>
            </a:extLst>
          </p:cNvPr>
          <p:cNvSpPr>
            <a:spLocks noChangeShapeType="1"/>
          </p:cNvSpPr>
          <p:nvPr/>
        </p:nvSpPr>
        <p:spPr bwMode="auto">
          <a:xfrm>
            <a:off x="3994448" y="2492896"/>
            <a:ext cx="0" cy="3581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nvGrpSpPr>
          <p:cNvPr id="45098" name="Group 41">
            <a:extLst>
              <a:ext uri="{FF2B5EF4-FFF2-40B4-BE49-F238E27FC236}">
                <a16:creationId xmlns:a16="http://schemas.microsoft.com/office/drawing/2014/main" id="{82D6972A-8DA4-4BF7-8FEE-8989B5758CE4}"/>
              </a:ext>
            </a:extLst>
          </p:cNvPr>
          <p:cNvGrpSpPr>
            <a:grpSpLocks/>
          </p:cNvGrpSpPr>
          <p:nvPr/>
        </p:nvGrpSpPr>
        <p:grpSpPr bwMode="auto">
          <a:xfrm>
            <a:off x="1463973" y="4745559"/>
            <a:ext cx="549275" cy="490537"/>
            <a:chOff x="1094" y="3291"/>
            <a:chExt cx="346" cy="309"/>
          </a:xfrm>
        </p:grpSpPr>
        <p:sp>
          <p:nvSpPr>
            <p:cNvPr id="45107" name="Line 42">
              <a:extLst>
                <a:ext uri="{FF2B5EF4-FFF2-40B4-BE49-F238E27FC236}">
                  <a16:creationId xmlns:a16="http://schemas.microsoft.com/office/drawing/2014/main" id="{14A65DAB-BF24-494E-9A2D-AFA26F7D641B}"/>
                </a:ext>
              </a:extLst>
            </p:cNvPr>
            <p:cNvSpPr>
              <a:spLocks noChangeShapeType="1"/>
            </p:cNvSpPr>
            <p:nvPr/>
          </p:nvSpPr>
          <p:spPr bwMode="auto">
            <a:xfrm flipH="1">
              <a:off x="1242" y="3489"/>
              <a:ext cx="156" cy="7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5108" name="Oval 43">
              <a:extLst>
                <a:ext uri="{FF2B5EF4-FFF2-40B4-BE49-F238E27FC236}">
                  <a16:creationId xmlns:a16="http://schemas.microsoft.com/office/drawing/2014/main" id="{68AC53F7-6FD0-48DD-AEDF-A1CFA47119F6}"/>
                </a:ext>
              </a:extLst>
            </p:cNvPr>
            <p:cNvSpPr>
              <a:spLocks noChangeArrowheads="1"/>
            </p:cNvSpPr>
            <p:nvPr/>
          </p:nvSpPr>
          <p:spPr bwMode="auto">
            <a:xfrm flipH="1">
              <a:off x="1200" y="3552"/>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109" name="Oval 44">
              <a:extLst>
                <a:ext uri="{FF2B5EF4-FFF2-40B4-BE49-F238E27FC236}">
                  <a16:creationId xmlns:a16="http://schemas.microsoft.com/office/drawing/2014/main" id="{C8327952-9B9C-4132-90D6-A64573EFE6FB}"/>
                </a:ext>
              </a:extLst>
            </p:cNvPr>
            <p:cNvSpPr>
              <a:spLocks noChangeArrowheads="1"/>
            </p:cNvSpPr>
            <p:nvPr/>
          </p:nvSpPr>
          <p:spPr bwMode="auto">
            <a:xfrm flipH="1">
              <a:off x="1392" y="3456"/>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5110" name="Text Box 45">
              <a:extLst>
                <a:ext uri="{FF2B5EF4-FFF2-40B4-BE49-F238E27FC236}">
                  <a16:creationId xmlns:a16="http://schemas.microsoft.com/office/drawing/2014/main" id="{E10DB8B5-3EF5-4B5C-A893-79BE54956F77}"/>
                </a:ext>
              </a:extLst>
            </p:cNvPr>
            <p:cNvSpPr txBox="1">
              <a:spLocks noChangeArrowheads="1"/>
            </p:cNvSpPr>
            <p:nvPr/>
          </p:nvSpPr>
          <p:spPr bwMode="auto">
            <a:xfrm>
              <a:off x="1094" y="3291"/>
              <a:ext cx="316"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a:solidFill>
                    <a:schemeClr val="hlink"/>
                  </a:solidFill>
                  <a:latin typeface="Comic Sans MS" panose="030F0702030302020204" pitchFamily="66" charset="0"/>
                </a:rPr>
                <a:t>12</a:t>
              </a:r>
            </a:p>
          </p:txBody>
        </p:sp>
      </p:grpSp>
      <p:grpSp>
        <p:nvGrpSpPr>
          <p:cNvPr id="45099" name="Group 46">
            <a:extLst>
              <a:ext uri="{FF2B5EF4-FFF2-40B4-BE49-F238E27FC236}">
                <a16:creationId xmlns:a16="http://schemas.microsoft.com/office/drawing/2014/main" id="{82A4AFC8-FB91-4F7C-90A1-1C1EF13634EB}"/>
              </a:ext>
            </a:extLst>
          </p:cNvPr>
          <p:cNvGrpSpPr>
            <a:grpSpLocks/>
          </p:cNvGrpSpPr>
          <p:nvPr/>
        </p:nvGrpSpPr>
        <p:grpSpPr bwMode="auto">
          <a:xfrm>
            <a:off x="4604048" y="3712096"/>
            <a:ext cx="731838" cy="522288"/>
            <a:chOff x="3072" y="2640"/>
            <a:chExt cx="461" cy="329"/>
          </a:xfrm>
        </p:grpSpPr>
        <p:grpSp>
          <p:nvGrpSpPr>
            <p:cNvPr id="45102" name="Group 47">
              <a:extLst>
                <a:ext uri="{FF2B5EF4-FFF2-40B4-BE49-F238E27FC236}">
                  <a16:creationId xmlns:a16="http://schemas.microsoft.com/office/drawing/2014/main" id="{A28F4010-F986-41B3-B7B0-68213C8B40D2}"/>
                </a:ext>
              </a:extLst>
            </p:cNvPr>
            <p:cNvGrpSpPr>
              <a:grpSpLocks/>
            </p:cNvGrpSpPr>
            <p:nvPr/>
          </p:nvGrpSpPr>
          <p:grpSpPr bwMode="auto">
            <a:xfrm>
              <a:off x="3072" y="2640"/>
              <a:ext cx="192" cy="288"/>
              <a:chOff x="3072" y="2640"/>
              <a:chExt cx="192" cy="288"/>
            </a:xfrm>
          </p:grpSpPr>
          <p:sp>
            <p:nvSpPr>
              <p:cNvPr id="45104" name="Line 48">
                <a:extLst>
                  <a:ext uri="{FF2B5EF4-FFF2-40B4-BE49-F238E27FC236}">
                    <a16:creationId xmlns:a16="http://schemas.microsoft.com/office/drawing/2014/main" id="{156A3385-B825-41C8-B753-4A9F24365AA4}"/>
                  </a:ext>
                </a:extLst>
              </p:cNvPr>
              <p:cNvSpPr>
                <a:spLocks noChangeShapeType="1"/>
              </p:cNvSpPr>
              <p:nvPr/>
            </p:nvSpPr>
            <p:spPr bwMode="auto">
              <a:xfrm flipH="1">
                <a:off x="3111" y="2685"/>
                <a:ext cx="114" cy="198"/>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5105" name="Oval 49">
                <a:extLst>
                  <a:ext uri="{FF2B5EF4-FFF2-40B4-BE49-F238E27FC236}">
                    <a16:creationId xmlns:a16="http://schemas.microsoft.com/office/drawing/2014/main" id="{DE8BEEF0-FAC1-459D-B2C4-2E51ACE8CF4A}"/>
                  </a:ext>
                </a:extLst>
              </p:cNvPr>
              <p:cNvSpPr>
                <a:spLocks noChangeArrowheads="1"/>
              </p:cNvSpPr>
              <p:nvPr/>
            </p:nvSpPr>
            <p:spPr bwMode="auto">
              <a:xfrm flipH="1">
                <a:off x="3216" y="2640"/>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solidFill>
                    <a:schemeClr val="hlink"/>
                  </a:solidFill>
                  <a:latin typeface="Comic Sans MS" panose="030F0702030302020204" pitchFamily="66" charset="0"/>
                </a:endParaRPr>
              </a:p>
            </p:txBody>
          </p:sp>
          <p:sp>
            <p:nvSpPr>
              <p:cNvPr id="45106" name="Oval 50">
                <a:extLst>
                  <a:ext uri="{FF2B5EF4-FFF2-40B4-BE49-F238E27FC236}">
                    <a16:creationId xmlns:a16="http://schemas.microsoft.com/office/drawing/2014/main" id="{3BC87C60-DEFE-4D2C-9CEF-1E7F7727686E}"/>
                  </a:ext>
                </a:extLst>
              </p:cNvPr>
              <p:cNvSpPr>
                <a:spLocks noChangeArrowheads="1"/>
              </p:cNvSpPr>
              <p:nvPr/>
            </p:nvSpPr>
            <p:spPr bwMode="auto">
              <a:xfrm flipH="1">
                <a:off x="3072" y="2880"/>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solidFill>
                    <a:schemeClr val="hlink"/>
                  </a:solidFill>
                  <a:latin typeface="Comic Sans MS" panose="030F0702030302020204" pitchFamily="66" charset="0"/>
                </a:endParaRPr>
              </a:p>
            </p:txBody>
          </p:sp>
        </p:grpSp>
        <p:sp>
          <p:nvSpPr>
            <p:cNvPr id="45103" name="Text Box 51">
              <a:extLst>
                <a:ext uri="{FF2B5EF4-FFF2-40B4-BE49-F238E27FC236}">
                  <a16:creationId xmlns:a16="http://schemas.microsoft.com/office/drawing/2014/main" id="{5F69BB80-932D-4F61-9CDC-D1893A883344}"/>
                </a:ext>
              </a:extLst>
            </p:cNvPr>
            <p:cNvSpPr txBox="1">
              <a:spLocks noChangeArrowheads="1"/>
            </p:cNvSpPr>
            <p:nvPr/>
          </p:nvSpPr>
          <p:spPr bwMode="auto">
            <a:xfrm>
              <a:off x="3217" y="2738"/>
              <a:ext cx="316"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a:solidFill>
                    <a:schemeClr val="hlink"/>
                  </a:solidFill>
                  <a:latin typeface="Comic Sans MS" panose="030F0702030302020204" pitchFamily="66" charset="0"/>
                </a:rPr>
                <a:t>21</a:t>
              </a:r>
            </a:p>
          </p:txBody>
        </p:sp>
      </p:grpSp>
      <p:sp>
        <p:nvSpPr>
          <p:cNvPr id="45100" name="Text Box 52">
            <a:extLst>
              <a:ext uri="{FF2B5EF4-FFF2-40B4-BE49-F238E27FC236}">
                <a16:creationId xmlns:a16="http://schemas.microsoft.com/office/drawing/2014/main" id="{1881D179-102B-4EC2-B074-DC364C7D8908}"/>
              </a:ext>
            </a:extLst>
          </p:cNvPr>
          <p:cNvSpPr txBox="1">
            <a:spLocks noChangeArrowheads="1"/>
          </p:cNvSpPr>
          <p:nvPr/>
        </p:nvSpPr>
        <p:spPr bwMode="auto">
          <a:xfrm>
            <a:off x="5368212" y="3483496"/>
            <a:ext cx="1895475" cy="366713"/>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a:solidFill>
                  <a:schemeClr val="hlink"/>
                </a:solidFill>
                <a:latin typeface="Comic Sans MS" panose="030F0702030302020204" pitchFamily="66" charset="0"/>
                <a:sym typeface="Symbol" panose="05050102010706020507" pitchFamily="18" charset="2"/>
              </a:rPr>
              <a:t></a:t>
            </a:r>
            <a:r>
              <a:rPr lang="zh-CN" altLang="en-US" sz="1800">
                <a:solidFill>
                  <a:schemeClr val="hlink"/>
                </a:solidFill>
                <a:latin typeface="Comic Sans MS" panose="030F0702030302020204" pitchFamily="66" charset="0"/>
              </a:rPr>
              <a:t> = </a:t>
            </a:r>
            <a:r>
              <a:rPr lang="en-US" altLang="zh-CN" sz="1800">
                <a:solidFill>
                  <a:schemeClr val="hlink"/>
                </a:solidFill>
                <a:latin typeface="Comic Sans MS" panose="030F0702030302020204" pitchFamily="66" charset="0"/>
              </a:rPr>
              <a:t>min(12, 21)</a:t>
            </a:r>
          </a:p>
        </p:txBody>
      </p:sp>
      <p:sp>
        <p:nvSpPr>
          <p:cNvPr id="45101" name="Text Box 53">
            <a:extLst>
              <a:ext uri="{FF2B5EF4-FFF2-40B4-BE49-F238E27FC236}">
                <a16:creationId xmlns:a16="http://schemas.microsoft.com/office/drawing/2014/main" id="{FF25AFE1-4193-4669-848D-74A770D94B5A}"/>
              </a:ext>
            </a:extLst>
          </p:cNvPr>
          <p:cNvSpPr txBox="1">
            <a:spLocks noChangeArrowheads="1"/>
          </p:cNvSpPr>
          <p:nvPr/>
        </p:nvSpPr>
        <p:spPr bwMode="auto">
          <a:xfrm>
            <a:off x="4048423" y="2742568"/>
            <a:ext cx="501650" cy="366712"/>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dirty="0">
                <a:latin typeface="Comic Sans MS" panose="030F0702030302020204" pitchFamily="66" charset="0"/>
              </a:rPr>
              <a:t>L</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a:extLst>
              <a:ext uri="{FF2B5EF4-FFF2-40B4-BE49-F238E27FC236}">
                <a16:creationId xmlns:a16="http://schemas.microsoft.com/office/drawing/2014/main" id="{C916B206-0D3C-41F6-BC3F-8AA14B2FF3D7}"/>
              </a:ext>
            </a:extLst>
          </p:cNvPr>
          <p:cNvSpPr>
            <a:spLocks noGrp="1" noChangeArrowheads="1"/>
          </p:cNvSpPr>
          <p:nvPr>
            <p:ph type="title"/>
          </p:nvPr>
        </p:nvSpPr>
        <p:spPr>
          <a:xfrm>
            <a:off x="754360" y="409720"/>
            <a:ext cx="7793038" cy="1143000"/>
          </a:xfrm>
        </p:spPr>
        <p:txBody>
          <a:bodyPr/>
          <a:lstStyle/>
          <a:p>
            <a:pPr eaLnBrk="1" hangingPunct="1"/>
            <a:r>
              <a:rPr lang="zh-CN" altLang="en-US" dirty="0"/>
              <a:t>分治算法</a:t>
            </a:r>
          </a:p>
        </p:txBody>
      </p:sp>
      <p:sp>
        <p:nvSpPr>
          <p:cNvPr id="46084" name="Rectangle 3">
            <a:extLst>
              <a:ext uri="{FF2B5EF4-FFF2-40B4-BE49-F238E27FC236}">
                <a16:creationId xmlns:a16="http://schemas.microsoft.com/office/drawing/2014/main" id="{BB8AEC0A-E6B7-4DA7-A781-0EB318F93FB8}"/>
              </a:ext>
            </a:extLst>
          </p:cNvPr>
          <p:cNvSpPr>
            <a:spLocks noGrp="1" noChangeArrowheads="1"/>
          </p:cNvSpPr>
          <p:nvPr>
            <p:ph idx="1"/>
          </p:nvPr>
        </p:nvSpPr>
        <p:spPr>
          <a:xfrm>
            <a:off x="754360" y="1546225"/>
            <a:ext cx="7772400" cy="4114800"/>
          </a:xfrm>
        </p:spPr>
        <p:txBody>
          <a:bodyPr/>
          <a:lstStyle/>
          <a:p>
            <a:pPr eaLnBrk="1" hangingPunct="1"/>
            <a:r>
              <a:rPr lang="zh-CN" altLang="en-US" dirty="0"/>
              <a:t>于是根据</a:t>
            </a:r>
            <a:r>
              <a:rPr lang="zh-CN" altLang="en-US" b="1" dirty="0"/>
              <a:t>平面几何的约束性质</a:t>
            </a:r>
            <a:r>
              <a:rPr lang="zh-CN" altLang="en-US" dirty="0"/>
              <a:t>，只需要考虑分界线附近的点集情况。</a:t>
            </a:r>
          </a:p>
        </p:txBody>
      </p:sp>
      <p:sp>
        <p:nvSpPr>
          <p:cNvPr id="46082" name="灯片编号占位符 5">
            <a:extLst>
              <a:ext uri="{FF2B5EF4-FFF2-40B4-BE49-F238E27FC236}">
                <a16:creationId xmlns:a16="http://schemas.microsoft.com/office/drawing/2014/main" id="{F118597A-F720-42C5-8DE7-8AE59944567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62C9993-F8A3-4729-AEBE-C7C2C25314AB}" type="slidenum">
              <a:rPr kumimoji="0" lang="zh-CN" altLang="en-US" sz="1400" smtClean="0"/>
              <a:pPr>
                <a:spcBef>
                  <a:spcPct val="0"/>
                </a:spcBef>
                <a:buClrTx/>
                <a:buSzTx/>
                <a:buFontTx/>
                <a:buNone/>
              </a:pPr>
              <a:t>187</a:t>
            </a:fld>
            <a:endParaRPr kumimoji="0" lang="en-US" altLang="zh-CN" sz="1400"/>
          </a:p>
        </p:txBody>
      </p:sp>
      <p:sp>
        <p:nvSpPr>
          <p:cNvPr id="46085" name="Rectangle 4">
            <a:extLst>
              <a:ext uri="{FF2B5EF4-FFF2-40B4-BE49-F238E27FC236}">
                <a16:creationId xmlns:a16="http://schemas.microsoft.com/office/drawing/2014/main" id="{2B5AADBC-FD30-4AEA-9BC1-123A475966D8}"/>
              </a:ext>
            </a:extLst>
          </p:cNvPr>
          <p:cNvSpPr>
            <a:spLocks noChangeArrowheads="1"/>
          </p:cNvSpPr>
          <p:nvPr/>
        </p:nvSpPr>
        <p:spPr bwMode="auto">
          <a:xfrm>
            <a:off x="1475656" y="2564904"/>
            <a:ext cx="6248400" cy="3581400"/>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6086" name="Rectangle 5">
            <a:extLst>
              <a:ext uri="{FF2B5EF4-FFF2-40B4-BE49-F238E27FC236}">
                <a16:creationId xmlns:a16="http://schemas.microsoft.com/office/drawing/2014/main" id="{59B5803D-BE0C-46EF-B901-8E124B8B3DAB}"/>
              </a:ext>
            </a:extLst>
          </p:cNvPr>
          <p:cNvSpPr>
            <a:spLocks noChangeArrowheads="1"/>
          </p:cNvSpPr>
          <p:nvPr/>
        </p:nvSpPr>
        <p:spPr bwMode="auto">
          <a:xfrm>
            <a:off x="3609256" y="2564904"/>
            <a:ext cx="914400" cy="3567113"/>
          </a:xfrm>
          <a:prstGeom prst="rect">
            <a:avLst/>
          </a:prstGeom>
          <a:solidFill>
            <a:srgbClr val="8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6087" name="Oval 6">
            <a:extLst>
              <a:ext uri="{FF2B5EF4-FFF2-40B4-BE49-F238E27FC236}">
                <a16:creationId xmlns:a16="http://schemas.microsoft.com/office/drawing/2014/main" id="{B2F1C0D2-6791-4F69-B047-497FD76702E4}"/>
              </a:ext>
            </a:extLst>
          </p:cNvPr>
          <p:cNvSpPr>
            <a:spLocks noChangeArrowheads="1"/>
          </p:cNvSpPr>
          <p:nvPr/>
        </p:nvSpPr>
        <p:spPr bwMode="auto">
          <a:xfrm flipH="1">
            <a:off x="2085256" y="37079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88" name="Oval 7">
            <a:extLst>
              <a:ext uri="{FF2B5EF4-FFF2-40B4-BE49-F238E27FC236}">
                <a16:creationId xmlns:a16="http://schemas.microsoft.com/office/drawing/2014/main" id="{294B00A7-1AC5-4E5F-87FE-9EDCEE296AFE}"/>
              </a:ext>
            </a:extLst>
          </p:cNvPr>
          <p:cNvSpPr>
            <a:spLocks noChangeArrowheads="1"/>
          </p:cNvSpPr>
          <p:nvPr/>
        </p:nvSpPr>
        <p:spPr bwMode="auto">
          <a:xfrm flipH="1">
            <a:off x="3914056" y="36317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89" name="Oval 8">
            <a:extLst>
              <a:ext uri="{FF2B5EF4-FFF2-40B4-BE49-F238E27FC236}">
                <a16:creationId xmlns:a16="http://schemas.microsoft.com/office/drawing/2014/main" id="{5E6EFC7F-6915-4D54-A9C7-75A315C9E276}"/>
              </a:ext>
            </a:extLst>
          </p:cNvPr>
          <p:cNvSpPr>
            <a:spLocks noChangeArrowheads="1"/>
          </p:cNvSpPr>
          <p:nvPr/>
        </p:nvSpPr>
        <p:spPr bwMode="auto">
          <a:xfrm flipH="1">
            <a:off x="3152056" y="50033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90" name="Oval 9">
            <a:extLst>
              <a:ext uri="{FF2B5EF4-FFF2-40B4-BE49-F238E27FC236}">
                <a16:creationId xmlns:a16="http://schemas.microsoft.com/office/drawing/2014/main" id="{63B6C035-8B77-4D30-965B-0A472FE72960}"/>
              </a:ext>
            </a:extLst>
          </p:cNvPr>
          <p:cNvSpPr>
            <a:spLocks noChangeArrowheads="1"/>
          </p:cNvSpPr>
          <p:nvPr/>
        </p:nvSpPr>
        <p:spPr bwMode="auto">
          <a:xfrm flipH="1">
            <a:off x="4218856" y="56129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91" name="Oval 10">
            <a:extLst>
              <a:ext uri="{FF2B5EF4-FFF2-40B4-BE49-F238E27FC236}">
                <a16:creationId xmlns:a16="http://schemas.microsoft.com/office/drawing/2014/main" id="{6B6FB976-2B9F-4848-A778-FF07AEBE0BEA}"/>
              </a:ext>
            </a:extLst>
          </p:cNvPr>
          <p:cNvSpPr>
            <a:spLocks noChangeArrowheads="1"/>
          </p:cNvSpPr>
          <p:nvPr/>
        </p:nvSpPr>
        <p:spPr bwMode="auto">
          <a:xfrm flipH="1">
            <a:off x="1704256" y="32507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92" name="Oval 11">
            <a:extLst>
              <a:ext uri="{FF2B5EF4-FFF2-40B4-BE49-F238E27FC236}">
                <a16:creationId xmlns:a16="http://schemas.microsoft.com/office/drawing/2014/main" id="{D5B045AD-C765-4BF9-AE52-69D655EE9320}"/>
              </a:ext>
            </a:extLst>
          </p:cNvPr>
          <p:cNvSpPr>
            <a:spLocks noChangeArrowheads="1"/>
          </p:cNvSpPr>
          <p:nvPr/>
        </p:nvSpPr>
        <p:spPr bwMode="auto">
          <a:xfrm flipH="1">
            <a:off x="2694856" y="35555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93" name="Oval 12">
            <a:extLst>
              <a:ext uri="{FF2B5EF4-FFF2-40B4-BE49-F238E27FC236}">
                <a16:creationId xmlns:a16="http://schemas.microsoft.com/office/drawing/2014/main" id="{A0AD138B-4D4E-4575-BB55-CFF0B9C89D0E}"/>
              </a:ext>
            </a:extLst>
          </p:cNvPr>
          <p:cNvSpPr>
            <a:spLocks noChangeArrowheads="1"/>
          </p:cNvSpPr>
          <p:nvPr/>
        </p:nvSpPr>
        <p:spPr bwMode="auto">
          <a:xfrm flipH="1">
            <a:off x="2923456" y="28697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94" name="Oval 13">
            <a:extLst>
              <a:ext uri="{FF2B5EF4-FFF2-40B4-BE49-F238E27FC236}">
                <a16:creationId xmlns:a16="http://schemas.microsoft.com/office/drawing/2014/main" id="{CB0A051F-839D-414D-BD02-C1949E23FDDC}"/>
              </a:ext>
            </a:extLst>
          </p:cNvPr>
          <p:cNvSpPr>
            <a:spLocks noChangeArrowheads="1"/>
          </p:cNvSpPr>
          <p:nvPr/>
        </p:nvSpPr>
        <p:spPr bwMode="auto">
          <a:xfrm flipH="1">
            <a:off x="2999656" y="38603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95" name="Oval 14">
            <a:extLst>
              <a:ext uri="{FF2B5EF4-FFF2-40B4-BE49-F238E27FC236}">
                <a16:creationId xmlns:a16="http://schemas.microsoft.com/office/drawing/2014/main" id="{2E5844E6-C0D4-4117-971C-EEAF724E042B}"/>
              </a:ext>
            </a:extLst>
          </p:cNvPr>
          <p:cNvSpPr>
            <a:spLocks noChangeArrowheads="1"/>
          </p:cNvSpPr>
          <p:nvPr/>
        </p:nvSpPr>
        <p:spPr bwMode="auto">
          <a:xfrm flipH="1">
            <a:off x="5438056" y="32507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96" name="Oval 15">
            <a:extLst>
              <a:ext uri="{FF2B5EF4-FFF2-40B4-BE49-F238E27FC236}">
                <a16:creationId xmlns:a16="http://schemas.microsoft.com/office/drawing/2014/main" id="{EA46EB94-2DCC-4C5C-B230-52E4EF134096}"/>
              </a:ext>
            </a:extLst>
          </p:cNvPr>
          <p:cNvSpPr>
            <a:spLocks noChangeArrowheads="1"/>
          </p:cNvSpPr>
          <p:nvPr/>
        </p:nvSpPr>
        <p:spPr bwMode="auto">
          <a:xfrm flipH="1">
            <a:off x="3685456" y="32507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97" name="Oval 16">
            <a:extLst>
              <a:ext uri="{FF2B5EF4-FFF2-40B4-BE49-F238E27FC236}">
                <a16:creationId xmlns:a16="http://schemas.microsoft.com/office/drawing/2014/main" id="{354ABBCD-1800-4AC7-B27F-B2C41B26142A}"/>
              </a:ext>
            </a:extLst>
          </p:cNvPr>
          <p:cNvSpPr>
            <a:spLocks noChangeArrowheads="1"/>
          </p:cNvSpPr>
          <p:nvPr/>
        </p:nvSpPr>
        <p:spPr bwMode="auto">
          <a:xfrm flipH="1">
            <a:off x="4904656" y="37841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98" name="Oval 17">
            <a:extLst>
              <a:ext uri="{FF2B5EF4-FFF2-40B4-BE49-F238E27FC236}">
                <a16:creationId xmlns:a16="http://schemas.microsoft.com/office/drawing/2014/main" id="{02DD2284-40FE-4E85-9298-1BD7E02D53C3}"/>
              </a:ext>
            </a:extLst>
          </p:cNvPr>
          <p:cNvSpPr>
            <a:spLocks noChangeArrowheads="1"/>
          </p:cNvSpPr>
          <p:nvPr/>
        </p:nvSpPr>
        <p:spPr bwMode="auto">
          <a:xfrm flipH="1">
            <a:off x="4676056" y="41651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099" name="Oval 18">
            <a:extLst>
              <a:ext uri="{FF2B5EF4-FFF2-40B4-BE49-F238E27FC236}">
                <a16:creationId xmlns:a16="http://schemas.microsoft.com/office/drawing/2014/main" id="{73610392-8775-47B4-B3A5-EF8F375D0102}"/>
              </a:ext>
            </a:extLst>
          </p:cNvPr>
          <p:cNvSpPr>
            <a:spLocks noChangeArrowheads="1"/>
          </p:cNvSpPr>
          <p:nvPr/>
        </p:nvSpPr>
        <p:spPr bwMode="auto">
          <a:xfrm flipH="1">
            <a:off x="7419256" y="59939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00" name="Oval 19">
            <a:extLst>
              <a:ext uri="{FF2B5EF4-FFF2-40B4-BE49-F238E27FC236}">
                <a16:creationId xmlns:a16="http://schemas.microsoft.com/office/drawing/2014/main" id="{2C9B8D9A-49C0-43E1-B654-B5EEE1505F5F}"/>
              </a:ext>
            </a:extLst>
          </p:cNvPr>
          <p:cNvSpPr>
            <a:spLocks noChangeArrowheads="1"/>
          </p:cNvSpPr>
          <p:nvPr/>
        </p:nvSpPr>
        <p:spPr bwMode="auto">
          <a:xfrm flipH="1">
            <a:off x="5819056" y="29459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01" name="Oval 20">
            <a:extLst>
              <a:ext uri="{FF2B5EF4-FFF2-40B4-BE49-F238E27FC236}">
                <a16:creationId xmlns:a16="http://schemas.microsoft.com/office/drawing/2014/main" id="{B2D341A0-E98E-4768-9ED0-BDBF4E9A7915}"/>
              </a:ext>
            </a:extLst>
          </p:cNvPr>
          <p:cNvSpPr>
            <a:spLocks noChangeArrowheads="1"/>
          </p:cNvSpPr>
          <p:nvPr/>
        </p:nvSpPr>
        <p:spPr bwMode="auto">
          <a:xfrm flipH="1">
            <a:off x="6276256" y="42413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02" name="Oval 21">
            <a:extLst>
              <a:ext uri="{FF2B5EF4-FFF2-40B4-BE49-F238E27FC236}">
                <a16:creationId xmlns:a16="http://schemas.microsoft.com/office/drawing/2014/main" id="{95A6F186-5CF0-4E7F-9EF6-53255DAB2365}"/>
              </a:ext>
            </a:extLst>
          </p:cNvPr>
          <p:cNvSpPr>
            <a:spLocks noChangeArrowheads="1"/>
          </p:cNvSpPr>
          <p:nvPr/>
        </p:nvSpPr>
        <p:spPr bwMode="auto">
          <a:xfrm flipH="1">
            <a:off x="1628056" y="40889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03" name="Oval 22">
            <a:extLst>
              <a:ext uri="{FF2B5EF4-FFF2-40B4-BE49-F238E27FC236}">
                <a16:creationId xmlns:a16="http://schemas.microsoft.com/office/drawing/2014/main" id="{AF51BF78-7C94-4601-BB0A-587AE48842F9}"/>
              </a:ext>
            </a:extLst>
          </p:cNvPr>
          <p:cNvSpPr>
            <a:spLocks noChangeArrowheads="1"/>
          </p:cNvSpPr>
          <p:nvPr/>
        </p:nvSpPr>
        <p:spPr bwMode="auto">
          <a:xfrm flipH="1">
            <a:off x="4142656" y="39365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04" name="Oval 23">
            <a:extLst>
              <a:ext uri="{FF2B5EF4-FFF2-40B4-BE49-F238E27FC236}">
                <a16:creationId xmlns:a16="http://schemas.microsoft.com/office/drawing/2014/main" id="{FF89E62E-4481-458D-917D-42A19C9AC4F9}"/>
              </a:ext>
            </a:extLst>
          </p:cNvPr>
          <p:cNvSpPr>
            <a:spLocks noChangeArrowheads="1"/>
          </p:cNvSpPr>
          <p:nvPr/>
        </p:nvSpPr>
        <p:spPr bwMode="auto">
          <a:xfrm flipH="1">
            <a:off x="3152056" y="43175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05" name="Oval 24">
            <a:extLst>
              <a:ext uri="{FF2B5EF4-FFF2-40B4-BE49-F238E27FC236}">
                <a16:creationId xmlns:a16="http://schemas.microsoft.com/office/drawing/2014/main" id="{7C947652-4CDA-4482-8479-3219E581D9E6}"/>
              </a:ext>
            </a:extLst>
          </p:cNvPr>
          <p:cNvSpPr>
            <a:spLocks noChangeArrowheads="1"/>
          </p:cNvSpPr>
          <p:nvPr/>
        </p:nvSpPr>
        <p:spPr bwMode="auto">
          <a:xfrm flipH="1">
            <a:off x="3914056" y="40889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06" name="Oval 25">
            <a:extLst>
              <a:ext uri="{FF2B5EF4-FFF2-40B4-BE49-F238E27FC236}">
                <a16:creationId xmlns:a16="http://schemas.microsoft.com/office/drawing/2014/main" id="{6BDC9E7C-E8B2-4F05-AAEF-FB04938E9FC3}"/>
              </a:ext>
            </a:extLst>
          </p:cNvPr>
          <p:cNvSpPr>
            <a:spLocks noChangeArrowheads="1"/>
          </p:cNvSpPr>
          <p:nvPr/>
        </p:nvSpPr>
        <p:spPr bwMode="auto">
          <a:xfrm flipH="1">
            <a:off x="3761656" y="49271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07" name="Oval 26">
            <a:extLst>
              <a:ext uri="{FF2B5EF4-FFF2-40B4-BE49-F238E27FC236}">
                <a16:creationId xmlns:a16="http://schemas.microsoft.com/office/drawing/2014/main" id="{55D6F2ED-5D47-46A5-9BC6-B450C12D4BED}"/>
              </a:ext>
            </a:extLst>
          </p:cNvPr>
          <p:cNvSpPr>
            <a:spLocks noChangeArrowheads="1"/>
          </p:cNvSpPr>
          <p:nvPr/>
        </p:nvSpPr>
        <p:spPr bwMode="auto">
          <a:xfrm flipH="1">
            <a:off x="1704256" y="52319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08" name="Oval 27">
            <a:extLst>
              <a:ext uri="{FF2B5EF4-FFF2-40B4-BE49-F238E27FC236}">
                <a16:creationId xmlns:a16="http://schemas.microsoft.com/office/drawing/2014/main" id="{929555E8-FF71-4A30-9A6B-A165BDB0D2B3}"/>
              </a:ext>
            </a:extLst>
          </p:cNvPr>
          <p:cNvSpPr>
            <a:spLocks noChangeArrowheads="1"/>
          </p:cNvSpPr>
          <p:nvPr/>
        </p:nvSpPr>
        <p:spPr bwMode="auto">
          <a:xfrm flipH="1">
            <a:off x="2009056" y="50795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09" name="Oval 28">
            <a:extLst>
              <a:ext uri="{FF2B5EF4-FFF2-40B4-BE49-F238E27FC236}">
                <a16:creationId xmlns:a16="http://schemas.microsoft.com/office/drawing/2014/main" id="{C55197D4-8978-4C7C-9F5F-370259E04A30}"/>
              </a:ext>
            </a:extLst>
          </p:cNvPr>
          <p:cNvSpPr>
            <a:spLocks noChangeArrowheads="1"/>
          </p:cNvSpPr>
          <p:nvPr/>
        </p:nvSpPr>
        <p:spPr bwMode="auto">
          <a:xfrm flipH="1">
            <a:off x="3609256" y="59177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10" name="Oval 29">
            <a:extLst>
              <a:ext uri="{FF2B5EF4-FFF2-40B4-BE49-F238E27FC236}">
                <a16:creationId xmlns:a16="http://schemas.microsoft.com/office/drawing/2014/main" id="{7EB1513D-3139-401F-BA55-E34C7548AF5E}"/>
              </a:ext>
            </a:extLst>
          </p:cNvPr>
          <p:cNvSpPr>
            <a:spLocks noChangeArrowheads="1"/>
          </p:cNvSpPr>
          <p:nvPr/>
        </p:nvSpPr>
        <p:spPr bwMode="auto">
          <a:xfrm flipH="1">
            <a:off x="1551856" y="56891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11" name="Oval 30">
            <a:extLst>
              <a:ext uri="{FF2B5EF4-FFF2-40B4-BE49-F238E27FC236}">
                <a16:creationId xmlns:a16="http://schemas.microsoft.com/office/drawing/2014/main" id="{4DCD1710-CE71-49B7-A313-05FC28E596E2}"/>
              </a:ext>
            </a:extLst>
          </p:cNvPr>
          <p:cNvSpPr>
            <a:spLocks noChangeArrowheads="1"/>
          </p:cNvSpPr>
          <p:nvPr/>
        </p:nvSpPr>
        <p:spPr bwMode="auto">
          <a:xfrm flipH="1">
            <a:off x="2847256" y="56891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12" name="Oval 31">
            <a:extLst>
              <a:ext uri="{FF2B5EF4-FFF2-40B4-BE49-F238E27FC236}">
                <a16:creationId xmlns:a16="http://schemas.microsoft.com/office/drawing/2014/main" id="{E3899D0A-4138-4530-AB30-8929E1B26F6F}"/>
              </a:ext>
            </a:extLst>
          </p:cNvPr>
          <p:cNvSpPr>
            <a:spLocks noChangeArrowheads="1"/>
          </p:cNvSpPr>
          <p:nvPr/>
        </p:nvSpPr>
        <p:spPr bwMode="auto">
          <a:xfrm flipH="1">
            <a:off x="7343056" y="34793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13" name="Oval 32">
            <a:extLst>
              <a:ext uri="{FF2B5EF4-FFF2-40B4-BE49-F238E27FC236}">
                <a16:creationId xmlns:a16="http://schemas.microsoft.com/office/drawing/2014/main" id="{1392C603-99C6-4002-99E4-31A95389DDBC}"/>
              </a:ext>
            </a:extLst>
          </p:cNvPr>
          <p:cNvSpPr>
            <a:spLocks noChangeArrowheads="1"/>
          </p:cNvSpPr>
          <p:nvPr/>
        </p:nvSpPr>
        <p:spPr bwMode="auto">
          <a:xfrm flipH="1">
            <a:off x="6657256" y="30221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14" name="Oval 33">
            <a:extLst>
              <a:ext uri="{FF2B5EF4-FFF2-40B4-BE49-F238E27FC236}">
                <a16:creationId xmlns:a16="http://schemas.microsoft.com/office/drawing/2014/main" id="{1AC74D40-F6FC-4962-AE62-C988BE1B7758}"/>
              </a:ext>
            </a:extLst>
          </p:cNvPr>
          <p:cNvSpPr>
            <a:spLocks noChangeArrowheads="1"/>
          </p:cNvSpPr>
          <p:nvPr/>
        </p:nvSpPr>
        <p:spPr bwMode="auto">
          <a:xfrm flipH="1">
            <a:off x="5133256" y="50795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15" name="Oval 34">
            <a:extLst>
              <a:ext uri="{FF2B5EF4-FFF2-40B4-BE49-F238E27FC236}">
                <a16:creationId xmlns:a16="http://schemas.microsoft.com/office/drawing/2014/main" id="{E64C7EF4-F52C-49BD-AA6A-A3A27E5176DC}"/>
              </a:ext>
            </a:extLst>
          </p:cNvPr>
          <p:cNvSpPr>
            <a:spLocks noChangeArrowheads="1"/>
          </p:cNvSpPr>
          <p:nvPr/>
        </p:nvSpPr>
        <p:spPr bwMode="auto">
          <a:xfrm flipH="1">
            <a:off x="7343056" y="28697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16" name="Oval 35">
            <a:extLst>
              <a:ext uri="{FF2B5EF4-FFF2-40B4-BE49-F238E27FC236}">
                <a16:creationId xmlns:a16="http://schemas.microsoft.com/office/drawing/2014/main" id="{2C533636-6BC5-4F0C-839D-FF987B946A5F}"/>
              </a:ext>
            </a:extLst>
          </p:cNvPr>
          <p:cNvSpPr>
            <a:spLocks noChangeArrowheads="1"/>
          </p:cNvSpPr>
          <p:nvPr/>
        </p:nvSpPr>
        <p:spPr bwMode="auto">
          <a:xfrm flipH="1">
            <a:off x="5819056" y="46223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17" name="Oval 36">
            <a:extLst>
              <a:ext uri="{FF2B5EF4-FFF2-40B4-BE49-F238E27FC236}">
                <a16:creationId xmlns:a16="http://schemas.microsoft.com/office/drawing/2014/main" id="{61EB4F69-8D6A-4A30-9264-C37094D5B2CD}"/>
              </a:ext>
            </a:extLst>
          </p:cNvPr>
          <p:cNvSpPr>
            <a:spLocks noChangeArrowheads="1"/>
          </p:cNvSpPr>
          <p:nvPr/>
        </p:nvSpPr>
        <p:spPr bwMode="auto">
          <a:xfrm flipH="1">
            <a:off x="6047656" y="57653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18" name="Oval 37">
            <a:extLst>
              <a:ext uri="{FF2B5EF4-FFF2-40B4-BE49-F238E27FC236}">
                <a16:creationId xmlns:a16="http://schemas.microsoft.com/office/drawing/2014/main" id="{6E9C9447-0745-4F94-9D23-0FA26283583C}"/>
              </a:ext>
            </a:extLst>
          </p:cNvPr>
          <p:cNvSpPr>
            <a:spLocks noChangeArrowheads="1"/>
          </p:cNvSpPr>
          <p:nvPr/>
        </p:nvSpPr>
        <p:spPr bwMode="auto">
          <a:xfrm flipH="1">
            <a:off x="7419256" y="43175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19" name="Oval 38">
            <a:extLst>
              <a:ext uri="{FF2B5EF4-FFF2-40B4-BE49-F238E27FC236}">
                <a16:creationId xmlns:a16="http://schemas.microsoft.com/office/drawing/2014/main" id="{A163195E-A827-4825-AF03-5BCCFDF154F9}"/>
              </a:ext>
            </a:extLst>
          </p:cNvPr>
          <p:cNvSpPr>
            <a:spLocks noChangeArrowheads="1"/>
          </p:cNvSpPr>
          <p:nvPr/>
        </p:nvSpPr>
        <p:spPr bwMode="auto">
          <a:xfrm flipH="1">
            <a:off x="6276256" y="50795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20" name="Oval 39">
            <a:extLst>
              <a:ext uri="{FF2B5EF4-FFF2-40B4-BE49-F238E27FC236}">
                <a16:creationId xmlns:a16="http://schemas.microsoft.com/office/drawing/2014/main" id="{1AF08B4D-B0C2-4662-A55D-E37DEED9A100}"/>
              </a:ext>
            </a:extLst>
          </p:cNvPr>
          <p:cNvSpPr>
            <a:spLocks noChangeArrowheads="1"/>
          </p:cNvSpPr>
          <p:nvPr/>
        </p:nvSpPr>
        <p:spPr bwMode="auto">
          <a:xfrm flipH="1">
            <a:off x="7038256" y="515570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21" name="Line 40">
            <a:extLst>
              <a:ext uri="{FF2B5EF4-FFF2-40B4-BE49-F238E27FC236}">
                <a16:creationId xmlns:a16="http://schemas.microsoft.com/office/drawing/2014/main" id="{D2C2639F-1CE0-4218-9B01-307F5174AC01}"/>
              </a:ext>
            </a:extLst>
          </p:cNvPr>
          <p:cNvSpPr>
            <a:spLocks noChangeShapeType="1"/>
          </p:cNvSpPr>
          <p:nvPr/>
        </p:nvSpPr>
        <p:spPr bwMode="auto">
          <a:xfrm>
            <a:off x="4066456" y="2564904"/>
            <a:ext cx="0" cy="3581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nvGrpSpPr>
          <p:cNvPr id="46122" name="Group 41">
            <a:extLst>
              <a:ext uri="{FF2B5EF4-FFF2-40B4-BE49-F238E27FC236}">
                <a16:creationId xmlns:a16="http://schemas.microsoft.com/office/drawing/2014/main" id="{A0B5A5B9-7C21-4DAF-BD39-0EA5FF834D2D}"/>
              </a:ext>
            </a:extLst>
          </p:cNvPr>
          <p:cNvGrpSpPr>
            <a:grpSpLocks/>
          </p:cNvGrpSpPr>
          <p:nvPr/>
        </p:nvGrpSpPr>
        <p:grpSpPr bwMode="auto">
          <a:xfrm>
            <a:off x="1535981" y="4817567"/>
            <a:ext cx="549275" cy="490537"/>
            <a:chOff x="1094" y="3291"/>
            <a:chExt cx="346" cy="309"/>
          </a:xfrm>
        </p:grpSpPr>
        <p:sp>
          <p:nvSpPr>
            <p:cNvPr id="46133" name="Line 42">
              <a:extLst>
                <a:ext uri="{FF2B5EF4-FFF2-40B4-BE49-F238E27FC236}">
                  <a16:creationId xmlns:a16="http://schemas.microsoft.com/office/drawing/2014/main" id="{339FC386-81A9-4E1C-905C-5EBB9B0E9C53}"/>
                </a:ext>
              </a:extLst>
            </p:cNvPr>
            <p:cNvSpPr>
              <a:spLocks noChangeShapeType="1"/>
            </p:cNvSpPr>
            <p:nvPr/>
          </p:nvSpPr>
          <p:spPr bwMode="auto">
            <a:xfrm flipH="1">
              <a:off x="1242" y="3489"/>
              <a:ext cx="156" cy="7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134" name="Oval 43">
              <a:extLst>
                <a:ext uri="{FF2B5EF4-FFF2-40B4-BE49-F238E27FC236}">
                  <a16:creationId xmlns:a16="http://schemas.microsoft.com/office/drawing/2014/main" id="{0AF869E7-0AAF-49BD-A885-64ACF3FAB90F}"/>
                </a:ext>
              </a:extLst>
            </p:cNvPr>
            <p:cNvSpPr>
              <a:spLocks noChangeArrowheads="1"/>
            </p:cNvSpPr>
            <p:nvPr/>
          </p:nvSpPr>
          <p:spPr bwMode="auto">
            <a:xfrm flipH="1">
              <a:off x="1200" y="3552"/>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35" name="Oval 44">
              <a:extLst>
                <a:ext uri="{FF2B5EF4-FFF2-40B4-BE49-F238E27FC236}">
                  <a16:creationId xmlns:a16="http://schemas.microsoft.com/office/drawing/2014/main" id="{69BEDD7C-D88D-4D7A-B98C-FCFC1E748C57}"/>
                </a:ext>
              </a:extLst>
            </p:cNvPr>
            <p:cNvSpPr>
              <a:spLocks noChangeArrowheads="1"/>
            </p:cNvSpPr>
            <p:nvPr/>
          </p:nvSpPr>
          <p:spPr bwMode="auto">
            <a:xfrm flipH="1">
              <a:off x="1392" y="3456"/>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36" name="Text Box 45">
              <a:extLst>
                <a:ext uri="{FF2B5EF4-FFF2-40B4-BE49-F238E27FC236}">
                  <a16:creationId xmlns:a16="http://schemas.microsoft.com/office/drawing/2014/main" id="{7B16D6FF-995F-4FCC-B7ED-37BB10B98FA6}"/>
                </a:ext>
              </a:extLst>
            </p:cNvPr>
            <p:cNvSpPr txBox="1">
              <a:spLocks noChangeArrowheads="1"/>
            </p:cNvSpPr>
            <p:nvPr/>
          </p:nvSpPr>
          <p:spPr bwMode="auto">
            <a:xfrm>
              <a:off x="1094" y="3291"/>
              <a:ext cx="316"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a:latin typeface="Comic Sans MS" panose="030F0702030302020204" pitchFamily="66" charset="0"/>
                </a:rPr>
                <a:t>12</a:t>
              </a:r>
            </a:p>
          </p:txBody>
        </p:sp>
      </p:grpSp>
      <p:grpSp>
        <p:nvGrpSpPr>
          <p:cNvPr id="46123" name="Group 46">
            <a:extLst>
              <a:ext uri="{FF2B5EF4-FFF2-40B4-BE49-F238E27FC236}">
                <a16:creationId xmlns:a16="http://schemas.microsoft.com/office/drawing/2014/main" id="{99092BB9-CF1E-4D5B-B3FF-DFF3B3A686E3}"/>
              </a:ext>
            </a:extLst>
          </p:cNvPr>
          <p:cNvGrpSpPr>
            <a:grpSpLocks/>
          </p:cNvGrpSpPr>
          <p:nvPr/>
        </p:nvGrpSpPr>
        <p:grpSpPr bwMode="auto">
          <a:xfrm>
            <a:off x="4676056" y="3784104"/>
            <a:ext cx="731838" cy="522288"/>
            <a:chOff x="3072" y="2640"/>
            <a:chExt cx="461" cy="329"/>
          </a:xfrm>
        </p:grpSpPr>
        <p:grpSp>
          <p:nvGrpSpPr>
            <p:cNvPr id="46128" name="Group 47">
              <a:extLst>
                <a:ext uri="{FF2B5EF4-FFF2-40B4-BE49-F238E27FC236}">
                  <a16:creationId xmlns:a16="http://schemas.microsoft.com/office/drawing/2014/main" id="{5F1EDDCD-7172-4BC4-9778-61D42C673A2D}"/>
                </a:ext>
              </a:extLst>
            </p:cNvPr>
            <p:cNvGrpSpPr>
              <a:grpSpLocks/>
            </p:cNvGrpSpPr>
            <p:nvPr/>
          </p:nvGrpSpPr>
          <p:grpSpPr bwMode="auto">
            <a:xfrm>
              <a:off x="3072" y="2640"/>
              <a:ext cx="192" cy="288"/>
              <a:chOff x="3072" y="2640"/>
              <a:chExt cx="192" cy="288"/>
            </a:xfrm>
          </p:grpSpPr>
          <p:sp>
            <p:nvSpPr>
              <p:cNvPr id="46130" name="Line 48">
                <a:extLst>
                  <a:ext uri="{FF2B5EF4-FFF2-40B4-BE49-F238E27FC236}">
                    <a16:creationId xmlns:a16="http://schemas.microsoft.com/office/drawing/2014/main" id="{4F8267B6-63DC-4BBB-B547-D4E45401A7C7}"/>
                  </a:ext>
                </a:extLst>
              </p:cNvPr>
              <p:cNvSpPr>
                <a:spLocks noChangeShapeType="1"/>
              </p:cNvSpPr>
              <p:nvPr/>
            </p:nvSpPr>
            <p:spPr bwMode="auto">
              <a:xfrm flipH="1">
                <a:off x="3111" y="2685"/>
                <a:ext cx="114" cy="198"/>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131" name="Oval 49">
                <a:extLst>
                  <a:ext uri="{FF2B5EF4-FFF2-40B4-BE49-F238E27FC236}">
                    <a16:creationId xmlns:a16="http://schemas.microsoft.com/office/drawing/2014/main" id="{13C117AD-1C3C-45F0-847D-DDEA5EE8F9D8}"/>
                  </a:ext>
                </a:extLst>
              </p:cNvPr>
              <p:cNvSpPr>
                <a:spLocks noChangeArrowheads="1"/>
              </p:cNvSpPr>
              <p:nvPr/>
            </p:nvSpPr>
            <p:spPr bwMode="auto">
              <a:xfrm flipH="1">
                <a:off x="3216" y="2640"/>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6132" name="Oval 50">
                <a:extLst>
                  <a:ext uri="{FF2B5EF4-FFF2-40B4-BE49-F238E27FC236}">
                    <a16:creationId xmlns:a16="http://schemas.microsoft.com/office/drawing/2014/main" id="{3683B54A-2A11-4D26-BC38-1D2053A83CB0}"/>
                  </a:ext>
                </a:extLst>
              </p:cNvPr>
              <p:cNvSpPr>
                <a:spLocks noChangeArrowheads="1"/>
              </p:cNvSpPr>
              <p:nvPr/>
            </p:nvSpPr>
            <p:spPr bwMode="auto">
              <a:xfrm flipH="1">
                <a:off x="3072" y="2880"/>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grpSp>
        <p:sp>
          <p:nvSpPr>
            <p:cNvPr id="46129" name="Text Box 51">
              <a:extLst>
                <a:ext uri="{FF2B5EF4-FFF2-40B4-BE49-F238E27FC236}">
                  <a16:creationId xmlns:a16="http://schemas.microsoft.com/office/drawing/2014/main" id="{58FFB150-A63E-4094-BB53-D03E83CED0E5}"/>
                </a:ext>
              </a:extLst>
            </p:cNvPr>
            <p:cNvSpPr txBox="1">
              <a:spLocks noChangeArrowheads="1"/>
            </p:cNvSpPr>
            <p:nvPr/>
          </p:nvSpPr>
          <p:spPr bwMode="auto">
            <a:xfrm>
              <a:off x="3217" y="2738"/>
              <a:ext cx="316"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a:latin typeface="Comic Sans MS" panose="030F0702030302020204" pitchFamily="66" charset="0"/>
                </a:rPr>
                <a:t>21</a:t>
              </a:r>
            </a:p>
          </p:txBody>
        </p:sp>
      </p:grpSp>
      <p:sp>
        <p:nvSpPr>
          <p:cNvPr id="46124" name="Line 52">
            <a:extLst>
              <a:ext uri="{FF2B5EF4-FFF2-40B4-BE49-F238E27FC236}">
                <a16:creationId xmlns:a16="http://schemas.microsoft.com/office/drawing/2014/main" id="{CCB5FC99-19A2-4724-8949-044105111B9C}"/>
              </a:ext>
            </a:extLst>
          </p:cNvPr>
          <p:cNvSpPr>
            <a:spLocks noChangeShapeType="1"/>
          </p:cNvSpPr>
          <p:nvPr/>
        </p:nvSpPr>
        <p:spPr bwMode="auto">
          <a:xfrm>
            <a:off x="4066456" y="6298704"/>
            <a:ext cx="501650" cy="0"/>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6125" name="Text Box 53">
            <a:extLst>
              <a:ext uri="{FF2B5EF4-FFF2-40B4-BE49-F238E27FC236}">
                <a16:creationId xmlns:a16="http://schemas.microsoft.com/office/drawing/2014/main" id="{580D75F0-40DD-4591-AA1E-600F5E0F94D2}"/>
              </a:ext>
            </a:extLst>
          </p:cNvPr>
          <p:cNvSpPr txBox="1">
            <a:spLocks noChangeArrowheads="1"/>
          </p:cNvSpPr>
          <p:nvPr/>
        </p:nvSpPr>
        <p:spPr bwMode="auto">
          <a:xfrm>
            <a:off x="4707376" y="6127605"/>
            <a:ext cx="30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dirty="0">
                <a:latin typeface="Comic Sans MS" panose="030F0702030302020204" pitchFamily="66" charset="0"/>
                <a:sym typeface="Symbol" panose="05050102010706020507" pitchFamily="18" charset="2"/>
              </a:rPr>
              <a:t></a:t>
            </a:r>
            <a:endParaRPr lang="zh-CN" altLang="en-US" sz="1800" dirty="0">
              <a:solidFill>
                <a:schemeClr val="bg1"/>
              </a:solidFill>
              <a:latin typeface="Comic Sans MS" panose="030F0702030302020204" pitchFamily="66" charset="0"/>
              <a:sym typeface="Symbol" panose="05050102010706020507" pitchFamily="18" charset="2"/>
            </a:endParaRPr>
          </a:p>
        </p:txBody>
      </p:sp>
      <p:sp>
        <p:nvSpPr>
          <p:cNvPr id="46126" name="Text Box 54">
            <a:extLst>
              <a:ext uri="{FF2B5EF4-FFF2-40B4-BE49-F238E27FC236}">
                <a16:creationId xmlns:a16="http://schemas.microsoft.com/office/drawing/2014/main" id="{AB0B5178-5E83-44BF-8115-E940FE844DFF}"/>
              </a:ext>
            </a:extLst>
          </p:cNvPr>
          <p:cNvSpPr txBox="1">
            <a:spLocks noChangeArrowheads="1"/>
          </p:cNvSpPr>
          <p:nvPr/>
        </p:nvSpPr>
        <p:spPr bwMode="auto">
          <a:xfrm>
            <a:off x="3990256" y="2839542"/>
            <a:ext cx="501650" cy="366712"/>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latin typeface="Comic Sans MS" panose="030F0702030302020204" pitchFamily="66" charset="0"/>
              </a:rPr>
              <a:t>L</a:t>
            </a:r>
          </a:p>
        </p:txBody>
      </p:sp>
      <p:sp>
        <p:nvSpPr>
          <p:cNvPr id="46127" name="Text Box 55">
            <a:extLst>
              <a:ext uri="{FF2B5EF4-FFF2-40B4-BE49-F238E27FC236}">
                <a16:creationId xmlns:a16="http://schemas.microsoft.com/office/drawing/2014/main" id="{4C42E494-E88D-4F14-A0B8-E31283807D84}"/>
              </a:ext>
            </a:extLst>
          </p:cNvPr>
          <p:cNvSpPr txBox="1">
            <a:spLocks noChangeArrowheads="1"/>
          </p:cNvSpPr>
          <p:nvPr/>
        </p:nvSpPr>
        <p:spPr bwMode="auto">
          <a:xfrm>
            <a:off x="6732588" y="5006975"/>
            <a:ext cx="1895475" cy="366713"/>
          </a:xfrm>
          <a:prstGeom prst="rect">
            <a:avLst/>
          </a:prstGeom>
          <a:solidFill>
            <a:schemeClr val="hlink"/>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a:solidFill>
                  <a:schemeClr val="bg1"/>
                </a:solidFill>
                <a:latin typeface="Comic Sans MS" panose="030F0702030302020204" pitchFamily="66" charset="0"/>
                <a:sym typeface="Symbol" panose="05050102010706020507" pitchFamily="18" charset="2"/>
              </a:rPr>
              <a:t></a:t>
            </a:r>
            <a:r>
              <a:rPr lang="zh-CN" altLang="en-US" sz="1800">
                <a:solidFill>
                  <a:schemeClr val="bg1"/>
                </a:solidFill>
                <a:latin typeface="Comic Sans MS" panose="030F0702030302020204" pitchFamily="66" charset="0"/>
              </a:rPr>
              <a:t> = </a:t>
            </a:r>
            <a:r>
              <a:rPr lang="en-US" altLang="zh-CN" sz="1800">
                <a:solidFill>
                  <a:schemeClr val="bg1"/>
                </a:solidFill>
                <a:latin typeface="Comic Sans MS" panose="030F0702030302020204" pitchFamily="66" charset="0"/>
              </a:rPr>
              <a:t>min(12, 21)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B8AA7B2C-4DBC-4A35-B6F1-8ED4388038AF}"/>
              </a:ext>
            </a:extLst>
          </p:cNvPr>
          <p:cNvSpPr>
            <a:spLocks noGrp="1" noChangeArrowheads="1"/>
          </p:cNvSpPr>
          <p:nvPr>
            <p:ph type="title"/>
          </p:nvPr>
        </p:nvSpPr>
        <p:spPr>
          <a:xfrm>
            <a:off x="827881" y="430213"/>
            <a:ext cx="7793038" cy="1143000"/>
          </a:xfrm>
        </p:spPr>
        <p:txBody>
          <a:bodyPr/>
          <a:lstStyle/>
          <a:p>
            <a:pPr eaLnBrk="1" hangingPunct="1"/>
            <a:r>
              <a:rPr lang="zh-CN" altLang="en-US" dirty="0"/>
              <a:t>分治算法</a:t>
            </a:r>
          </a:p>
        </p:txBody>
      </p:sp>
      <p:sp>
        <p:nvSpPr>
          <p:cNvPr id="47108" name="Rectangle 3">
            <a:extLst>
              <a:ext uri="{FF2B5EF4-FFF2-40B4-BE49-F238E27FC236}">
                <a16:creationId xmlns:a16="http://schemas.microsoft.com/office/drawing/2014/main" id="{15E3A845-72A0-4C80-9E42-5A38914C6726}"/>
              </a:ext>
            </a:extLst>
          </p:cNvPr>
          <p:cNvSpPr>
            <a:spLocks noGrp="1" noChangeArrowheads="1"/>
          </p:cNvSpPr>
          <p:nvPr>
            <p:ph idx="1"/>
          </p:nvPr>
        </p:nvSpPr>
        <p:spPr/>
        <p:txBody>
          <a:bodyPr/>
          <a:lstStyle/>
          <a:p>
            <a:pPr eaLnBrk="1" hangingPunct="1"/>
            <a:r>
              <a:rPr lang="zh-CN" altLang="en-US"/>
              <a:t>把</a:t>
            </a:r>
            <a:r>
              <a:rPr lang="zh-CN" altLang="en-US">
                <a:latin typeface="Times New Roman" panose="02020603050405020304" pitchFamily="18" charset="0"/>
              </a:rPr>
              <a:t>“</a:t>
            </a:r>
            <a:r>
              <a:rPr lang="zh-CN" altLang="en-US"/>
              <a:t>窄带</a:t>
            </a:r>
            <a:r>
              <a:rPr lang="zh-CN" altLang="en-US">
                <a:latin typeface="Times New Roman" panose="02020603050405020304" pitchFamily="18" charset="0"/>
              </a:rPr>
              <a:t>”</a:t>
            </a:r>
            <a:r>
              <a:rPr lang="zh-CN" altLang="en-US"/>
              <a:t>之中的点集按照</a:t>
            </a:r>
            <a:r>
              <a:rPr lang="en-US" altLang="zh-CN"/>
              <a:t>y</a:t>
            </a:r>
            <a:r>
              <a:rPr lang="zh-CN" altLang="en-US"/>
              <a:t>坐标的大小排序编号</a:t>
            </a:r>
          </a:p>
        </p:txBody>
      </p:sp>
      <p:sp>
        <p:nvSpPr>
          <p:cNvPr id="47106" name="灯片编号占位符 5">
            <a:extLst>
              <a:ext uri="{FF2B5EF4-FFF2-40B4-BE49-F238E27FC236}">
                <a16:creationId xmlns:a16="http://schemas.microsoft.com/office/drawing/2014/main" id="{03349AB0-8429-4C8F-83B9-12DF28FD9EEF}"/>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D62250F-BF49-4217-AB76-4F04CF38D653}" type="slidenum">
              <a:rPr kumimoji="0" lang="zh-CN" altLang="en-US" sz="1400" smtClean="0"/>
              <a:pPr>
                <a:spcBef>
                  <a:spcPct val="0"/>
                </a:spcBef>
                <a:buClrTx/>
                <a:buSzTx/>
                <a:buFontTx/>
                <a:buNone/>
              </a:pPr>
              <a:t>188</a:t>
            </a:fld>
            <a:endParaRPr kumimoji="0" lang="en-US" altLang="zh-CN" sz="1400"/>
          </a:p>
        </p:txBody>
      </p:sp>
      <p:sp>
        <p:nvSpPr>
          <p:cNvPr id="47109" name="Rectangle 4">
            <a:extLst>
              <a:ext uri="{FF2B5EF4-FFF2-40B4-BE49-F238E27FC236}">
                <a16:creationId xmlns:a16="http://schemas.microsoft.com/office/drawing/2014/main" id="{93A0CB28-9677-4D16-9E25-0033D84F9EBD}"/>
              </a:ext>
            </a:extLst>
          </p:cNvPr>
          <p:cNvSpPr>
            <a:spLocks noChangeArrowheads="1"/>
          </p:cNvSpPr>
          <p:nvPr/>
        </p:nvSpPr>
        <p:spPr bwMode="auto">
          <a:xfrm>
            <a:off x="1547664" y="2494484"/>
            <a:ext cx="6248400" cy="3581400"/>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7110" name="Rectangle 5">
            <a:extLst>
              <a:ext uri="{FF2B5EF4-FFF2-40B4-BE49-F238E27FC236}">
                <a16:creationId xmlns:a16="http://schemas.microsoft.com/office/drawing/2014/main" id="{8123CC6E-C8D3-4682-B577-E15E06D9754D}"/>
              </a:ext>
            </a:extLst>
          </p:cNvPr>
          <p:cNvSpPr>
            <a:spLocks noChangeArrowheads="1"/>
          </p:cNvSpPr>
          <p:nvPr/>
        </p:nvSpPr>
        <p:spPr bwMode="auto">
          <a:xfrm>
            <a:off x="3681264" y="2492896"/>
            <a:ext cx="914400" cy="3567113"/>
          </a:xfrm>
          <a:prstGeom prst="rect">
            <a:avLst/>
          </a:prstGeom>
          <a:solidFill>
            <a:srgbClr val="8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2400">
              <a:solidFill>
                <a:schemeClr val="hlink"/>
              </a:solidFill>
            </a:endParaRPr>
          </a:p>
        </p:txBody>
      </p:sp>
      <p:sp>
        <p:nvSpPr>
          <p:cNvPr id="47111" name="Oval 6">
            <a:extLst>
              <a:ext uri="{FF2B5EF4-FFF2-40B4-BE49-F238E27FC236}">
                <a16:creationId xmlns:a16="http://schemas.microsoft.com/office/drawing/2014/main" id="{69EE77B6-AC6B-4155-8754-7038B867F158}"/>
              </a:ext>
            </a:extLst>
          </p:cNvPr>
          <p:cNvSpPr>
            <a:spLocks noChangeArrowheads="1"/>
          </p:cNvSpPr>
          <p:nvPr/>
        </p:nvSpPr>
        <p:spPr bwMode="auto">
          <a:xfrm flipH="1">
            <a:off x="2157264" y="36374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12" name="Oval 7">
            <a:extLst>
              <a:ext uri="{FF2B5EF4-FFF2-40B4-BE49-F238E27FC236}">
                <a16:creationId xmlns:a16="http://schemas.microsoft.com/office/drawing/2014/main" id="{3105FD7E-2480-4987-B1C3-EE2ED118027B}"/>
              </a:ext>
            </a:extLst>
          </p:cNvPr>
          <p:cNvSpPr>
            <a:spLocks noChangeArrowheads="1"/>
          </p:cNvSpPr>
          <p:nvPr/>
        </p:nvSpPr>
        <p:spPr bwMode="auto">
          <a:xfrm flipH="1">
            <a:off x="3986064" y="35612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solidFill>
                <a:schemeClr val="hlink"/>
              </a:solidFill>
              <a:latin typeface="Comic Sans MS" panose="030F0702030302020204" pitchFamily="66" charset="0"/>
            </a:endParaRPr>
          </a:p>
        </p:txBody>
      </p:sp>
      <p:sp>
        <p:nvSpPr>
          <p:cNvPr id="47113" name="Oval 8">
            <a:extLst>
              <a:ext uri="{FF2B5EF4-FFF2-40B4-BE49-F238E27FC236}">
                <a16:creationId xmlns:a16="http://schemas.microsoft.com/office/drawing/2014/main" id="{E1BF27FF-2DDD-4AE2-99B5-135B25306FE9}"/>
              </a:ext>
            </a:extLst>
          </p:cNvPr>
          <p:cNvSpPr>
            <a:spLocks noChangeArrowheads="1"/>
          </p:cNvSpPr>
          <p:nvPr/>
        </p:nvSpPr>
        <p:spPr bwMode="auto">
          <a:xfrm flipH="1">
            <a:off x="3224064" y="49328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14" name="Oval 9">
            <a:extLst>
              <a:ext uri="{FF2B5EF4-FFF2-40B4-BE49-F238E27FC236}">
                <a16:creationId xmlns:a16="http://schemas.microsoft.com/office/drawing/2014/main" id="{CD2FE04F-3AFF-4FFC-84BB-9CB4CF9FF9EF}"/>
              </a:ext>
            </a:extLst>
          </p:cNvPr>
          <p:cNvSpPr>
            <a:spLocks noChangeArrowheads="1"/>
          </p:cNvSpPr>
          <p:nvPr/>
        </p:nvSpPr>
        <p:spPr bwMode="auto">
          <a:xfrm flipH="1">
            <a:off x="4290864" y="55424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solidFill>
                <a:schemeClr val="hlink"/>
              </a:solidFill>
              <a:latin typeface="Comic Sans MS" panose="030F0702030302020204" pitchFamily="66" charset="0"/>
            </a:endParaRPr>
          </a:p>
        </p:txBody>
      </p:sp>
      <p:sp>
        <p:nvSpPr>
          <p:cNvPr id="47115" name="Oval 10">
            <a:extLst>
              <a:ext uri="{FF2B5EF4-FFF2-40B4-BE49-F238E27FC236}">
                <a16:creationId xmlns:a16="http://schemas.microsoft.com/office/drawing/2014/main" id="{D71951F6-9217-4919-8088-F97832EE696D}"/>
              </a:ext>
            </a:extLst>
          </p:cNvPr>
          <p:cNvSpPr>
            <a:spLocks noChangeArrowheads="1"/>
          </p:cNvSpPr>
          <p:nvPr/>
        </p:nvSpPr>
        <p:spPr bwMode="auto">
          <a:xfrm flipH="1">
            <a:off x="1776264" y="31802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16" name="Oval 11">
            <a:extLst>
              <a:ext uri="{FF2B5EF4-FFF2-40B4-BE49-F238E27FC236}">
                <a16:creationId xmlns:a16="http://schemas.microsoft.com/office/drawing/2014/main" id="{7A415819-FAEC-432F-A201-5B25179B70CD}"/>
              </a:ext>
            </a:extLst>
          </p:cNvPr>
          <p:cNvSpPr>
            <a:spLocks noChangeArrowheads="1"/>
          </p:cNvSpPr>
          <p:nvPr/>
        </p:nvSpPr>
        <p:spPr bwMode="auto">
          <a:xfrm flipH="1">
            <a:off x="2766864" y="34850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17" name="Oval 12">
            <a:extLst>
              <a:ext uri="{FF2B5EF4-FFF2-40B4-BE49-F238E27FC236}">
                <a16:creationId xmlns:a16="http://schemas.microsoft.com/office/drawing/2014/main" id="{81097AE0-8280-484C-B5BB-F79A1B75FAB8}"/>
              </a:ext>
            </a:extLst>
          </p:cNvPr>
          <p:cNvSpPr>
            <a:spLocks noChangeArrowheads="1"/>
          </p:cNvSpPr>
          <p:nvPr/>
        </p:nvSpPr>
        <p:spPr bwMode="auto">
          <a:xfrm flipH="1">
            <a:off x="2995464" y="27992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18" name="Oval 13">
            <a:extLst>
              <a:ext uri="{FF2B5EF4-FFF2-40B4-BE49-F238E27FC236}">
                <a16:creationId xmlns:a16="http://schemas.microsoft.com/office/drawing/2014/main" id="{DB0260AF-82FB-4C70-8E21-B3F88169FE1E}"/>
              </a:ext>
            </a:extLst>
          </p:cNvPr>
          <p:cNvSpPr>
            <a:spLocks noChangeArrowheads="1"/>
          </p:cNvSpPr>
          <p:nvPr/>
        </p:nvSpPr>
        <p:spPr bwMode="auto">
          <a:xfrm flipH="1">
            <a:off x="3071664" y="37898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19" name="Oval 14">
            <a:extLst>
              <a:ext uri="{FF2B5EF4-FFF2-40B4-BE49-F238E27FC236}">
                <a16:creationId xmlns:a16="http://schemas.microsoft.com/office/drawing/2014/main" id="{D81E1A58-F963-4DF0-9EC6-FAFBAEB32839}"/>
              </a:ext>
            </a:extLst>
          </p:cNvPr>
          <p:cNvSpPr>
            <a:spLocks noChangeArrowheads="1"/>
          </p:cNvSpPr>
          <p:nvPr/>
        </p:nvSpPr>
        <p:spPr bwMode="auto">
          <a:xfrm flipH="1">
            <a:off x="5510064" y="31802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20" name="Oval 15">
            <a:extLst>
              <a:ext uri="{FF2B5EF4-FFF2-40B4-BE49-F238E27FC236}">
                <a16:creationId xmlns:a16="http://schemas.microsoft.com/office/drawing/2014/main" id="{624CCE7C-4617-490A-95C2-723A3DD3DCC0}"/>
              </a:ext>
            </a:extLst>
          </p:cNvPr>
          <p:cNvSpPr>
            <a:spLocks noChangeArrowheads="1"/>
          </p:cNvSpPr>
          <p:nvPr/>
        </p:nvSpPr>
        <p:spPr bwMode="auto">
          <a:xfrm flipH="1">
            <a:off x="3757464" y="31802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solidFill>
                <a:schemeClr val="hlink"/>
              </a:solidFill>
              <a:latin typeface="Comic Sans MS" panose="030F0702030302020204" pitchFamily="66" charset="0"/>
            </a:endParaRPr>
          </a:p>
        </p:txBody>
      </p:sp>
      <p:sp>
        <p:nvSpPr>
          <p:cNvPr id="47121" name="Oval 16">
            <a:extLst>
              <a:ext uri="{FF2B5EF4-FFF2-40B4-BE49-F238E27FC236}">
                <a16:creationId xmlns:a16="http://schemas.microsoft.com/office/drawing/2014/main" id="{868E481A-78E8-4D7C-9EAD-6FC3939B1680}"/>
              </a:ext>
            </a:extLst>
          </p:cNvPr>
          <p:cNvSpPr>
            <a:spLocks noChangeArrowheads="1"/>
          </p:cNvSpPr>
          <p:nvPr/>
        </p:nvSpPr>
        <p:spPr bwMode="auto">
          <a:xfrm flipH="1">
            <a:off x="4976664" y="37136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22" name="Oval 17">
            <a:extLst>
              <a:ext uri="{FF2B5EF4-FFF2-40B4-BE49-F238E27FC236}">
                <a16:creationId xmlns:a16="http://schemas.microsoft.com/office/drawing/2014/main" id="{E263E58C-01B1-438F-B72F-0864A2672CAA}"/>
              </a:ext>
            </a:extLst>
          </p:cNvPr>
          <p:cNvSpPr>
            <a:spLocks noChangeArrowheads="1"/>
          </p:cNvSpPr>
          <p:nvPr/>
        </p:nvSpPr>
        <p:spPr bwMode="auto">
          <a:xfrm flipH="1">
            <a:off x="4748064" y="40946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23" name="Oval 18">
            <a:extLst>
              <a:ext uri="{FF2B5EF4-FFF2-40B4-BE49-F238E27FC236}">
                <a16:creationId xmlns:a16="http://schemas.microsoft.com/office/drawing/2014/main" id="{3A6DE972-3869-4E57-82F9-218F6B084080}"/>
              </a:ext>
            </a:extLst>
          </p:cNvPr>
          <p:cNvSpPr>
            <a:spLocks noChangeArrowheads="1"/>
          </p:cNvSpPr>
          <p:nvPr/>
        </p:nvSpPr>
        <p:spPr bwMode="auto">
          <a:xfrm flipH="1">
            <a:off x="7491264" y="59234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24" name="Oval 19">
            <a:extLst>
              <a:ext uri="{FF2B5EF4-FFF2-40B4-BE49-F238E27FC236}">
                <a16:creationId xmlns:a16="http://schemas.microsoft.com/office/drawing/2014/main" id="{D976FF87-35F7-4665-8682-E11DF63F2789}"/>
              </a:ext>
            </a:extLst>
          </p:cNvPr>
          <p:cNvSpPr>
            <a:spLocks noChangeArrowheads="1"/>
          </p:cNvSpPr>
          <p:nvPr/>
        </p:nvSpPr>
        <p:spPr bwMode="auto">
          <a:xfrm flipH="1">
            <a:off x="5891064" y="28754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25" name="Oval 20">
            <a:extLst>
              <a:ext uri="{FF2B5EF4-FFF2-40B4-BE49-F238E27FC236}">
                <a16:creationId xmlns:a16="http://schemas.microsoft.com/office/drawing/2014/main" id="{CFBC71DD-F214-4BA2-8EE3-2263EE493D0D}"/>
              </a:ext>
            </a:extLst>
          </p:cNvPr>
          <p:cNvSpPr>
            <a:spLocks noChangeArrowheads="1"/>
          </p:cNvSpPr>
          <p:nvPr/>
        </p:nvSpPr>
        <p:spPr bwMode="auto">
          <a:xfrm flipH="1">
            <a:off x="6348264" y="41708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26" name="Oval 21">
            <a:extLst>
              <a:ext uri="{FF2B5EF4-FFF2-40B4-BE49-F238E27FC236}">
                <a16:creationId xmlns:a16="http://schemas.microsoft.com/office/drawing/2014/main" id="{2892652F-9A84-4B25-A389-9249C09225E4}"/>
              </a:ext>
            </a:extLst>
          </p:cNvPr>
          <p:cNvSpPr>
            <a:spLocks noChangeArrowheads="1"/>
          </p:cNvSpPr>
          <p:nvPr/>
        </p:nvSpPr>
        <p:spPr bwMode="auto">
          <a:xfrm flipH="1">
            <a:off x="1700064" y="40184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27" name="Oval 22">
            <a:extLst>
              <a:ext uri="{FF2B5EF4-FFF2-40B4-BE49-F238E27FC236}">
                <a16:creationId xmlns:a16="http://schemas.microsoft.com/office/drawing/2014/main" id="{0A703F6E-4879-4FB6-9298-66F9007C428B}"/>
              </a:ext>
            </a:extLst>
          </p:cNvPr>
          <p:cNvSpPr>
            <a:spLocks noChangeArrowheads="1"/>
          </p:cNvSpPr>
          <p:nvPr/>
        </p:nvSpPr>
        <p:spPr bwMode="auto">
          <a:xfrm flipH="1">
            <a:off x="4214664" y="38660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solidFill>
                <a:schemeClr val="hlink"/>
              </a:solidFill>
              <a:latin typeface="Comic Sans MS" panose="030F0702030302020204" pitchFamily="66" charset="0"/>
            </a:endParaRPr>
          </a:p>
        </p:txBody>
      </p:sp>
      <p:sp>
        <p:nvSpPr>
          <p:cNvPr id="47128" name="Oval 23">
            <a:extLst>
              <a:ext uri="{FF2B5EF4-FFF2-40B4-BE49-F238E27FC236}">
                <a16:creationId xmlns:a16="http://schemas.microsoft.com/office/drawing/2014/main" id="{47C7515E-10E3-4F26-BCCE-D01D1220C51D}"/>
              </a:ext>
            </a:extLst>
          </p:cNvPr>
          <p:cNvSpPr>
            <a:spLocks noChangeArrowheads="1"/>
          </p:cNvSpPr>
          <p:nvPr/>
        </p:nvSpPr>
        <p:spPr bwMode="auto">
          <a:xfrm flipH="1">
            <a:off x="3224064" y="42470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29" name="Oval 24">
            <a:extLst>
              <a:ext uri="{FF2B5EF4-FFF2-40B4-BE49-F238E27FC236}">
                <a16:creationId xmlns:a16="http://schemas.microsoft.com/office/drawing/2014/main" id="{90138B49-EC69-4708-A6D4-2DA381189D6A}"/>
              </a:ext>
            </a:extLst>
          </p:cNvPr>
          <p:cNvSpPr>
            <a:spLocks noChangeArrowheads="1"/>
          </p:cNvSpPr>
          <p:nvPr/>
        </p:nvSpPr>
        <p:spPr bwMode="auto">
          <a:xfrm flipH="1">
            <a:off x="3986064" y="40184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solidFill>
                <a:schemeClr val="hlink"/>
              </a:solidFill>
              <a:latin typeface="Comic Sans MS" panose="030F0702030302020204" pitchFamily="66" charset="0"/>
            </a:endParaRPr>
          </a:p>
        </p:txBody>
      </p:sp>
      <p:sp>
        <p:nvSpPr>
          <p:cNvPr id="47130" name="Oval 25">
            <a:extLst>
              <a:ext uri="{FF2B5EF4-FFF2-40B4-BE49-F238E27FC236}">
                <a16:creationId xmlns:a16="http://schemas.microsoft.com/office/drawing/2014/main" id="{42C5CAE1-359C-4FF8-82F9-D19586E4236D}"/>
              </a:ext>
            </a:extLst>
          </p:cNvPr>
          <p:cNvSpPr>
            <a:spLocks noChangeArrowheads="1"/>
          </p:cNvSpPr>
          <p:nvPr/>
        </p:nvSpPr>
        <p:spPr bwMode="auto">
          <a:xfrm flipH="1">
            <a:off x="3833664" y="48566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solidFill>
                <a:schemeClr val="hlink"/>
              </a:solidFill>
              <a:latin typeface="Comic Sans MS" panose="030F0702030302020204" pitchFamily="66" charset="0"/>
            </a:endParaRPr>
          </a:p>
        </p:txBody>
      </p:sp>
      <p:sp>
        <p:nvSpPr>
          <p:cNvPr id="47131" name="Oval 26">
            <a:extLst>
              <a:ext uri="{FF2B5EF4-FFF2-40B4-BE49-F238E27FC236}">
                <a16:creationId xmlns:a16="http://schemas.microsoft.com/office/drawing/2014/main" id="{D04E6BEC-8A98-47E5-A76D-DF60233F8B37}"/>
              </a:ext>
            </a:extLst>
          </p:cNvPr>
          <p:cNvSpPr>
            <a:spLocks noChangeArrowheads="1"/>
          </p:cNvSpPr>
          <p:nvPr/>
        </p:nvSpPr>
        <p:spPr bwMode="auto">
          <a:xfrm flipH="1">
            <a:off x="1776264" y="51614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32" name="Oval 27">
            <a:extLst>
              <a:ext uri="{FF2B5EF4-FFF2-40B4-BE49-F238E27FC236}">
                <a16:creationId xmlns:a16="http://schemas.microsoft.com/office/drawing/2014/main" id="{1494FF89-202C-4B6D-B5A0-53C6528804C5}"/>
              </a:ext>
            </a:extLst>
          </p:cNvPr>
          <p:cNvSpPr>
            <a:spLocks noChangeArrowheads="1"/>
          </p:cNvSpPr>
          <p:nvPr/>
        </p:nvSpPr>
        <p:spPr bwMode="auto">
          <a:xfrm flipH="1">
            <a:off x="2081064" y="50090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33" name="Oval 28">
            <a:extLst>
              <a:ext uri="{FF2B5EF4-FFF2-40B4-BE49-F238E27FC236}">
                <a16:creationId xmlns:a16="http://schemas.microsoft.com/office/drawing/2014/main" id="{F59EA090-2EF4-4470-8CDD-56E985D8B0AD}"/>
              </a:ext>
            </a:extLst>
          </p:cNvPr>
          <p:cNvSpPr>
            <a:spLocks noChangeArrowheads="1"/>
          </p:cNvSpPr>
          <p:nvPr/>
        </p:nvSpPr>
        <p:spPr bwMode="auto">
          <a:xfrm flipH="1">
            <a:off x="3681264" y="58472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solidFill>
                <a:schemeClr val="hlink"/>
              </a:solidFill>
              <a:latin typeface="Comic Sans MS" panose="030F0702030302020204" pitchFamily="66" charset="0"/>
            </a:endParaRPr>
          </a:p>
        </p:txBody>
      </p:sp>
      <p:sp>
        <p:nvSpPr>
          <p:cNvPr id="47134" name="Oval 29">
            <a:extLst>
              <a:ext uri="{FF2B5EF4-FFF2-40B4-BE49-F238E27FC236}">
                <a16:creationId xmlns:a16="http://schemas.microsoft.com/office/drawing/2014/main" id="{5412C8FB-BCB7-45FD-8A4C-1FEDC48896A5}"/>
              </a:ext>
            </a:extLst>
          </p:cNvPr>
          <p:cNvSpPr>
            <a:spLocks noChangeArrowheads="1"/>
          </p:cNvSpPr>
          <p:nvPr/>
        </p:nvSpPr>
        <p:spPr bwMode="auto">
          <a:xfrm flipH="1">
            <a:off x="1623864" y="56186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35" name="Oval 30">
            <a:extLst>
              <a:ext uri="{FF2B5EF4-FFF2-40B4-BE49-F238E27FC236}">
                <a16:creationId xmlns:a16="http://schemas.microsoft.com/office/drawing/2014/main" id="{EA5E8699-52B6-4AE6-8DA4-117A47AB4764}"/>
              </a:ext>
            </a:extLst>
          </p:cNvPr>
          <p:cNvSpPr>
            <a:spLocks noChangeArrowheads="1"/>
          </p:cNvSpPr>
          <p:nvPr/>
        </p:nvSpPr>
        <p:spPr bwMode="auto">
          <a:xfrm flipH="1">
            <a:off x="2919264" y="56186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36" name="Oval 31">
            <a:extLst>
              <a:ext uri="{FF2B5EF4-FFF2-40B4-BE49-F238E27FC236}">
                <a16:creationId xmlns:a16="http://schemas.microsoft.com/office/drawing/2014/main" id="{029E09BD-BD3E-4586-856B-A0A59E165129}"/>
              </a:ext>
            </a:extLst>
          </p:cNvPr>
          <p:cNvSpPr>
            <a:spLocks noChangeArrowheads="1"/>
          </p:cNvSpPr>
          <p:nvPr/>
        </p:nvSpPr>
        <p:spPr bwMode="auto">
          <a:xfrm flipH="1">
            <a:off x="7415064" y="34088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37" name="Oval 32">
            <a:extLst>
              <a:ext uri="{FF2B5EF4-FFF2-40B4-BE49-F238E27FC236}">
                <a16:creationId xmlns:a16="http://schemas.microsoft.com/office/drawing/2014/main" id="{80492BD8-4955-4DC7-B6BA-6AC0EE0457E8}"/>
              </a:ext>
            </a:extLst>
          </p:cNvPr>
          <p:cNvSpPr>
            <a:spLocks noChangeArrowheads="1"/>
          </p:cNvSpPr>
          <p:nvPr/>
        </p:nvSpPr>
        <p:spPr bwMode="auto">
          <a:xfrm flipH="1">
            <a:off x="6729264" y="29516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38" name="Oval 33">
            <a:extLst>
              <a:ext uri="{FF2B5EF4-FFF2-40B4-BE49-F238E27FC236}">
                <a16:creationId xmlns:a16="http://schemas.microsoft.com/office/drawing/2014/main" id="{904FDBBD-37E2-439B-87F6-AF0CCCFDB0AF}"/>
              </a:ext>
            </a:extLst>
          </p:cNvPr>
          <p:cNvSpPr>
            <a:spLocks noChangeArrowheads="1"/>
          </p:cNvSpPr>
          <p:nvPr/>
        </p:nvSpPr>
        <p:spPr bwMode="auto">
          <a:xfrm flipH="1">
            <a:off x="5205264" y="50090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39" name="Oval 34">
            <a:extLst>
              <a:ext uri="{FF2B5EF4-FFF2-40B4-BE49-F238E27FC236}">
                <a16:creationId xmlns:a16="http://schemas.microsoft.com/office/drawing/2014/main" id="{A6BAB96B-D993-4BF0-A6CF-E92AE4ECF889}"/>
              </a:ext>
            </a:extLst>
          </p:cNvPr>
          <p:cNvSpPr>
            <a:spLocks noChangeArrowheads="1"/>
          </p:cNvSpPr>
          <p:nvPr/>
        </p:nvSpPr>
        <p:spPr bwMode="auto">
          <a:xfrm flipH="1">
            <a:off x="7415064" y="27992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40" name="Oval 35">
            <a:extLst>
              <a:ext uri="{FF2B5EF4-FFF2-40B4-BE49-F238E27FC236}">
                <a16:creationId xmlns:a16="http://schemas.microsoft.com/office/drawing/2014/main" id="{08ACA6B6-E990-4CB8-B04E-FDA845D365D4}"/>
              </a:ext>
            </a:extLst>
          </p:cNvPr>
          <p:cNvSpPr>
            <a:spLocks noChangeArrowheads="1"/>
          </p:cNvSpPr>
          <p:nvPr/>
        </p:nvSpPr>
        <p:spPr bwMode="auto">
          <a:xfrm flipH="1">
            <a:off x="5891064" y="45518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41" name="Oval 36">
            <a:extLst>
              <a:ext uri="{FF2B5EF4-FFF2-40B4-BE49-F238E27FC236}">
                <a16:creationId xmlns:a16="http://schemas.microsoft.com/office/drawing/2014/main" id="{897F8C07-EEB6-4AED-AF14-F6E3B18774AA}"/>
              </a:ext>
            </a:extLst>
          </p:cNvPr>
          <p:cNvSpPr>
            <a:spLocks noChangeArrowheads="1"/>
          </p:cNvSpPr>
          <p:nvPr/>
        </p:nvSpPr>
        <p:spPr bwMode="auto">
          <a:xfrm flipH="1">
            <a:off x="6119664" y="56948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42" name="Oval 37">
            <a:extLst>
              <a:ext uri="{FF2B5EF4-FFF2-40B4-BE49-F238E27FC236}">
                <a16:creationId xmlns:a16="http://schemas.microsoft.com/office/drawing/2014/main" id="{AC4EB922-A972-41E0-938B-AB28F3B75F12}"/>
              </a:ext>
            </a:extLst>
          </p:cNvPr>
          <p:cNvSpPr>
            <a:spLocks noChangeArrowheads="1"/>
          </p:cNvSpPr>
          <p:nvPr/>
        </p:nvSpPr>
        <p:spPr bwMode="auto">
          <a:xfrm flipH="1">
            <a:off x="7491264" y="42470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43" name="Oval 38">
            <a:extLst>
              <a:ext uri="{FF2B5EF4-FFF2-40B4-BE49-F238E27FC236}">
                <a16:creationId xmlns:a16="http://schemas.microsoft.com/office/drawing/2014/main" id="{31972C74-6484-4313-8436-5EF6EF35F949}"/>
              </a:ext>
            </a:extLst>
          </p:cNvPr>
          <p:cNvSpPr>
            <a:spLocks noChangeArrowheads="1"/>
          </p:cNvSpPr>
          <p:nvPr/>
        </p:nvSpPr>
        <p:spPr bwMode="auto">
          <a:xfrm flipH="1">
            <a:off x="6348264" y="50090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44" name="Oval 39">
            <a:extLst>
              <a:ext uri="{FF2B5EF4-FFF2-40B4-BE49-F238E27FC236}">
                <a16:creationId xmlns:a16="http://schemas.microsoft.com/office/drawing/2014/main" id="{D50E4A08-E0FD-471E-92C9-D9CFC9E00B22}"/>
              </a:ext>
            </a:extLst>
          </p:cNvPr>
          <p:cNvSpPr>
            <a:spLocks noChangeArrowheads="1"/>
          </p:cNvSpPr>
          <p:nvPr/>
        </p:nvSpPr>
        <p:spPr bwMode="auto">
          <a:xfrm flipH="1">
            <a:off x="7110264" y="5085284"/>
            <a:ext cx="76200" cy="762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45" name="Line 40">
            <a:extLst>
              <a:ext uri="{FF2B5EF4-FFF2-40B4-BE49-F238E27FC236}">
                <a16:creationId xmlns:a16="http://schemas.microsoft.com/office/drawing/2014/main" id="{929998DD-819C-4BB0-A4EF-D0534749D96A}"/>
              </a:ext>
            </a:extLst>
          </p:cNvPr>
          <p:cNvSpPr>
            <a:spLocks noChangeShapeType="1"/>
          </p:cNvSpPr>
          <p:nvPr/>
        </p:nvSpPr>
        <p:spPr bwMode="auto">
          <a:xfrm>
            <a:off x="4138464" y="2494484"/>
            <a:ext cx="0" cy="3581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nvGrpSpPr>
          <p:cNvPr id="47146" name="Group 41">
            <a:extLst>
              <a:ext uri="{FF2B5EF4-FFF2-40B4-BE49-F238E27FC236}">
                <a16:creationId xmlns:a16="http://schemas.microsoft.com/office/drawing/2014/main" id="{A97D8797-46DA-4420-BCA5-86AC87014CDB}"/>
              </a:ext>
            </a:extLst>
          </p:cNvPr>
          <p:cNvGrpSpPr>
            <a:grpSpLocks/>
          </p:cNvGrpSpPr>
          <p:nvPr/>
        </p:nvGrpSpPr>
        <p:grpSpPr bwMode="auto">
          <a:xfrm>
            <a:off x="1607989" y="4747146"/>
            <a:ext cx="549275" cy="490538"/>
            <a:chOff x="1094" y="3291"/>
            <a:chExt cx="346" cy="309"/>
          </a:xfrm>
        </p:grpSpPr>
        <p:sp>
          <p:nvSpPr>
            <p:cNvPr id="47164" name="Line 42">
              <a:extLst>
                <a:ext uri="{FF2B5EF4-FFF2-40B4-BE49-F238E27FC236}">
                  <a16:creationId xmlns:a16="http://schemas.microsoft.com/office/drawing/2014/main" id="{F041B07D-767E-4869-85B0-708C94D1BAF8}"/>
                </a:ext>
              </a:extLst>
            </p:cNvPr>
            <p:cNvSpPr>
              <a:spLocks noChangeShapeType="1"/>
            </p:cNvSpPr>
            <p:nvPr/>
          </p:nvSpPr>
          <p:spPr bwMode="auto">
            <a:xfrm flipH="1">
              <a:off x="1242" y="3489"/>
              <a:ext cx="156" cy="7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65" name="Oval 43">
              <a:extLst>
                <a:ext uri="{FF2B5EF4-FFF2-40B4-BE49-F238E27FC236}">
                  <a16:creationId xmlns:a16="http://schemas.microsoft.com/office/drawing/2014/main" id="{3013BD37-9781-491B-BD50-650D655F62C1}"/>
                </a:ext>
              </a:extLst>
            </p:cNvPr>
            <p:cNvSpPr>
              <a:spLocks noChangeArrowheads="1"/>
            </p:cNvSpPr>
            <p:nvPr/>
          </p:nvSpPr>
          <p:spPr bwMode="auto">
            <a:xfrm flipH="1">
              <a:off x="1200" y="3552"/>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66" name="Oval 44">
              <a:extLst>
                <a:ext uri="{FF2B5EF4-FFF2-40B4-BE49-F238E27FC236}">
                  <a16:creationId xmlns:a16="http://schemas.microsoft.com/office/drawing/2014/main" id="{D21C7818-2D7D-4F65-9ED1-934EED65DB3A}"/>
                </a:ext>
              </a:extLst>
            </p:cNvPr>
            <p:cNvSpPr>
              <a:spLocks noChangeArrowheads="1"/>
            </p:cNvSpPr>
            <p:nvPr/>
          </p:nvSpPr>
          <p:spPr bwMode="auto">
            <a:xfrm flipH="1">
              <a:off x="1392" y="3456"/>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67" name="Text Box 45">
              <a:extLst>
                <a:ext uri="{FF2B5EF4-FFF2-40B4-BE49-F238E27FC236}">
                  <a16:creationId xmlns:a16="http://schemas.microsoft.com/office/drawing/2014/main" id="{6EA95BF0-89EF-42E7-8396-DE01123B6E18}"/>
                </a:ext>
              </a:extLst>
            </p:cNvPr>
            <p:cNvSpPr txBox="1">
              <a:spLocks noChangeArrowheads="1"/>
            </p:cNvSpPr>
            <p:nvPr/>
          </p:nvSpPr>
          <p:spPr bwMode="auto">
            <a:xfrm>
              <a:off x="1094" y="3291"/>
              <a:ext cx="316"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a:latin typeface="Comic Sans MS" panose="030F0702030302020204" pitchFamily="66" charset="0"/>
                </a:rPr>
                <a:t>12</a:t>
              </a:r>
            </a:p>
          </p:txBody>
        </p:sp>
      </p:grpSp>
      <p:grpSp>
        <p:nvGrpSpPr>
          <p:cNvPr id="47147" name="Group 46">
            <a:extLst>
              <a:ext uri="{FF2B5EF4-FFF2-40B4-BE49-F238E27FC236}">
                <a16:creationId xmlns:a16="http://schemas.microsoft.com/office/drawing/2014/main" id="{E5637B9B-E27B-457A-89D3-DBAF7FA63D10}"/>
              </a:ext>
            </a:extLst>
          </p:cNvPr>
          <p:cNvGrpSpPr>
            <a:grpSpLocks/>
          </p:cNvGrpSpPr>
          <p:nvPr/>
        </p:nvGrpSpPr>
        <p:grpSpPr bwMode="auto">
          <a:xfrm>
            <a:off x="4748064" y="3713684"/>
            <a:ext cx="731838" cy="522287"/>
            <a:chOff x="3072" y="2640"/>
            <a:chExt cx="461" cy="329"/>
          </a:xfrm>
        </p:grpSpPr>
        <p:grpSp>
          <p:nvGrpSpPr>
            <p:cNvPr id="47159" name="Group 47">
              <a:extLst>
                <a:ext uri="{FF2B5EF4-FFF2-40B4-BE49-F238E27FC236}">
                  <a16:creationId xmlns:a16="http://schemas.microsoft.com/office/drawing/2014/main" id="{BC58039C-B527-4A68-97D1-233484C7605B}"/>
                </a:ext>
              </a:extLst>
            </p:cNvPr>
            <p:cNvGrpSpPr>
              <a:grpSpLocks/>
            </p:cNvGrpSpPr>
            <p:nvPr/>
          </p:nvGrpSpPr>
          <p:grpSpPr bwMode="auto">
            <a:xfrm>
              <a:off x="3072" y="2640"/>
              <a:ext cx="192" cy="288"/>
              <a:chOff x="3072" y="2640"/>
              <a:chExt cx="192" cy="288"/>
            </a:xfrm>
          </p:grpSpPr>
          <p:sp>
            <p:nvSpPr>
              <p:cNvPr id="47161" name="Line 48">
                <a:extLst>
                  <a:ext uri="{FF2B5EF4-FFF2-40B4-BE49-F238E27FC236}">
                    <a16:creationId xmlns:a16="http://schemas.microsoft.com/office/drawing/2014/main" id="{7B1022C5-2460-48D1-846F-008E6B9AF48D}"/>
                  </a:ext>
                </a:extLst>
              </p:cNvPr>
              <p:cNvSpPr>
                <a:spLocks noChangeShapeType="1"/>
              </p:cNvSpPr>
              <p:nvPr/>
            </p:nvSpPr>
            <p:spPr bwMode="auto">
              <a:xfrm flipH="1">
                <a:off x="3111" y="2685"/>
                <a:ext cx="114" cy="198"/>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62" name="Oval 49">
                <a:extLst>
                  <a:ext uri="{FF2B5EF4-FFF2-40B4-BE49-F238E27FC236}">
                    <a16:creationId xmlns:a16="http://schemas.microsoft.com/office/drawing/2014/main" id="{5E627A5E-1EFF-450F-BFA4-224F0CC9AC70}"/>
                  </a:ext>
                </a:extLst>
              </p:cNvPr>
              <p:cNvSpPr>
                <a:spLocks noChangeArrowheads="1"/>
              </p:cNvSpPr>
              <p:nvPr/>
            </p:nvSpPr>
            <p:spPr bwMode="auto">
              <a:xfrm flipH="1">
                <a:off x="3216" y="2640"/>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sp>
            <p:nvSpPr>
              <p:cNvPr id="47163" name="Oval 50">
                <a:extLst>
                  <a:ext uri="{FF2B5EF4-FFF2-40B4-BE49-F238E27FC236}">
                    <a16:creationId xmlns:a16="http://schemas.microsoft.com/office/drawing/2014/main" id="{C4C13D25-52D8-46E4-B49B-024F3300C004}"/>
                  </a:ext>
                </a:extLst>
              </p:cNvPr>
              <p:cNvSpPr>
                <a:spLocks noChangeArrowheads="1"/>
              </p:cNvSpPr>
              <p:nvPr/>
            </p:nvSpPr>
            <p:spPr bwMode="auto">
              <a:xfrm flipH="1">
                <a:off x="3072" y="2880"/>
                <a:ext cx="48" cy="48"/>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2400">
                  <a:latin typeface="Comic Sans MS" panose="030F0702030302020204" pitchFamily="66" charset="0"/>
                </a:endParaRPr>
              </a:p>
            </p:txBody>
          </p:sp>
        </p:grpSp>
        <p:sp>
          <p:nvSpPr>
            <p:cNvPr id="47160" name="Text Box 51">
              <a:extLst>
                <a:ext uri="{FF2B5EF4-FFF2-40B4-BE49-F238E27FC236}">
                  <a16:creationId xmlns:a16="http://schemas.microsoft.com/office/drawing/2014/main" id="{45AEBB00-7814-4B38-A33A-F04A934E3FAC}"/>
                </a:ext>
              </a:extLst>
            </p:cNvPr>
            <p:cNvSpPr txBox="1">
              <a:spLocks noChangeArrowheads="1"/>
            </p:cNvSpPr>
            <p:nvPr/>
          </p:nvSpPr>
          <p:spPr bwMode="auto">
            <a:xfrm>
              <a:off x="3217" y="2738"/>
              <a:ext cx="316"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a:latin typeface="Comic Sans MS" panose="030F0702030302020204" pitchFamily="66" charset="0"/>
                </a:rPr>
                <a:t>21</a:t>
              </a:r>
            </a:p>
          </p:txBody>
        </p:sp>
      </p:grpSp>
      <p:sp>
        <p:nvSpPr>
          <p:cNvPr id="47148" name="Oval 52">
            <a:extLst>
              <a:ext uri="{FF2B5EF4-FFF2-40B4-BE49-F238E27FC236}">
                <a16:creationId xmlns:a16="http://schemas.microsoft.com/office/drawing/2014/main" id="{AC6846EE-E502-4BA5-A399-7F359B1E952B}"/>
              </a:ext>
            </a:extLst>
          </p:cNvPr>
          <p:cNvSpPr>
            <a:spLocks noChangeArrowheads="1"/>
          </p:cNvSpPr>
          <p:nvPr/>
        </p:nvSpPr>
        <p:spPr bwMode="auto">
          <a:xfrm>
            <a:off x="3681264" y="5771084"/>
            <a:ext cx="228600" cy="2286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solidFill>
                  <a:schemeClr val="hlink"/>
                </a:solidFill>
                <a:latin typeface="Comic Sans MS" panose="030F0702030302020204" pitchFamily="66" charset="0"/>
              </a:rPr>
              <a:t>1</a:t>
            </a:r>
            <a:endParaRPr lang="zh-CN" altLang="en-US" sz="2400">
              <a:solidFill>
                <a:schemeClr val="hlink"/>
              </a:solidFill>
              <a:latin typeface="Comic Sans MS" panose="030F0702030302020204" pitchFamily="66" charset="0"/>
            </a:endParaRPr>
          </a:p>
        </p:txBody>
      </p:sp>
      <p:sp>
        <p:nvSpPr>
          <p:cNvPr id="47149" name="Oval 53">
            <a:extLst>
              <a:ext uri="{FF2B5EF4-FFF2-40B4-BE49-F238E27FC236}">
                <a16:creationId xmlns:a16="http://schemas.microsoft.com/office/drawing/2014/main" id="{F0EFABE1-2509-4E01-8D91-6327ADB66A29}"/>
              </a:ext>
            </a:extLst>
          </p:cNvPr>
          <p:cNvSpPr>
            <a:spLocks noChangeArrowheads="1"/>
          </p:cNvSpPr>
          <p:nvPr/>
        </p:nvSpPr>
        <p:spPr bwMode="auto">
          <a:xfrm>
            <a:off x="4214664" y="5466284"/>
            <a:ext cx="228600" cy="2286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solidFill>
                  <a:schemeClr val="hlink"/>
                </a:solidFill>
                <a:latin typeface="Comic Sans MS" panose="030F0702030302020204" pitchFamily="66" charset="0"/>
              </a:rPr>
              <a:t>2</a:t>
            </a:r>
            <a:endParaRPr lang="zh-CN" altLang="en-US" sz="2400">
              <a:solidFill>
                <a:schemeClr val="hlink"/>
              </a:solidFill>
              <a:latin typeface="Comic Sans MS" panose="030F0702030302020204" pitchFamily="66" charset="0"/>
            </a:endParaRPr>
          </a:p>
        </p:txBody>
      </p:sp>
      <p:sp>
        <p:nvSpPr>
          <p:cNvPr id="47150" name="Oval 54">
            <a:extLst>
              <a:ext uri="{FF2B5EF4-FFF2-40B4-BE49-F238E27FC236}">
                <a16:creationId xmlns:a16="http://schemas.microsoft.com/office/drawing/2014/main" id="{1E8AA427-7B8B-4C12-B46D-ABB7F7AE6E20}"/>
              </a:ext>
            </a:extLst>
          </p:cNvPr>
          <p:cNvSpPr>
            <a:spLocks noChangeArrowheads="1"/>
          </p:cNvSpPr>
          <p:nvPr/>
        </p:nvSpPr>
        <p:spPr bwMode="auto">
          <a:xfrm>
            <a:off x="3757464" y="4780484"/>
            <a:ext cx="228600" cy="2286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solidFill>
                  <a:schemeClr val="hlink"/>
                </a:solidFill>
                <a:latin typeface="Comic Sans MS" panose="030F0702030302020204" pitchFamily="66" charset="0"/>
              </a:rPr>
              <a:t>3</a:t>
            </a:r>
            <a:endParaRPr lang="zh-CN" altLang="en-US" sz="2400">
              <a:solidFill>
                <a:schemeClr val="hlink"/>
              </a:solidFill>
              <a:latin typeface="Comic Sans MS" panose="030F0702030302020204" pitchFamily="66" charset="0"/>
            </a:endParaRPr>
          </a:p>
        </p:txBody>
      </p:sp>
      <p:sp>
        <p:nvSpPr>
          <p:cNvPr id="47151" name="Oval 55">
            <a:extLst>
              <a:ext uri="{FF2B5EF4-FFF2-40B4-BE49-F238E27FC236}">
                <a16:creationId xmlns:a16="http://schemas.microsoft.com/office/drawing/2014/main" id="{D34F5B9A-FF41-453F-AF91-E5E8D662BEA9}"/>
              </a:ext>
            </a:extLst>
          </p:cNvPr>
          <p:cNvSpPr>
            <a:spLocks noChangeArrowheads="1"/>
          </p:cNvSpPr>
          <p:nvPr/>
        </p:nvSpPr>
        <p:spPr bwMode="auto">
          <a:xfrm>
            <a:off x="3833664" y="3942284"/>
            <a:ext cx="228600" cy="2286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solidFill>
                  <a:schemeClr val="hlink"/>
                </a:solidFill>
                <a:latin typeface="Comic Sans MS" panose="030F0702030302020204" pitchFamily="66" charset="0"/>
              </a:rPr>
              <a:t>4</a:t>
            </a:r>
            <a:endParaRPr lang="zh-CN" altLang="en-US" sz="2400">
              <a:solidFill>
                <a:schemeClr val="hlink"/>
              </a:solidFill>
              <a:latin typeface="Comic Sans MS" panose="030F0702030302020204" pitchFamily="66" charset="0"/>
            </a:endParaRPr>
          </a:p>
        </p:txBody>
      </p:sp>
      <p:sp>
        <p:nvSpPr>
          <p:cNvPr id="47152" name="Oval 56">
            <a:extLst>
              <a:ext uri="{FF2B5EF4-FFF2-40B4-BE49-F238E27FC236}">
                <a16:creationId xmlns:a16="http://schemas.microsoft.com/office/drawing/2014/main" id="{AB5B00F3-C213-4730-B503-1C256A52F675}"/>
              </a:ext>
            </a:extLst>
          </p:cNvPr>
          <p:cNvSpPr>
            <a:spLocks noChangeArrowheads="1"/>
          </p:cNvSpPr>
          <p:nvPr/>
        </p:nvSpPr>
        <p:spPr bwMode="auto">
          <a:xfrm>
            <a:off x="4214664" y="3789884"/>
            <a:ext cx="228600" cy="2286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solidFill>
                  <a:schemeClr val="hlink"/>
                </a:solidFill>
                <a:latin typeface="Comic Sans MS" panose="030F0702030302020204" pitchFamily="66" charset="0"/>
              </a:rPr>
              <a:t>5</a:t>
            </a:r>
            <a:endParaRPr lang="zh-CN" altLang="en-US" sz="2400">
              <a:solidFill>
                <a:schemeClr val="hlink"/>
              </a:solidFill>
              <a:latin typeface="Comic Sans MS" panose="030F0702030302020204" pitchFamily="66" charset="0"/>
            </a:endParaRPr>
          </a:p>
        </p:txBody>
      </p:sp>
      <p:sp>
        <p:nvSpPr>
          <p:cNvPr id="47153" name="Oval 57">
            <a:extLst>
              <a:ext uri="{FF2B5EF4-FFF2-40B4-BE49-F238E27FC236}">
                <a16:creationId xmlns:a16="http://schemas.microsoft.com/office/drawing/2014/main" id="{CAEF746E-ACA6-45CE-9768-D7084E4B51E9}"/>
              </a:ext>
            </a:extLst>
          </p:cNvPr>
          <p:cNvSpPr>
            <a:spLocks noChangeArrowheads="1"/>
          </p:cNvSpPr>
          <p:nvPr/>
        </p:nvSpPr>
        <p:spPr bwMode="auto">
          <a:xfrm>
            <a:off x="3833664" y="3485084"/>
            <a:ext cx="228600" cy="2286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solidFill>
                  <a:schemeClr val="hlink"/>
                </a:solidFill>
                <a:latin typeface="Comic Sans MS" panose="030F0702030302020204" pitchFamily="66" charset="0"/>
              </a:rPr>
              <a:t>6</a:t>
            </a:r>
            <a:endParaRPr lang="zh-CN" altLang="en-US" sz="2400">
              <a:solidFill>
                <a:schemeClr val="hlink"/>
              </a:solidFill>
              <a:latin typeface="Comic Sans MS" panose="030F0702030302020204" pitchFamily="66" charset="0"/>
            </a:endParaRPr>
          </a:p>
        </p:txBody>
      </p:sp>
      <p:sp>
        <p:nvSpPr>
          <p:cNvPr id="47154" name="Oval 58">
            <a:extLst>
              <a:ext uri="{FF2B5EF4-FFF2-40B4-BE49-F238E27FC236}">
                <a16:creationId xmlns:a16="http://schemas.microsoft.com/office/drawing/2014/main" id="{40612880-4B54-4AC7-A65D-6E1ED1EABF7B}"/>
              </a:ext>
            </a:extLst>
          </p:cNvPr>
          <p:cNvSpPr>
            <a:spLocks noChangeArrowheads="1"/>
          </p:cNvSpPr>
          <p:nvPr/>
        </p:nvSpPr>
        <p:spPr bwMode="auto">
          <a:xfrm>
            <a:off x="3681264" y="3104084"/>
            <a:ext cx="228600" cy="228600"/>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solidFill>
                  <a:schemeClr val="hlink"/>
                </a:solidFill>
                <a:latin typeface="Comic Sans MS" panose="030F0702030302020204" pitchFamily="66" charset="0"/>
              </a:rPr>
              <a:t>7</a:t>
            </a:r>
            <a:endParaRPr lang="zh-CN" altLang="en-US" sz="2400">
              <a:solidFill>
                <a:schemeClr val="hlink"/>
              </a:solidFill>
              <a:latin typeface="Comic Sans MS" panose="030F0702030302020204" pitchFamily="66" charset="0"/>
            </a:endParaRPr>
          </a:p>
        </p:txBody>
      </p:sp>
      <p:sp>
        <p:nvSpPr>
          <p:cNvPr id="47155" name="Line 59">
            <a:extLst>
              <a:ext uri="{FF2B5EF4-FFF2-40B4-BE49-F238E27FC236}">
                <a16:creationId xmlns:a16="http://schemas.microsoft.com/office/drawing/2014/main" id="{1A05FDAD-4037-4340-828E-67996CE9DF25}"/>
              </a:ext>
            </a:extLst>
          </p:cNvPr>
          <p:cNvSpPr>
            <a:spLocks noChangeShapeType="1"/>
          </p:cNvSpPr>
          <p:nvPr/>
        </p:nvSpPr>
        <p:spPr bwMode="auto">
          <a:xfrm>
            <a:off x="4138464" y="6226696"/>
            <a:ext cx="501650" cy="0"/>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7156" name="Text Box 60">
            <a:extLst>
              <a:ext uri="{FF2B5EF4-FFF2-40B4-BE49-F238E27FC236}">
                <a16:creationId xmlns:a16="http://schemas.microsoft.com/office/drawing/2014/main" id="{73DD65EF-50B0-4A5C-92D2-C0D9160C2600}"/>
              </a:ext>
            </a:extLst>
          </p:cNvPr>
          <p:cNvSpPr txBox="1">
            <a:spLocks noChangeArrowheads="1"/>
          </p:cNvSpPr>
          <p:nvPr/>
        </p:nvSpPr>
        <p:spPr bwMode="auto">
          <a:xfrm>
            <a:off x="4671864" y="5998096"/>
            <a:ext cx="304800" cy="320675"/>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a:latin typeface="Comic Sans MS" panose="030F0702030302020204" pitchFamily="66" charset="0"/>
                <a:sym typeface="Symbol" panose="05050102010706020507" pitchFamily="18" charset="2"/>
              </a:rPr>
              <a:t></a:t>
            </a:r>
            <a:endParaRPr lang="zh-CN" altLang="en-US" sz="1800">
              <a:solidFill>
                <a:schemeClr val="bg1"/>
              </a:solidFill>
              <a:latin typeface="Comic Sans MS" panose="030F0702030302020204" pitchFamily="66" charset="0"/>
              <a:sym typeface="Symbol" panose="05050102010706020507" pitchFamily="18" charset="2"/>
            </a:endParaRPr>
          </a:p>
        </p:txBody>
      </p:sp>
      <p:sp>
        <p:nvSpPr>
          <p:cNvPr id="47157" name="Text Box 61">
            <a:extLst>
              <a:ext uri="{FF2B5EF4-FFF2-40B4-BE49-F238E27FC236}">
                <a16:creationId xmlns:a16="http://schemas.microsoft.com/office/drawing/2014/main" id="{5A252A8B-2B97-4A0F-A67B-7D2241FD935B}"/>
              </a:ext>
            </a:extLst>
          </p:cNvPr>
          <p:cNvSpPr txBox="1">
            <a:spLocks noChangeArrowheads="1"/>
          </p:cNvSpPr>
          <p:nvPr/>
        </p:nvSpPr>
        <p:spPr bwMode="auto">
          <a:xfrm>
            <a:off x="4062264" y="2769121"/>
            <a:ext cx="501650" cy="366713"/>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solidFill>
                  <a:schemeClr val="hlink"/>
                </a:solidFill>
                <a:latin typeface="Comic Sans MS" panose="030F0702030302020204" pitchFamily="66" charset="0"/>
              </a:rPr>
              <a:t>L</a:t>
            </a:r>
          </a:p>
        </p:txBody>
      </p:sp>
      <p:sp>
        <p:nvSpPr>
          <p:cNvPr id="47158" name="Text Box 62">
            <a:extLst>
              <a:ext uri="{FF2B5EF4-FFF2-40B4-BE49-F238E27FC236}">
                <a16:creationId xmlns:a16="http://schemas.microsoft.com/office/drawing/2014/main" id="{3B211559-CEE3-4E08-A13A-3C5842157C0C}"/>
              </a:ext>
            </a:extLst>
          </p:cNvPr>
          <p:cNvSpPr txBox="1">
            <a:spLocks noChangeArrowheads="1"/>
          </p:cNvSpPr>
          <p:nvPr/>
        </p:nvSpPr>
        <p:spPr bwMode="auto">
          <a:xfrm>
            <a:off x="6603852" y="4529659"/>
            <a:ext cx="1895475" cy="366712"/>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800" dirty="0">
                <a:solidFill>
                  <a:schemeClr val="accent5">
                    <a:lumMod val="75000"/>
                  </a:schemeClr>
                </a:solidFill>
                <a:latin typeface="Comic Sans MS" panose="030F0702030302020204" pitchFamily="66" charset="0"/>
                <a:sym typeface="Symbol" panose="05050102010706020507" pitchFamily="18" charset="2"/>
              </a:rPr>
              <a:t></a:t>
            </a:r>
            <a:r>
              <a:rPr lang="zh-CN" altLang="en-US" sz="1800" dirty="0">
                <a:solidFill>
                  <a:schemeClr val="accent5">
                    <a:lumMod val="75000"/>
                  </a:schemeClr>
                </a:solidFill>
                <a:latin typeface="Comic Sans MS" panose="030F0702030302020204" pitchFamily="66" charset="0"/>
              </a:rPr>
              <a:t> = </a:t>
            </a:r>
            <a:r>
              <a:rPr lang="en-US" altLang="zh-CN" sz="1800" dirty="0">
                <a:solidFill>
                  <a:schemeClr val="accent5">
                    <a:lumMod val="75000"/>
                  </a:schemeClr>
                </a:solidFill>
                <a:latin typeface="Comic Sans MS" panose="030F0702030302020204" pitchFamily="66" charset="0"/>
              </a:rPr>
              <a:t>min(12, 21)</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a:extLst>
              <a:ext uri="{FF2B5EF4-FFF2-40B4-BE49-F238E27FC236}">
                <a16:creationId xmlns:a16="http://schemas.microsoft.com/office/drawing/2014/main" id="{FED8F678-7C9E-455B-AD95-618A4B1A7B00}"/>
              </a:ext>
            </a:extLst>
          </p:cNvPr>
          <p:cNvSpPr>
            <a:spLocks noGrp="1" noChangeArrowheads="1"/>
          </p:cNvSpPr>
          <p:nvPr>
            <p:ph type="title"/>
          </p:nvPr>
        </p:nvSpPr>
        <p:spPr/>
        <p:txBody>
          <a:bodyPr/>
          <a:lstStyle/>
          <a:p>
            <a:pPr eaLnBrk="1" hangingPunct="1"/>
            <a:r>
              <a:rPr lang="zh-CN" altLang="en-US"/>
              <a:t>分治算法</a:t>
            </a:r>
          </a:p>
        </p:txBody>
      </p:sp>
      <p:sp>
        <p:nvSpPr>
          <p:cNvPr id="48132" name="Rectangle 3">
            <a:extLst>
              <a:ext uri="{FF2B5EF4-FFF2-40B4-BE49-F238E27FC236}">
                <a16:creationId xmlns:a16="http://schemas.microsoft.com/office/drawing/2014/main" id="{0C572640-2A52-4DF9-B3A6-2B2B78B5B82F}"/>
              </a:ext>
            </a:extLst>
          </p:cNvPr>
          <p:cNvSpPr>
            <a:spLocks noGrp="1" noChangeArrowheads="1"/>
          </p:cNvSpPr>
          <p:nvPr>
            <p:ph idx="1"/>
          </p:nvPr>
        </p:nvSpPr>
        <p:spPr>
          <a:xfrm>
            <a:off x="628650" y="1690689"/>
            <a:ext cx="7886700" cy="4486274"/>
          </a:xfrm>
        </p:spPr>
        <p:txBody>
          <a:bodyPr>
            <a:normAutofit/>
          </a:bodyPr>
          <a:lstStyle/>
          <a:p>
            <a:pPr eaLnBrk="1" hangingPunct="1">
              <a:lnSpc>
                <a:spcPct val="150000"/>
              </a:lnSpc>
            </a:pPr>
            <a:r>
              <a:rPr lang="zh-CN" altLang="en-US" sz="2400" dirty="0"/>
              <a:t>定义  设</a:t>
            </a:r>
            <a:r>
              <a:rPr lang="en-US" altLang="zh-CN" sz="2400" dirty="0" err="1"/>
              <a:t>s</a:t>
            </a:r>
            <a:r>
              <a:rPr lang="en-US" altLang="zh-CN" sz="2400" baseline="-25000" dirty="0" err="1"/>
              <a:t>i</a:t>
            </a:r>
            <a:r>
              <a:rPr lang="en-US" altLang="zh-CN" sz="2400" dirty="0"/>
              <a:t> </a:t>
            </a:r>
            <a:r>
              <a:rPr lang="zh-CN" altLang="en-US" sz="2400" dirty="0"/>
              <a:t>是</a:t>
            </a:r>
            <a:r>
              <a:rPr lang="en-US" altLang="zh-CN" sz="2400" dirty="0"/>
              <a:t>2</a:t>
            </a:r>
            <a:r>
              <a:rPr lang="en-US" altLang="zh-CN" sz="2400" dirty="0">
                <a:sym typeface="Symbol" panose="05050102010706020507" pitchFamily="18" charset="2"/>
              </a:rPr>
              <a:t></a:t>
            </a:r>
            <a:r>
              <a:rPr lang="zh-CN" altLang="en-US" sz="2400" dirty="0"/>
              <a:t>窄带中</a:t>
            </a:r>
            <a:r>
              <a:rPr lang="zh-CN" altLang="en-US" sz="2400" dirty="0">
                <a:solidFill>
                  <a:schemeClr val="accent5">
                    <a:lumMod val="75000"/>
                  </a:schemeClr>
                </a:solidFill>
              </a:rPr>
              <a:t>按照</a:t>
            </a:r>
            <a:r>
              <a:rPr lang="en-US" altLang="zh-CN" sz="2400" dirty="0">
                <a:solidFill>
                  <a:schemeClr val="accent5">
                    <a:lumMod val="75000"/>
                  </a:schemeClr>
                </a:solidFill>
              </a:rPr>
              <a:t>y</a:t>
            </a:r>
            <a:r>
              <a:rPr lang="zh-CN" altLang="en-US" sz="2400" dirty="0">
                <a:solidFill>
                  <a:schemeClr val="accent5">
                    <a:lumMod val="75000"/>
                  </a:schemeClr>
                </a:solidFill>
              </a:rPr>
              <a:t>坐标排序</a:t>
            </a:r>
            <a:r>
              <a:rPr lang="zh-CN" altLang="en-US" sz="2400" dirty="0"/>
              <a:t>的第</a:t>
            </a:r>
            <a:r>
              <a:rPr lang="en-US" altLang="zh-CN" sz="2400" dirty="0" err="1"/>
              <a:t>i</a:t>
            </a:r>
            <a:r>
              <a:rPr lang="zh-CN" altLang="en-US" sz="2400" dirty="0"/>
              <a:t>个点。</a:t>
            </a:r>
            <a:endParaRPr lang="en-US" altLang="zh-CN" sz="2400" dirty="0"/>
          </a:p>
          <a:p>
            <a:pPr eaLnBrk="1" hangingPunct="1">
              <a:lnSpc>
                <a:spcPct val="150000"/>
              </a:lnSpc>
            </a:pPr>
            <a:r>
              <a:rPr lang="zh-CN" altLang="en-US" sz="2400" dirty="0"/>
              <a:t>命题.  如果 |</a:t>
            </a:r>
            <a:r>
              <a:rPr lang="en-US" altLang="zh-CN" sz="2400" dirty="0" err="1"/>
              <a:t>i</a:t>
            </a:r>
            <a:r>
              <a:rPr lang="en-US" altLang="zh-CN" sz="2400" dirty="0"/>
              <a:t> </a:t>
            </a:r>
            <a:r>
              <a:rPr lang="en-US" altLang="zh-CN" sz="2400" dirty="0">
                <a:latin typeface="Comic Sans MS" panose="030F0702030302020204" pitchFamily="66" charset="0"/>
              </a:rPr>
              <a:t>–</a:t>
            </a:r>
            <a:r>
              <a:rPr lang="en-US" altLang="zh-CN" sz="2400" dirty="0"/>
              <a:t> j| </a:t>
            </a:r>
            <a:r>
              <a:rPr lang="en-US" altLang="zh-CN" sz="2400" dirty="0">
                <a:sym typeface="Symbol" panose="05050102010706020507" pitchFamily="18" charset="2"/>
              </a:rPr>
              <a:t></a:t>
            </a:r>
            <a:r>
              <a:rPr lang="en-US" altLang="zh-CN" sz="2400" dirty="0"/>
              <a:t> 12, </a:t>
            </a:r>
            <a:r>
              <a:rPr lang="zh-CN" altLang="en-US" sz="2400" dirty="0"/>
              <a:t>那么</a:t>
            </a:r>
            <a:r>
              <a:rPr lang="en-US" altLang="zh-CN" sz="2400" dirty="0" err="1"/>
              <a:t>s</a:t>
            </a:r>
            <a:r>
              <a:rPr lang="en-US" altLang="zh-CN" sz="2400" baseline="-25000" dirty="0" err="1"/>
              <a:t>i</a:t>
            </a:r>
            <a:r>
              <a:rPr lang="zh-CN" altLang="en-US" sz="2400" dirty="0"/>
              <a:t>与</a:t>
            </a:r>
            <a:r>
              <a:rPr lang="en-US" altLang="zh-CN" sz="2400" dirty="0" err="1"/>
              <a:t>s</a:t>
            </a:r>
            <a:r>
              <a:rPr lang="en-US" altLang="zh-CN" sz="2400" baseline="-25000" dirty="0" err="1"/>
              <a:t>j</a:t>
            </a:r>
            <a:r>
              <a:rPr lang="en-US" altLang="zh-CN" sz="2400" dirty="0"/>
              <a:t> </a:t>
            </a:r>
            <a:r>
              <a:rPr lang="zh-CN" altLang="en-US" sz="2400" dirty="0"/>
              <a:t>之间的距离至少是</a:t>
            </a:r>
            <a:r>
              <a:rPr lang="en-US" altLang="zh-CN" sz="2400" dirty="0">
                <a:sym typeface="Symbol" panose="05050102010706020507" pitchFamily="18" charset="2"/>
              </a:rPr>
              <a:t>.</a:t>
            </a:r>
          </a:p>
          <a:p>
            <a:pPr eaLnBrk="1" hangingPunct="1">
              <a:lnSpc>
                <a:spcPct val="150000"/>
              </a:lnSpc>
            </a:pPr>
            <a:r>
              <a:rPr lang="zh-CN" altLang="en-US" sz="2400" dirty="0"/>
              <a:t>证明.</a:t>
            </a:r>
          </a:p>
          <a:p>
            <a:pPr lvl="1" eaLnBrk="1" hangingPunct="1">
              <a:lnSpc>
                <a:spcPct val="150000"/>
              </a:lnSpc>
            </a:pPr>
            <a:r>
              <a:rPr lang="zh-CN" altLang="en-US" sz="2400" dirty="0"/>
              <a:t>在</a:t>
            </a:r>
            <a:r>
              <a:rPr lang="en-US" altLang="zh-CN" sz="2400" dirty="0">
                <a:latin typeface="Comic Sans MS" panose="030F0702030302020204" pitchFamily="66" charset="0"/>
              </a:rPr>
              <a:t>½</a:t>
            </a:r>
            <a:r>
              <a:rPr lang="en-US" altLang="zh-CN" sz="2400" dirty="0">
                <a:sym typeface="Symbol" panose="05050102010706020507" pitchFamily="18" charset="2"/>
              </a:rPr>
              <a:t>×</a:t>
            </a:r>
            <a:r>
              <a:rPr lang="en-US" altLang="zh-CN" sz="2400" dirty="0">
                <a:latin typeface="Comic Sans MS" panose="030F0702030302020204" pitchFamily="66" charset="0"/>
              </a:rPr>
              <a:t>½</a:t>
            </a:r>
            <a:r>
              <a:rPr lang="en-US" altLang="zh-CN" sz="2400" dirty="0">
                <a:sym typeface="Symbol" panose="05050102010706020507" pitchFamily="18" charset="2"/>
              </a:rPr>
              <a:t></a:t>
            </a:r>
            <a:r>
              <a:rPr lang="zh-CN" altLang="en-US" sz="2400" dirty="0">
                <a:sym typeface="Symbol" panose="05050102010706020507" pitchFamily="18" charset="2"/>
              </a:rPr>
              <a:t>的小盒子中，至多只有一个点</a:t>
            </a:r>
            <a:r>
              <a:rPr lang="en-US" altLang="zh-CN" sz="2400" dirty="0"/>
              <a:t>.</a:t>
            </a:r>
          </a:p>
          <a:p>
            <a:pPr lvl="1" eaLnBrk="1" hangingPunct="1">
              <a:lnSpc>
                <a:spcPct val="150000"/>
              </a:lnSpc>
            </a:pPr>
            <a:r>
              <a:rPr lang="en-US" altLang="zh-CN" sz="2400" dirty="0" err="1"/>
              <a:t>s</a:t>
            </a:r>
            <a:r>
              <a:rPr lang="en-US" altLang="zh-CN" sz="2400" baseline="-25000" dirty="0" err="1"/>
              <a:t>i</a:t>
            </a:r>
            <a:r>
              <a:rPr lang="zh-CN" altLang="en-US" sz="2400" dirty="0"/>
              <a:t>与</a:t>
            </a:r>
            <a:r>
              <a:rPr lang="en-US" altLang="zh-CN" sz="2400" dirty="0" err="1"/>
              <a:t>s</a:t>
            </a:r>
            <a:r>
              <a:rPr lang="en-US" altLang="zh-CN" sz="2400" baseline="-25000" dirty="0" err="1"/>
              <a:t>j</a:t>
            </a:r>
            <a:r>
              <a:rPr lang="en-US" altLang="zh-CN" sz="2400" dirty="0"/>
              <a:t> </a:t>
            </a:r>
            <a:r>
              <a:rPr lang="zh-CN" altLang="en-US" sz="2400" dirty="0"/>
              <a:t>之间至少可以间隔两行，距离</a:t>
            </a:r>
            <a:r>
              <a:rPr lang="en-US" altLang="zh-CN" sz="2400" dirty="0">
                <a:sym typeface="Symbol" panose="05050102010706020507" pitchFamily="18" charset="2"/>
              </a:rPr>
              <a:t></a:t>
            </a:r>
            <a:r>
              <a:rPr lang="en-US" altLang="zh-CN" sz="2400" dirty="0"/>
              <a:t>  2(</a:t>
            </a:r>
            <a:r>
              <a:rPr lang="en-US" altLang="zh-CN" sz="2400" dirty="0">
                <a:latin typeface="Comic Sans MS" panose="030F0702030302020204" pitchFamily="66" charset="0"/>
              </a:rPr>
              <a:t>½</a:t>
            </a:r>
            <a:r>
              <a:rPr lang="en-US" altLang="zh-CN" sz="2400" dirty="0">
                <a:sym typeface="Symbol" panose="05050102010706020507" pitchFamily="18" charset="2"/>
              </a:rPr>
              <a:t>).</a:t>
            </a:r>
            <a:endParaRPr lang="zh-CN" altLang="en-US" sz="2400" dirty="0"/>
          </a:p>
        </p:txBody>
      </p:sp>
      <p:sp>
        <p:nvSpPr>
          <p:cNvPr id="48130" name="灯片编号占位符 5">
            <a:extLst>
              <a:ext uri="{FF2B5EF4-FFF2-40B4-BE49-F238E27FC236}">
                <a16:creationId xmlns:a16="http://schemas.microsoft.com/office/drawing/2014/main" id="{CFC5B6D0-BA8E-4EEE-B436-5DE4E587F16D}"/>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7FF78A5-CB48-4A54-AC7B-53DAE32D101E}" type="slidenum">
              <a:rPr kumimoji="0" lang="zh-CN" altLang="en-US" sz="1400" smtClean="0"/>
              <a:pPr>
                <a:spcBef>
                  <a:spcPct val="0"/>
                </a:spcBef>
                <a:buClrTx/>
                <a:buSzTx/>
                <a:buFontTx/>
                <a:buNone/>
              </a:pPr>
              <a:t>189</a:t>
            </a:fld>
            <a:endParaRPr kumimoji="0" lang="en-US" altLang="zh-CN"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577850" y="209401"/>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18435" name="Rectangle 3"/>
          <p:cNvSpPr>
            <a:spLocks noGrp="1" noChangeArrowheads="1"/>
          </p:cNvSpPr>
          <p:nvPr>
            <p:ph type="body" sz="half" idx="1"/>
          </p:nvPr>
        </p:nvSpPr>
        <p:spPr>
          <a:xfrm>
            <a:off x="685800" y="1484784"/>
            <a:ext cx="7556500" cy="5163815"/>
          </a:xfrm>
        </p:spPr>
        <p:txBody>
          <a:bodyPr>
            <a:normAutofit/>
          </a:bodyPr>
          <a:lstStyle/>
          <a:p>
            <a:pPr>
              <a:buFont typeface="Wingdings" pitchFamily="2" charset="2"/>
              <a:buNone/>
            </a:pPr>
            <a:r>
              <a:rPr lang="zh-CN" altLang="en-US" sz="2800" b="1" dirty="0">
                <a:solidFill>
                  <a:schemeClr val="accent1"/>
                </a:solidFill>
                <a:latin typeface="楷体_GB2312" pitchFamily="49" charset="-122"/>
                <a:ea typeface="楷体_GB2312" pitchFamily="49" charset="-122"/>
              </a:rPr>
              <a:t>例</a:t>
            </a:r>
            <a:r>
              <a:rPr lang="en-US" altLang="zh-CN" sz="2800" b="1" dirty="0">
                <a:solidFill>
                  <a:schemeClr val="accent1"/>
                </a:solidFill>
                <a:latin typeface="楷体_GB2312" pitchFamily="49" charset="-122"/>
                <a:ea typeface="楷体_GB2312" pitchFamily="49" charset="-122"/>
              </a:rPr>
              <a:t>3  </a:t>
            </a:r>
            <a:r>
              <a:rPr lang="en-US" altLang="en-US" sz="2800" b="1" dirty="0" err="1">
                <a:solidFill>
                  <a:schemeClr val="accent1"/>
                </a:solidFill>
                <a:latin typeface="楷体_GB2312" pitchFamily="49" charset="-122"/>
                <a:ea typeface="楷体_GB2312" pitchFamily="49" charset="-122"/>
              </a:rPr>
              <a:t>Ackerman函数</a:t>
            </a:r>
            <a:endParaRPr lang="zh-CN" altLang="en-US" sz="2800" b="1" dirty="0">
              <a:solidFill>
                <a:schemeClr val="accent1"/>
              </a:solidFill>
              <a:latin typeface="楷体_GB2312" pitchFamily="49" charset="-122"/>
              <a:ea typeface="楷体_GB2312" pitchFamily="49" charset="-122"/>
            </a:endParaRPr>
          </a:p>
          <a:p>
            <a:r>
              <a:rPr lang="en-US" altLang="zh-CN" sz="2000" dirty="0">
                <a:latin typeface="楷体_GB2312" pitchFamily="49" charset="-122"/>
                <a:ea typeface="楷体_GB2312" pitchFamily="49" charset="-122"/>
              </a:rPr>
              <a:t>A(n</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m)</a:t>
            </a:r>
            <a:r>
              <a:rPr lang="zh-CN" altLang="en-US" sz="2000" dirty="0">
                <a:latin typeface="楷体_GB2312" pitchFamily="49" charset="-122"/>
                <a:ea typeface="楷体_GB2312" pitchFamily="49" charset="-122"/>
              </a:rPr>
              <a:t>的自变量</a:t>
            </a:r>
            <a:r>
              <a:rPr lang="en-US" altLang="zh-CN" sz="2000" dirty="0">
                <a:latin typeface="楷体_GB2312" pitchFamily="49" charset="-122"/>
                <a:ea typeface="楷体_GB2312" pitchFamily="49" charset="-122"/>
              </a:rPr>
              <a:t>m</a:t>
            </a:r>
            <a:r>
              <a:rPr lang="zh-CN" altLang="en-US" sz="2000" dirty="0">
                <a:latin typeface="楷体_GB2312" pitchFamily="49" charset="-122"/>
                <a:ea typeface="楷体_GB2312" pitchFamily="49" charset="-122"/>
              </a:rPr>
              <a:t>的每一个值都定义了一个单变量函数：</a:t>
            </a:r>
          </a:p>
          <a:p>
            <a:r>
              <a:rPr lang="en-US" altLang="zh-CN" sz="2000" dirty="0">
                <a:latin typeface="楷体_GB2312" pitchFamily="49" charset="-122"/>
                <a:ea typeface="楷体_GB2312" pitchFamily="49" charset="-122"/>
              </a:rPr>
              <a:t>M=0</a:t>
            </a:r>
            <a:r>
              <a:rPr lang="zh-CN" altLang="en-US" sz="2000" dirty="0">
                <a:latin typeface="楷体_GB2312" pitchFamily="49" charset="-122"/>
                <a:ea typeface="楷体_GB2312" pitchFamily="49" charset="-122"/>
              </a:rPr>
              <a:t>时，</a:t>
            </a:r>
            <a:r>
              <a:rPr lang="en-US" altLang="zh-CN" sz="2000" dirty="0">
                <a:latin typeface="楷体_GB2312" pitchFamily="49" charset="-122"/>
                <a:ea typeface="楷体_GB2312" pitchFamily="49" charset="-122"/>
              </a:rPr>
              <a:t>A(n,0)=n+2</a:t>
            </a:r>
          </a:p>
          <a:p>
            <a:r>
              <a:rPr lang="en-US" altLang="zh-CN" sz="2000" dirty="0">
                <a:latin typeface="楷体_GB2312" pitchFamily="49" charset="-122"/>
                <a:ea typeface="楷体_GB2312" pitchFamily="49" charset="-122"/>
              </a:rPr>
              <a:t>M=1</a:t>
            </a:r>
            <a:r>
              <a:rPr lang="zh-CN" altLang="en-US" sz="2000" dirty="0">
                <a:latin typeface="楷体_GB2312" pitchFamily="49" charset="-122"/>
                <a:ea typeface="楷体_GB2312" pitchFamily="49" charset="-122"/>
              </a:rPr>
              <a:t>时，</a:t>
            </a:r>
            <a:r>
              <a:rPr lang="en-US" altLang="zh-CN" sz="2000" dirty="0">
                <a:latin typeface="楷体_GB2312" pitchFamily="49" charset="-122"/>
                <a:ea typeface="楷体_GB2312" pitchFamily="49" charset="-122"/>
              </a:rPr>
              <a:t>A(n,1)=A(A(n-1,1),0)=A(n-1,1)+2</a:t>
            </a:r>
            <a:r>
              <a:rPr lang="zh-CN" altLang="en-US" sz="2000" dirty="0">
                <a:latin typeface="楷体_GB2312" pitchFamily="49" charset="-122"/>
                <a:ea typeface="楷体_GB2312" pitchFamily="49" charset="-122"/>
              </a:rPr>
              <a:t>，和</a:t>
            </a:r>
            <a:r>
              <a:rPr lang="en-US" altLang="zh-CN" sz="2000" dirty="0">
                <a:latin typeface="楷体_GB2312" pitchFamily="49" charset="-122"/>
                <a:ea typeface="楷体_GB2312" pitchFamily="49" charset="-122"/>
              </a:rPr>
              <a:t>A(1,1)=2</a:t>
            </a:r>
            <a:r>
              <a:rPr lang="zh-CN" altLang="en-US" sz="2000" dirty="0">
                <a:latin typeface="楷体_GB2312" pitchFamily="49" charset="-122"/>
                <a:ea typeface="楷体_GB2312" pitchFamily="49" charset="-122"/>
              </a:rPr>
              <a:t>，故</a:t>
            </a:r>
            <a:r>
              <a:rPr lang="en-US" altLang="zh-CN" sz="2000" dirty="0">
                <a:latin typeface="楷体_GB2312" pitchFamily="49" charset="-122"/>
                <a:ea typeface="楷体_GB2312" pitchFamily="49" charset="-122"/>
              </a:rPr>
              <a:t>A(n,1)=2*n</a:t>
            </a:r>
          </a:p>
          <a:p>
            <a:r>
              <a:rPr lang="en-US" altLang="zh-CN" sz="2000" dirty="0">
                <a:latin typeface="楷体_GB2312" pitchFamily="49" charset="-122"/>
                <a:ea typeface="楷体_GB2312" pitchFamily="49" charset="-122"/>
              </a:rPr>
              <a:t>M=2</a:t>
            </a:r>
            <a:r>
              <a:rPr lang="zh-CN" altLang="en-US" sz="2000" dirty="0">
                <a:latin typeface="楷体_GB2312" pitchFamily="49" charset="-122"/>
                <a:ea typeface="楷体_GB2312" pitchFamily="49" charset="-122"/>
              </a:rPr>
              <a:t>时，</a:t>
            </a:r>
            <a:r>
              <a:rPr lang="en-US" altLang="zh-CN" sz="2000" dirty="0">
                <a:latin typeface="楷体_GB2312" pitchFamily="49" charset="-122"/>
                <a:ea typeface="楷体_GB2312" pitchFamily="49" charset="-122"/>
              </a:rPr>
              <a:t>A(n,2)=A(A(n-1,2),1)=2A(n-1,2)</a:t>
            </a:r>
            <a:r>
              <a:rPr lang="zh-CN" altLang="en-US" sz="2000" dirty="0">
                <a:latin typeface="楷体_GB2312" pitchFamily="49" charset="-122"/>
                <a:ea typeface="楷体_GB2312" pitchFamily="49" charset="-122"/>
              </a:rPr>
              <a:t>，和</a:t>
            </a:r>
            <a:r>
              <a:rPr lang="en-US" altLang="zh-CN" sz="2000" dirty="0">
                <a:latin typeface="楷体_GB2312" pitchFamily="49" charset="-122"/>
                <a:ea typeface="楷体_GB2312" pitchFamily="49" charset="-122"/>
              </a:rPr>
              <a:t>A(1,2)=A(A(0,2),1)=A(1,1)=2</a:t>
            </a:r>
            <a:r>
              <a:rPr lang="zh-CN" altLang="en-US" sz="2000" dirty="0">
                <a:latin typeface="楷体_GB2312" pitchFamily="49" charset="-122"/>
                <a:ea typeface="楷体_GB2312" pitchFamily="49" charset="-122"/>
              </a:rPr>
              <a:t>，故</a:t>
            </a:r>
            <a:r>
              <a:rPr lang="en-US" altLang="zh-CN" sz="2000" dirty="0">
                <a:latin typeface="楷体_GB2312" pitchFamily="49" charset="-122"/>
                <a:ea typeface="楷体_GB2312" pitchFamily="49" charset="-122"/>
              </a:rPr>
              <a:t>A(n,2)= 2</a:t>
            </a:r>
            <a:r>
              <a:rPr lang="en-US" altLang="zh-CN" sz="2000" baseline="30000" dirty="0">
                <a:latin typeface="楷体_GB2312" pitchFamily="49" charset="-122"/>
                <a:ea typeface="楷体_GB2312" pitchFamily="49" charset="-122"/>
              </a:rPr>
              <a:t>n</a:t>
            </a:r>
            <a:r>
              <a:rPr lang="en-US" altLang="zh-CN" sz="2000" dirty="0">
                <a:latin typeface="楷体_GB2312" pitchFamily="49" charset="-122"/>
                <a:ea typeface="楷体_GB2312" pitchFamily="49" charset="-122"/>
              </a:rPr>
              <a:t> </a:t>
            </a:r>
            <a:r>
              <a:rPr lang="zh-CN" altLang="en-US" sz="2000" dirty="0">
                <a:latin typeface="楷体_GB2312" pitchFamily="49" charset="-122"/>
                <a:ea typeface="楷体_GB2312" pitchFamily="49" charset="-122"/>
              </a:rPr>
              <a:t>。</a:t>
            </a:r>
          </a:p>
          <a:p>
            <a:endParaRPr lang="zh-CN" altLang="en-US" sz="2000" dirty="0">
              <a:latin typeface="楷体_GB2312" pitchFamily="49" charset="-122"/>
              <a:ea typeface="楷体_GB2312" pitchFamily="49" charset="-122"/>
            </a:endParaRPr>
          </a:p>
          <a:p>
            <a:r>
              <a:rPr lang="en-US" altLang="zh-CN" sz="2000" dirty="0">
                <a:latin typeface="楷体_GB2312" pitchFamily="49" charset="-122"/>
                <a:ea typeface="楷体_GB2312" pitchFamily="49" charset="-122"/>
              </a:rPr>
              <a:t>M=3</a:t>
            </a:r>
            <a:r>
              <a:rPr lang="zh-CN" altLang="en-US" sz="2000" dirty="0">
                <a:latin typeface="楷体_GB2312" pitchFamily="49" charset="-122"/>
                <a:ea typeface="楷体_GB2312" pitchFamily="49" charset="-122"/>
              </a:rPr>
              <a:t>时，类似的可以推出</a:t>
            </a:r>
            <a:r>
              <a:rPr lang="en-US" altLang="zh-CN" sz="2000" dirty="0">
                <a:latin typeface="楷体_GB2312" pitchFamily="49" charset="-122"/>
                <a:ea typeface="楷体_GB2312" pitchFamily="49" charset="-122"/>
              </a:rPr>
              <a:t>A(n,3)= </a:t>
            </a:r>
          </a:p>
          <a:p>
            <a:endParaRPr lang="zh-CN" altLang="en-US" sz="2000" dirty="0">
              <a:latin typeface="楷体_GB2312" pitchFamily="49" charset="-122"/>
              <a:ea typeface="楷体_GB2312" pitchFamily="49" charset="-122"/>
            </a:endParaRPr>
          </a:p>
          <a:p>
            <a:r>
              <a:rPr lang="en-US" altLang="zh-CN" sz="2000" dirty="0">
                <a:latin typeface="楷体_GB2312" pitchFamily="49" charset="-122"/>
                <a:ea typeface="楷体_GB2312" pitchFamily="49" charset="-122"/>
              </a:rPr>
              <a:t>M=4</a:t>
            </a:r>
            <a:r>
              <a:rPr lang="zh-CN" altLang="en-US" sz="2000" dirty="0">
                <a:latin typeface="楷体_GB2312" pitchFamily="49" charset="-122"/>
                <a:ea typeface="楷体_GB2312" pitchFamily="49" charset="-122"/>
              </a:rPr>
              <a:t>时，</a:t>
            </a:r>
            <a:r>
              <a:rPr lang="en-US" altLang="zh-CN" sz="2000" dirty="0">
                <a:latin typeface="楷体_GB2312" pitchFamily="49" charset="-122"/>
                <a:ea typeface="楷体_GB2312" pitchFamily="49" charset="-122"/>
              </a:rPr>
              <a:t>A(n,4)</a:t>
            </a:r>
            <a:r>
              <a:rPr lang="zh-CN" altLang="en-US" sz="2000" dirty="0">
                <a:latin typeface="楷体_GB2312" pitchFamily="49" charset="-122"/>
                <a:ea typeface="楷体_GB2312" pitchFamily="49" charset="-122"/>
              </a:rPr>
              <a:t>的增长速度非常快，以至于没有适当的数学式子来表示这一函数。</a:t>
            </a:r>
          </a:p>
          <a:p>
            <a:endParaRPr lang="en-US" altLang="zh-CN" sz="2000" dirty="0">
              <a:latin typeface="楷体_GB2312" pitchFamily="49" charset="-122"/>
              <a:ea typeface="楷体_GB2312" pitchFamily="49" charset="-122"/>
            </a:endParaRPr>
          </a:p>
        </p:txBody>
      </p:sp>
      <p:graphicFrame>
        <p:nvGraphicFramePr>
          <p:cNvPr id="18436" name="Object 4"/>
          <p:cNvGraphicFramePr>
            <a:graphicFrameLocks noGrp="1" noChangeAspect="1"/>
          </p:cNvGraphicFramePr>
          <p:nvPr>
            <p:ph sz="half" idx="2"/>
            <p:extLst>
              <p:ext uri="{D42A27DB-BD31-4B8C-83A1-F6EECF244321}">
                <p14:modId xmlns:p14="http://schemas.microsoft.com/office/powerpoint/2010/main" val="54422766"/>
              </p:ext>
            </p:extLst>
          </p:nvPr>
        </p:nvGraphicFramePr>
        <p:xfrm>
          <a:off x="4788024" y="3933056"/>
          <a:ext cx="1008112" cy="1139963"/>
        </p:xfrm>
        <a:graphic>
          <a:graphicData uri="http://schemas.openxmlformats.org/presentationml/2006/ole">
            <mc:AlternateContent xmlns:mc="http://schemas.openxmlformats.org/markup-compatibility/2006">
              <mc:Choice xmlns:v="urn:schemas-microsoft-com:vml" Requires="v">
                <p:oleObj name="公式" r:id="rId3" imgW="330120" imgH="419040" progId="Equation.3">
                  <p:embed/>
                </p:oleObj>
              </mc:Choice>
              <mc:Fallback>
                <p:oleObj name="公式" r:id="rId3" imgW="330120" imgH="419040" progId="Equation.3">
                  <p:embed/>
                  <p:pic>
                    <p:nvPicPr>
                      <p:cNvPr id="184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3933056"/>
                        <a:ext cx="1008112" cy="1139963"/>
                      </a:xfrm>
                      <a:prstGeom prst="rect">
                        <a:avLst/>
                      </a:prstGeom>
                      <a:noFill/>
                      <a:ln>
                        <a:noFill/>
                      </a:ln>
                      <a:effectLst/>
                    </p:spPr>
                  </p:pic>
                </p:oleObj>
              </mc:Fallback>
            </mc:AlternateContent>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a:extLst>
              <a:ext uri="{FF2B5EF4-FFF2-40B4-BE49-F238E27FC236}">
                <a16:creationId xmlns:a16="http://schemas.microsoft.com/office/drawing/2014/main" id="{07DF80D6-09F6-4DC7-BF87-D08D0BFEFCBF}"/>
              </a:ext>
            </a:extLst>
          </p:cNvPr>
          <p:cNvSpPr>
            <a:spLocks noGrp="1" noChangeArrowheads="1"/>
          </p:cNvSpPr>
          <p:nvPr>
            <p:ph type="title"/>
          </p:nvPr>
        </p:nvSpPr>
        <p:spPr>
          <a:xfrm>
            <a:off x="323528" y="525463"/>
            <a:ext cx="7793038" cy="1143000"/>
          </a:xfrm>
        </p:spPr>
        <p:txBody>
          <a:bodyPr/>
          <a:lstStyle/>
          <a:p>
            <a:pPr eaLnBrk="1" hangingPunct="1"/>
            <a:r>
              <a:rPr lang="zh-CN" altLang="en-US" dirty="0"/>
              <a:t>分治算法</a:t>
            </a:r>
          </a:p>
        </p:txBody>
      </p:sp>
      <p:sp>
        <p:nvSpPr>
          <p:cNvPr id="49156" name="Rectangle 3">
            <a:extLst>
              <a:ext uri="{FF2B5EF4-FFF2-40B4-BE49-F238E27FC236}">
                <a16:creationId xmlns:a16="http://schemas.microsoft.com/office/drawing/2014/main" id="{52FF7F5F-7A9C-46EE-AD6F-D95E7C5B5FB2}"/>
              </a:ext>
            </a:extLst>
          </p:cNvPr>
          <p:cNvSpPr>
            <a:spLocks noGrp="1" noChangeArrowheads="1"/>
          </p:cNvSpPr>
          <p:nvPr>
            <p:ph idx="1"/>
          </p:nvPr>
        </p:nvSpPr>
        <p:spPr>
          <a:xfrm>
            <a:off x="1219200" y="1981200"/>
            <a:ext cx="7772400" cy="4114800"/>
          </a:xfrm>
        </p:spPr>
        <p:txBody>
          <a:bodyPr/>
          <a:lstStyle/>
          <a:p>
            <a:pPr eaLnBrk="1" hangingPunct="1">
              <a:buFont typeface="Wingdings" panose="05000000000000000000" pitchFamily="2" charset="2"/>
              <a:buNone/>
            </a:pPr>
            <a:r>
              <a:rPr lang="zh-CN" altLang="en-US"/>
              <a:t> </a:t>
            </a:r>
          </a:p>
        </p:txBody>
      </p:sp>
      <p:sp>
        <p:nvSpPr>
          <p:cNvPr id="49154" name="灯片编号占位符 5">
            <a:extLst>
              <a:ext uri="{FF2B5EF4-FFF2-40B4-BE49-F238E27FC236}">
                <a16:creationId xmlns:a16="http://schemas.microsoft.com/office/drawing/2014/main" id="{CEE0C233-9A2B-403F-BDA3-99F1B285D615}"/>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B829131-06AF-4C8D-988E-F3D5EBB3E1E3}" type="slidenum">
              <a:rPr kumimoji="0" lang="zh-CN" altLang="en-US" sz="1400" smtClean="0"/>
              <a:pPr>
                <a:spcBef>
                  <a:spcPct val="0"/>
                </a:spcBef>
                <a:buClrTx/>
                <a:buSzTx/>
                <a:buFontTx/>
                <a:buNone/>
              </a:pPr>
              <a:t>190</a:t>
            </a:fld>
            <a:endParaRPr kumimoji="0" lang="en-US" altLang="zh-CN" sz="1400"/>
          </a:p>
        </p:txBody>
      </p:sp>
      <p:grpSp>
        <p:nvGrpSpPr>
          <p:cNvPr id="49157" name="Group 47">
            <a:extLst>
              <a:ext uri="{FF2B5EF4-FFF2-40B4-BE49-F238E27FC236}">
                <a16:creationId xmlns:a16="http://schemas.microsoft.com/office/drawing/2014/main" id="{A3F298AD-F12D-40BE-ADFB-E8461594E025}"/>
              </a:ext>
            </a:extLst>
          </p:cNvPr>
          <p:cNvGrpSpPr>
            <a:grpSpLocks/>
          </p:cNvGrpSpPr>
          <p:nvPr/>
        </p:nvGrpSpPr>
        <p:grpSpPr bwMode="auto">
          <a:xfrm>
            <a:off x="5029200" y="1477963"/>
            <a:ext cx="3482975" cy="5380037"/>
            <a:chOff x="3168" y="912"/>
            <a:chExt cx="2194" cy="3389"/>
          </a:xfrm>
        </p:grpSpPr>
        <p:sp>
          <p:nvSpPr>
            <p:cNvPr id="49159" name="Line 4">
              <a:extLst>
                <a:ext uri="{FF2B5EF4-FFF2-40B4-BE49-F238E27FC236}">
                  <a16:creationId xmlns:a16="http://schemas.microsoft.com/office/drawing/2014/main" id="{2E7D5D63-5255-4B6A-B44E-A329E9BE4285}"/>
                </a:ext>
              </a:extLst>
            </p:cNvPr>
            <p:cNvSpPr>
              <a:spLocks noChangeShapeType="1"/>
            </p:cNvSpPr>
            <p:nvPr/>
          </p:nvSpPr>
          <p:spPr bwMode="auto">
            <a:xfrm>
              <a:off x="3488" y="2015"/>
              <a:ext cx="0" cy="674"/>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9160" name="Rectangle 5">
              <a:extLst>
                <a:ext uri="{FF2B5EF4-FFF2-40B4-BE49-F238E27FC236}">
                  <a16:creationId xmlns:a16="http://schemas.microsoft.com/office/drawing/2014/main" id="{15944D56-FD7C-4829-BFDC-963E29F44840}"/>
                </a:ext>
              </a:extLst>
            </p:cNvPr>
            <p:cNvSpPr>
              <a:spLocks noChangeArrowheads="1"/>
            </p:cNvSpPr>
            <p:nvPr/>
          </p:nvSpPr>
          <p:spPr bwMode="auto">
            <a:xfrm>
              <a:off x="3688" y="912"/>
              <a:ext cx="1344" cy="3168"/>
            </a:xfrm>
            <a:prstGeom prst="rect">
              <a:avLst/>
            </a:prstGeom>
            <a:solidFill>
              <a:srgbClr val="C0C0C0"/>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161" name="Line 6">
              <a:extLst>
                <a:ext uri="{FF2B5EF4-FFF2-40B4-BE49-F238E27FC236}">
                  <a16:creationId xmlns:a16="http://schemas.microsoft.com/office/drawing/2014/main" id="{EF43F5B2-A718-473F-AD8C-97756416CDF4}"/>
                </a:ext>
              </a:extLst>
            </p:cNvPr>
            <p:cNvSpPr>
              <a:spLocks noChangeShapeType="1"/>
            </p:cNvSpPr>
            <p:nvPr/>
          </p:nvSpPr>
          <p:spPr bwMode="auto">
            <a:xfrm>
              <a:off x="4360" y="912"/>
              <a:ext cx="0" cy="316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9162" name="Text Box 7">
              <a:extLst>
                <a:ext uri="{FF2B5EF4-FFF2-40B4-BE49-F238E27FC236}">
                  <a16:creationId xmlns:a16="http://schemas.microsoft.com/office/drawing/2014/main" id="{51EC937C-37E8-482A-B6EC-F4BEE750B302}"/>
                </a:ext>
              </a:extLst>
            </p:cNvPr>
            <p:cNvSpPr txBox="1">
              <a:spLocks noChangeArrowheads="1"/>
            </p:cNvSpPr>
            <p:nvPr/>
          </p:nvSpPr>
          <p:spPr bwMode="auto">
            <a:xfrm>
              <a:off x="4576" y="4089"/>
              <a:ext cx="192" cy="212"/>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600">
                  <a:latin typeface="Comic Sans MS" panose="030F0702030302020204" pitchFamily="66" charset="0"/>
                  <a:sym typeface="Symbol" panose="05050102010706020507" pitchFamily="18" charset="2"/>
                </a:rPr>
                <a:t></a:t>
              </a:r>
              <a:endParaRPr lang="zh-CN" altLang="en-US" sz="1600">
                <a:solidFill>
                  <a:schemeClr val="bg1"/>
                </a:solidFill>
                <a:latin typeface="Comic Sans MS" panose="030F0702030302020204" pitchFamily="66" charset="0"/>
                <a:sym typeface="Symbol" panose="05050102010706020507" pitchFamily="18" charset="2"/>
              </a:endParaRPr>
            </a:p>
          </p:txBody>
        </p:sp>
        <p:sp>
          <p:nvSpPr>
            <p:cNvPr id="49163" name="Oval 8">
              <a:extLst>
                <a:ext uri="{FF2B5EF4-FFF2-40B4-BE49-F238E27FC236}">
                  <a16:creationId xmlns:a16="http://schemas.microsoft.com/office/drawing/2014/main" id="{BF80CF08-E03E-419C-B6AF-1710F6707F48}"/>
                </a:ext>
              </a:extLst>
            </p:cNvPr>
            <p:cNvSpPr>
              <a:spLocks noChangeArrowheads="1"/>
            </p:cNvSpPr>
            <p:nvPr/>
          </p:nvSpPr>
          <p:spPr bwMode="auto">
            <a:xfrm>
              <a:off x="3736" y="2832"/>
              <a:ext cx="144" cy="144"/>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000">
                  <a:solidFill>
                    <a:schemeClr val="hlink"/>
                  </a:solidFill>
                  <a:latin typeface="Comic Sans MS" panose="030F0702030302020204" pitchFamily="66" charset="0"/>
                </a:rPr>
                <a:t>27</a:t>
              </a:r>
            </a:p>
          </p:txBody>
        </p:sp>
        <p:sp>
          <p:nvSpPr>
            <p:cNvPr id="49164" name="Oval 9">
              <a:extLst>
                <a:ext uri="{FF2B5EF4-FFF2-40B4-BE49-F238E27FC236}">
                  <a16:creationId xmlns:a16="http://schemas.microsoft.com/office/drawing/2014/main" id="{BB1593E1-B625-46B1-AFF0-3B3F73F96C64}"/>
                </a:ext>
              </a:extLst>
            </p:cNvPr>
            <p:cNvSpPr>
              <a:spLocks noChangeArrowheads="1"/>
            </p:cNvSpPr>
            <p:nvPr/>
          </p:nvSpPr>
          <p:spPr bwMode="auto">
            <a:xfrm>
              <a:off x="3832" y="2496"/>
              <a:ext cx="144" cy="144"/>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000">
                  <a:solidFill>
                    <a:schemeClr val="hlink"/>
                  </a:solidFill>
                  <a:latin typeface="Comic Sans MS" panose="030F0702030302020204" pitchFamily="66" charset="0"/>
                </a:rPr>
                <a:t>29</a:t>
              </a:r>
            </a:p>
          </p:txBody>
        </p:sp>
        <p:sp>
          <p:nvSpPr>
            <p:cNvPr id="49165" name="Line 10">
              <a:extLst>
                <a:ext uri="{FF2B5EF4-FFF2-40B4-BE49-F238E27FC236}">
                  <a16:creationId xmlns:a16="http://schemas.microsoft.com/office/drawing/2014/main" id="{079F0B7C-D566-42E4-901D-E8B973FCFC87}"/>
                </a:ext>
              </a:extLst>
            </p:cNvPr>
            <p:cNvSpPr>
              <a:spLocks noChangeShapeType="1"/>
            </p:cNvSpPr>
            <p:nvPr/>
          </p:nvSpPr>
          <p:spPr bwMode="auto">
            <a:xfrm>
              <a:off x="4024" y="2016"/>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9166" name="Line 11">
              <a:extLst>
                <a:ext uri="{FF2B5EF4-FFF2-40B4-BE49-F238E27FC236}">
                  <a16:creationId xmlns:a16="http://schemas.microsoft.com/office/drawing/2014/main" id="{CFFEC145-AC62-4F25-BFE4-6F395D904371}"/>
                </a:ext>
              </a:extLst>
            </p:cNvPr>
            <p:cNvSpPr>
              <a:spLocks noChangeShapeType="1"/>
            </p:cNvSpPr>
            <p:nvPr/>
          </p:nvSpPr>
          <p:spPr bwMode="auto">
            <a:xfrm>
              <a:off x="4696" y="2016"/>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9167" name="Line 12">
              <a:extLst>
                <a:ext uri="{FF2B5EF4-FFF2-40B4-BE49-F238E27FC236}">
                  <a16:creationId xmlns:a16="http://schemas.microsoft.com/office/drawing/2014/main" id="{B4E3189D-4394-4AFD-A7DA-DED3CB62E736}"/>
                </a:ext>
              </a:extLst>
            </p:cNvPr>
            <p:cNvSpPr>
              <a:spLocks noChangeShapeType="1"/>
            </p:cNvSpPr>
            <p:nvPr/>
          </p:nvSpPr>
          <p:spPr bwMode="auto">
            <a:xfrm rot="5400000">
              <a:off x="4360" y="2016"/>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9168" name="Line 13">
              <a:extLst>
                <a:ext uri="{FF2B5EF4-FFF2-40B4-BE49-F238E27FC236}">
                  <a16:creationId xmlns:a16="http://schemas.microsoft.com/office/drawing/2014/main" id="{6C73EEEE-DCF0-43A7-A19C-1FBA4340BD4D}"/>
                </a:ext>
              </a:extLst>
            </p:cNvPr>
            <p:cNvSpPr>
              <a:spLocks noChangeShapeType="1"/>
            </p:cNvSpPr>
            <p:nvPr/>
          </p:nvSpPr>
          <p:spPr bwMode="auto">
            <a:xfrm rot="5400000">
              <a:off x="4360" y="2352"/>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9169" name="Line 14">
              <a:extLst>
                <a:ext uri="{FF2B5EF4-FFF2-40B4-BE49-F238E27FC236}">
                  <a16:creationId xmlns:a16="http://schemas.microsoft.com/office/drawing/2014/main" id="{963C31EA-A1A4-498D-B32D-F1A35415B65F}"/>
                </a:ext>
              </a:extLst>
            </p:cNvPr>
            <p:cNvSpPr>
              <a:spLocks noChangeShapeType="1"/>
            </p:cNvSpPr>
            <p:nvPr/>
          </p:nvSpPr>
          <p:spPr bwMode="auto">
            <a:xfrm rot="5400000">
              <a:off x="4360" y="1680"/>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9170" name="Line 15">
              <a:extLst>
                <a:ext uri="{FF2B5EF4-FFF2-40B4-BE49-F238E27FC236}">
                  <a16:creationId xmlns:a16="http://schemas.microsoft.com/office/drawing/2014/main" id="{7B30884A-12C5-4933-8064-8AABFB813EF5}"/>
                </a:ext>
              </a:extLst>
            </p:cNvPr>
            <p:cNvSpPr>
              <a:spLocks noChangeShapeType="1"/>
            </p:cNvSpPr>
            <p:nvPr/>
          </p:nvSpPr>
          <p:spPr bwMode="auto">
            <a:xfrm rot="5400000">
              <a:off x="4360" y="1344"/>
              <a:ext cx="0"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9171" name="Oval 16">
              <a:extLst>
                <a:ext uri="{FF2B5EF4-FFF2-40B4-BE49-F238E27FC236}">
                  <a16:creationId xmlns:a16="http://schemas.microsoft.com/office/drawing/2014/main" id="{34940C44-68A2-4D74-A897-8EF08986FFB2}"/>
                </a:ext>
              </a:extLst>
            </p:cNvPr>
            <p:cNvSpPr>
              <a:spLocks noChangeArrowheads="1"/>
            </p:cNvSpPr>
            <p:nvPr/>
          </p:nvSpPr>
          <p:spPr bwMode="auto">
            <a:xfrm>
              <a:off x="4504" y="2400"/>
              <a:ext cx="144" cy="144"/>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000">
                  <a:solidFill>
                    <a:schemeClr val="hlink"/>
                  </a:solidFill>
                  <a:latin typeface="Comic Sans MS" panose="030F0702030302020204" pitchFamily="66" charset="0"/>
                </a:rPr>
                <a:t>30</a:t>
              </a:r>
            </a:p>
          </p:txBody>
        </p:sp>
        <p:sp>
          <p:nvSpPr>
            <p:cNvPr id="49172" name="Oval 17">
              <a:extLst>
                <a:ext uri="{FF2B5EF4-FFF2-40B4-BE49-F238E27FC236}">
                  <a16:creationId xmlns:a16="http://schemas.microsoft.com/office/drawing/2014/main" id="{3976367E-1CB3-4BA1-ABC3-49B0DE8605AB}"/>
                </a:ext>
              </a:extLst>
            </p:cNvPr>
            <p:cNvSpPr>
              <a:spLocks noChangeArrowheads="1"/>
            </p:cNvSpPr>
            <p:nvPr/>
          </p:nvSpPr>
          <p:spPr bwMode="auto">
            <a:xfrm>
              <a:off x="3880" y="1584"/>
              <a:ext cx="144" cy="144"/>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000">
                  <a:solidFill>
                    <a:schemeClr val="hlink"/>
                  </a:solidFill>
                  <a:latin typeface="Comic Sans MS" panose="030F0702030302020204" pitchFamily="66" charset="0"/>
                </a:rPr>
                <a:t>31</a:t>
              </a:r>
            </a:p>
          </p:txBody>
        </p:sp>
        <p:sp>
          <p:nvSpPr>
            <p:cNvPr id="49173" name="Oval 18">
              <a:extLst>
                <a:ext uri="{FF2B5EF4-FFF2-40B4-BE49-F238E27FC236}">
                  <a16:creationId xmlns:a16="http://schemas.microsoft.com/office/drawing/2014/main" id="{1BD9F886-A129-4DE9-8D3A-E4CA92DCA60F}"/>
                </a:ext>
              </a:extLst>
            </p:cNvPr>
            <p:cNvSpPr>
              <a:spLocks noChangeArrowheads="1"/>
            </p:cNvSpPr>
            <p:nvPr/>
          </p:nvSpPr>
          <p:spPr bwMode="auto">
            <a:xfrm>
              <a:off x="4744" y="2784"/>
              <a:ext cx="144" cy="144"/>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000">
                  <a:solidFill>
                    <a:schemeClr val="hlink"/>
                  </a:solidFill>
                  <a:latin typeface="Comic Sans MS" panose="030F0702030302020204" pitchFamily="66" charset="0"/>
                </a:rPr>
                <a:t>28</a:t>
              </a:r>
            </a:p>
          </p:txBody>
        </p:sp>
        <p:sp>
          <p:nvSpPr>
            <p:cNvPr id="49174" name="Line 19">
              <a:extLst>
                <a:ext uri="{FF2B5EF4-FFF2-40B4-BE49-F238E27FC236}">
                  <a16:creationId xmlns:a16="http://schemas.microsoft.com/office/drawing/2014/main" id="{25071E4C-9E9A-4797-85E8-EE6414A19C8C}"/>
                </a:ext>
              </a:extLst>
            </p:cNvPr>
            <p:cNvSpPr>
              <a:spLocks noChangeShapeType="1"/>
            </p:cNvSpPr>
            <p:nvPr/>
          </p:nvSpPr>
          <p:spPr bwMode="auto">
            <a:xfrm>
              <a:off x="5032" y="912"/>
              <a:ext cx="0" cy="3168"/>
            </a:xfrm>
            <a:prstGeom prst="line">
              <a:avLst/>
            </a:prstGeom>
            <a:noFill/>
            <a:ln w="158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9175" name="Line 20">
              <a:extLst>
                <a:ext uri="{FF2B5EF4-FFF2-40B4-BE49-F238E27FC236}">
                  <a16:creationId xmlns:a16="http://schemas.microsoft.com/office/drawing/2014/main" id="{F0CF4FC1-1903-4038-B466-B735EC2D66DC}"/>
                </a:ext>
              </a:extLst>
            </p:cNvPr>
            <p:cNvSpPr>
              <a:spLocks noChangeShapeType="1"/>
            </p:cNvSpPr>
            <p:nvPr/>
          </p:nvSpPr>
          <p:spPr bwMode="auto">
            <a:xfrm flipH="1">
              <a:off x="3688" y="1008"/>
              <a:ext cx="8" cy="3072"/>
            </a:xfrm>
            <a:prstGeom prst="line">
              <a:avLst/>
            </a:prstGeom>
            <a:noFill/>
            <a:ln w="158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9176" name="Oval 21">
              <a:extLst>
                <a:ext uri="{FF2B5EF4-FFF2-40B4-BE49-F238E27FC236}">
                  <a16:creationId xmlns:a16="http://schemas.microsoft.com/office/drawing/2014/main" id="{E0696E95-762D-4AB0-B4AF-347B29EEB400}"/>
                </a:ext>
              </a:extLst>
            </p:cNvPr>
            <p:cNvSpPr>
              <a:spLocks noChangeArrowheads="1"/>
            </p:cNvSpPr>
            <p:nvPr/>
          </p:nvSpPr>
          <p:spPr bwMode="auto">
            <a:xfrm>
              <a:off x="3928" y="3264"/>
              <a:ext cx="144" cy="144"/>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000">
                  <a:solidFill>
                    <a:schemeClr val="hlink"/>
                  </a:solidFill>
                  <a:latin typeface="Comic Sans MS" panose="030F0702030302020204" pitchFamily="66" charset="0"/>
                </a:rPr>
                <a:t>26</a:t>
              </a:r>
            </a:p>
          </p:txBody>
        </p:sp>
        <p:sp>
          <p:nvSpPr>
            <p:cNvPr id="49177" name="Oval 22">
              <a:extLst>
                <a:ext uri="{FF2B5EF4-FFF2-40B4-BE49-F238E27FC236}">
                  <a16:creationId xmlns:a16="http://schemas.microsoft.com/office/drawing/2014/main" id="{93E376B1-BBD4-4575-9ABA-A2E14C8A06F2}"/>
                </a:ext>
              </a:extLst>
            </p:cNvPr>
            <p:cNvSpPr>
              <a:spLocks noChangeArrowheads="1"/>
            </p:cNvSpPr>
            <p:nvPr/>
          </p:nvSpPr>
          <p:spPr bwMode="auto">
            <a:xfrm>
              <a:off x="4600" y="3408"/>
              <a:ext cx="144" cy="144"/>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000">
                  <a:solidFill>
                    <a:schemeClr val="hlink"/>
                  </a:solidFill>
                  <a:latin typeface="Comic Sans MS" panose="030F0702030302020204" pitchFamily="66" charset="0"/>
                </a:rPr>
                <a:t>25</a:t>
              </a:r>
            </a:p>
          </p:txBody>
        </p:sp>
        <p:sp>
          <p:nvSpPr>
            <p:cNvPr id="49178" name="Text Box 23">
              <a:extLst>
                <a:ext uri="{FF2B5EF4-FFF2-40B4-BE49-F238E27FC236}">
                  <a16:creationId xmlns:a16="http://schemas.microsoft.com/office/drawing/2014/main" id="{D27A8FFC-BD04-48C2-92E0-16FB83259151}"/>
                </a:ext>
              </a:extLst>
            </p:cNvPr>
            <p:cNvSpPr txBox="1">
              <a:spLocks noChangeArrowheads="1"/>
            </p:cNvSpPr>
            <p:nvPr/>
          </p:nvSpPr>
          <p:spPr bwMode="auto">
            <a:xfrm>
              <a:off x="3928" y="4089"/>
              <a:ext cx="192" cy="212"/>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600">
                  <a:latin typeface="Comic Sans MS" panose="030F0702030302020204" pitchFamily="66" charset="0"/>
                  <a:sym typeface="Symbol" panose="05050102010706020507" pitchFamily="18" charset="2"/>
                </a:rPr>
                <a:t></a:t>
              </a:r>
              <a:endParaRPr lang="zh-CN" altLang="en-US" sz="1600">
                <a:solidFill>
                  <a:schemeClr val="bg1"/>
                </a:solidFill>
                <a:latin typeface="Comic Sans MS" panose="030F0702030302020204" pitchFamily="66" charset="0"/>
                <a:sym typeface="Symbol" panose="05050102010706020507" pitchFamily="18" charset="2"/>
              </a:endParaRPr>
            </a:p>
          </p:txBody>
        </p:sp>
        <p:sp>
          <p:nvSpPr>
            <p:cNvPr id="49179" name="Text Box 24">
              <a:extLst>
                <a:ext uri="{FF2B5EF4-FFF2-40B4-BE49-F238E27FC236}">
                  <a16:creationId xmlns:a16="http://schemas.microsoft.com/office/drawing/2014/main" id="{20D06B28-B4B6-47A2-AEF5-113C645DF7DA}"/>
                </a:ext>
              </a:extLst>
            </p:cNvPr>
            <p:cNvSpPr txBox="1">
              <a:spLocks noChangeArrowheads="1"/>
            </p:cNvSpPr>
            <p:nvPr/>
          </p:nvSpPr>
          <p:spPr bwMode="auto">
            <a:xfrm>
              <a:off x="5032" y="2736"/>
              <a:ext cx="330"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800">
                  <a:latin typeface="Comic Sans MS" panose="030F0702030302020204" pitchFamily="66" charset="0"/>
                </a:rPr>
                <a:t>½</a:t>
              </a:r>
              <a:r>
                <a:rPr lang="zh-CN" altLang="en-US" sz="1600">
                  <a:latin typeface="Comic Sans MS" panose="030F0702030302020204" pitchFamily="66" charset="0"/>
                  <a:sym typeface="Symbol" panose="05050102010706020507" pitchFamily="18" charset="2"/>
                </a:rPr>
                <a:t></a:t>
              </a:r>
            </a:p>
          </p:txBody>
        </p:sp>
        <p:sp>
          <p:nvSpPr>
            <p:cNvPr id="49180" name="Text Box 25">
              <a:extLst>
                <a:ext uri="{FF2B5EF4-FFF2-40B4-BE49-F238E27FC236}">
                  <a16:creationId xmlns:a16="http://schemas.microsoft.com/office/drawing/2014/main" id="{8FB68D5D-6031-4C0C-B2EA-12D5A2C24398}"/>
                </a:ext>
              </a:extLst>
            </p:cNvPr>
            <p:cNvSpPr txBox="1">
              <a:spLocks noChangeArrowheads="1"/>
            </p:cNvSpPr>
            <p:nvPr/>
          </p:nvSpPr>
          <p:spPr bwMode="auto">
            <a:xfrm>
              <a:off x="3168" y="2264"/>
              <a:ext cx="514" cy="164"/>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0" rIns="92075" bIns="0"/>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600">
                  <a:latin typeface="Comic Sans MS" panose="030F0702030302020204" pitchFamily="66" charset="0"/>
                  <a:sym typeface="Symbol" panose="05050102010706020507" pitchFamily="18" charset="2"/>
                </a:rPr>
                <a:t> 2 </a:t>
              </a:r>
              <a:r>
                <a:rPr lang="en-US" altLang="zh-CN" sz="1600">
                  <a:latin typeface="Comic Sans MS" panose="030F0702030302020204" pitchFamily="66" charset="0"/>
                  <a:sym typeface="Symbol" panose="05050102010706020507" pitchFamily="18" charset="2"/>
                </a:rPr>
                <a:t>rows</a:t>
              </a:r>
            </a:p>
          </p:txBody>
        </p:sp>
        <p:sp>
          <p:nvSpPr>
            <p:cNvPr id="49181" name="Text Box 26">
              <a:extLst>
                <a:ext uri="{FF2B5EF4-FFF2-40B4-BE49-F238E27FC236}">
                  <a16:creationId xmlns:a16="http://schemas.microsoft.com/office/drawing/2014/main" id="{FCBC7595-41B7-4CB9-9023-D4F35543A747}"/>
                </a:ext>
              </a:extLst>
            </p:cNvPr>
            <p:cNvSpPr txBox="1">
              <a:spLocks noChangeArrowheads="1"/>
            </p:cNvSpPr>
            <p:nvPr/>
          </p:nvSpPr>
          <p:spPr bwMode="auto">
            <a:xfrm>
              <a:off x="5032" y="2400"/>
              <a:ext cx="282"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800">
                  <a:latin typeface="Comic Sans MS" panose="030F0702030302020204" pitchFamily="66" charset="0"/>
                </a:rPr>
                <a:t>½</a:t>
              </a:r>
              <a:r>
                <a:rPr lang="zh-CN" altLang="en-US" sz="1600">
                  <a:latin typeface="Comic Sans MS" panose="030F0702030302020204" pitchFamily="66" charset="0"/>
                  <a:sym typeface="Symbol" panose="05050102010706020507" pitchFamily="18" charset="2"/>
                </a:rPr>
                <a:t></a:t>
              </a:r>
            </a:p>
          </p:txBody>
        </p:sp>
        <p:sp>
          <p:nvSpPr>
            <p:cNvPr id="49182" name="Text Box 27">
              <a:extLst>
                <a:ext uri="{FF2B5EF4-FFF2-40B4-BE49-F238E27FC236}">
                  <a16:creationId xmlns:a16="http://schemas.microsoft.com/office/drawing/2014/main" id="{0A2F65B3-0E0F-42C3-A012-F2D65E570DFA}"/>
                </a:ext>
              </a:extLst>
            </p:cNvPr>
            <p:cNvSpPr txBox="1">
              <a:spLocks noChangeArrowheads="1"/>
            </p:cNvSpPr>
            <p:nvPr/>
          </p:nvSpPr>
          <p:spPr bwMode="auto">
            <a:xfrm>
              <a:off x="5032" y="2064"/>
              <a:ext cx="282"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800">
                  <a:latin typeface="Comic Sans MS" panose="030F0702030302020204" pitchFamily="66" charset="0"/>
                </a:rPr>
                <a:t>½</a:t>
              </a:r>
              <a:r>
                <a:rPr lang="zh-CN" altLang="en-US" sz="1600">
                  <a:latin typeface="Comic Sans MS" panose="030F0702030302020204" pitchFamily="66" charset="0"/>
                  <a:sym typeface="Symbol" panose="05050102010706020507" pitchFamily="18" charset="2"/>
                </a:rPr>
                <a:t></a:t>
              </a:r>
            </a:p>
          </p:txBody>
        </p:sp>
        <p:grpSp>
          <p:nvGrpSpPr>
            <p:cNvPr id="49183" name="Group 28">
              <a:extLst>
                <a:ext uri="{FF2B5EF4-FFF2-40B4-BE49-F238E27FC236}">
                  <a16:creationId xmlns:a16="http://schemas.microsoft.com/office/drawing/2014/main" id="{6158688F-5E28-44CB-83C5-711D7E1A33B5}"/>
                </a:ext>
              </a:extLst>
            </p:cNvPr>
            <p:cNvGrpSpPr>
              <a:grpSpLocks/>
            </p:cNvGrpSpPr>
            <p:nvPr/>
          </p:nvGrpSpPr>
          <p:grpSpPr bwMode="auto">
            <a:xfrm>
              <a:off x="3976" y="3744"/>
              <a:ext cx="240" cy="47"/>
              <a:chOff x="1728" y="3504"/>
              <a:chExt cx="240" cy="47"/>
            </a:xfrm>
          </p:grpSpPr>
          <p:sp>
            <p:nvSpPr>
              <p:cNvPr id="49196" name="Oval 29">
                <a:extLst>
                  <a:ext uri="{FF2B5EF4-FFF2-40B4-BE49-F238E27FC236}">
                    <a16:creationId xmlns:a16="http://schemas.microsoft.com/office/drawing/2014/main" id="{A86A125D-1417-4708-8B80-39B6B851ECDC}"/>
                  </a:ext>
                </a:extLst>
              </p:cNvPr>
              <p:cNvSpPr>
                <a:spLocks noChangeArrowheads="1"/>
              </p:cNvSpPr>
              <p:nvPr/>
            </p:nvSpPr>
            <p:spPr bwMode="auto">
              <a:xfrm>
                <a:off x="1728"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197" name="Oval 30">
                <a:extLst>
                  <a:ext uri="{FF2B5EF4-FFF2-40B4-BE49-F238E27FC236}">
                    <a16:creationId xmlns:a16="http://schemas.microsoft.com/office/drawing/2014/main" id="{31CCE6D9-E31A-4B57-9E22-2FD8573A780F}"/>
                  </a:ext>
                </a:extLst>
              </p:cNvPr>
              <p:cNvSpPr>
                <a:spLocks noChangeArrowheads="1"/>
              </p:cNvSpPr>
              <p:nvPr/>
            </p:nvSpPr>
            <p:spPr bwMode="auto">
              <a:xfrm>
                <a:off x="1824"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198" name="Oval 31">
                <a:extLst>
                  <a:ext uri="{FF2B5EF4-FFF2-40B4-BE49-F238E27FC236}">
                    <a16:creationId xmlns:a16="http://schemas.microsoft.com/office/drawing/2014/main" id="{9DE28E6D-F56B-45D8-A4FF-01B45B313620}"/>
                  </a:ext>
                </a:extLst>
              </p:cNvPr>
              <p:cNvSpPr>
                <a:spLocks noChangeArrowheads="1"/>
              </p:cNvSpPr>
              <p:nvPr/>
            </p:nvSpPr>
            <p:spPr bwMode="auto">
              <a:xfrm>
                <a:off x="1825"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199" name="Oval 32">
                <a:extLst>
                  <a:ext uri="{FF2B5EF4-FFF2-40B4-BE49-F238E27FC236}">
                    <a16:creationId xmlns:a16="http://schemas.microsoft.com/office/drawing/2014/main" id="{AEFE15F9-E5BD-4286-9A7F-84A1FF926D28}"/>
                  </a:ext>
                </a:extLst>
              </p:cNvPr>
              <p:cNvSpPr>
                <a:spLocks noChangeArrowheads="1"/>
              </p:cNvSpPr>
              <p:nvPr/>
            </p:nvSpPr>
            <p:spPr bwMode="auto">
              <a:xfrm>
                <a:off x="1728"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200" name="Oval 33">
                <a:extLst>
                  <a:ext uri="{FF2B5EF4-FFF2-40B4-BE49-F238E27FC236}">
                    <a16:creationId xmlns:a16="http://schemas.microsoft.com/office/drawing/2014/main" id="{1680AB7A-3968-4075-A62A-B19EE1CAE335}"/>
                  </a:ext>
                </a:extLst>
              </p:cNvPr>
              <p:cNvSpPr>
                <a:spLocks noChangeArrowheads="1"/>
              </p:cNvSpPr>
              <p:nvPr/>
            </p:nvSpPr>
            <p:spPr bwMode="auto">
              <a:xfrm>
                <a:off x="1824"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201" name="Oval 34">
                <a:extLst>
                  <a:ext uri="{FF2B5EF4-FFF2-40B4-BE49-F238E27FC236}">
                    <a16:creationId xmlns:a16="http://schemas.microsoft.com/office/drawing/2014/main" id="{49D8FBB6-9A8B-483D-B638-9C6726AD3D16}"/>
                  </a:ext>
                </a:extLst>
              </p:cNvPr>
              <p:cNvSpPr>
                <a:spLocks noChangeArrowheads="1"/>
              </p:cNvSpPr>
              <p:nvPr/>
            </p:nvSpPr>
            <p:spPr bwMode="auto">
              <a:xfrm>
                <a:off x="1921"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49184" name="Group 35">
              <a:extLst>
                <a:ext uri="{FF2B5EF4-FFF2-40B4-BE49-F238E27FC236}">
                  <a16:creationId xmlns:a16="http://schemas.microsoft.com/office/drawing/2014/main" id="{EE948412-0995-4677-AE80-4B896CAF1D51}"/>
                </a:ext>
              </a:extLst>
            </p:cNvPr>
            <p:cNvGrpSpPr>
              <a:grpSpLocks/>
            </p:cNvGrpSpPr>
            <p:nvPr/>
          </p:nvGrpSpPr>
          <p:grpSpPr bwMode="auto">
            <a:xfrm>
              <a:off x="3976" y="1200"/>
              <a:ext cx="240" cy="47"/>
              <a:chOff x="1728" y="3504"/>
              <a:chExt cx="240" cy="47"/>
            </a:xfrm>
          </p:grpSpPr>
          <p:sp>
            <p:nvSpPr>
              <p:cNvPr id="49190" name="Oval 36">
                <a:extLst>
                  <a:ext uri="{FF2B5EF4-FFF2-40B4-BE49-F238E27FC236}">
                    <a16:creationId xmlns:a16="http://schemas.microsoft.com/office/drawing/2014/main" id="{8E1D94E4-CE71-4200-9298-6685769C2FFE}"/>
                  </a:ext>
                </a:extLst>
              </p:cNvPr>
              <p:cNvSpPr>
                <a:spLocks noChangeArrowheads="1"/>
              </p:cNvSpPr>
              <p:nvPr/>
            </p:nvSpPr>
            <p:spPr bwMode="auto">
              <a:xfrm>
                <a:off x="1728"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191" name="Oval 37">
                <a:extLst>
                  <a:ext uri="{FF2B5EF4-FFF2-40B4-BE49-F238E27FC236}">
                    <a16:creationId xmlns:a16="http://schemas.microsoft.com/office/drawing/2014/main" id="{9389BF87-0533-4200-8CDB-5D7338FDA748}"/>
                  </a:ext>
                </a:extLst>
              </p:cNvPr>
              <p:cNvSpPr>
                <a:spLocks noChangeArrowheads="1"/>
              </p:cNvSpPr>
              <p:nvPr/>
            </p:nvSpPr>
            <p:spPr bwMode="auto">
              <a:xfrm>
                <a:off x="1824"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192" name="Oval 38">
                <a:extLst>
                  <a:ext uri="{FF2B5EF4-FFF2-40B4-BE49-F238E27FC236}">
                    <a16:creationId xmlns:a16="http://schemas.microsoft.com/office/drawing/2014/main" id="{951496F1-7055-4DC1-82FD-CAB69D52FD0C}"/>
                  </a:ext>
                </a:extLst>
              </p:cNvPr>
              <p:cNvSpPr>
                <a:spLocks noChangeArrowheads="1"/>
              </p:cNvSpPr>
              <p:nvPr/>
            </p:nvSpPr>
            <p:spPr bwMode="auto">
              <a:xfrm>
                <a:off x="1825"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193" name="Oval 39">
                <a:extLst>
                  <a:ext uri="{FF2B5EF4-FFF2-40B4-BE49-F238E27FC236}">
                    <a16:creationId xmlns:a16="http://schemas.microsoft.com/office/drawing/2014/main" id="{A645E2B2-8F9B-4FA0-A144-C28E4F1DFBFD}"/>
                  </a:ext>
                </a:extLst>
              </p:cNvPr>
              <p:cNvSpPr>
                <a:spLocks noChangeArrowheads="1"/>
              </p:cNvSpPr>
              <p:nvPr/>
            </p:nvSpPr>
            <p:spPr bwMode="auto">
              <a:xfrm>
                <a:off x="1728"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194" name="Oval 40">
                <a:extLst>
                  <a:ext uri="{FF2B5EF4-FFF2-40B4-BE49-F238E27FC236}">
                    <a16:creationId xmlns:a16="http://schemas.microsoft.com/office/drawing/2014/main" id="{3A238B3A-4987-4180-9A89-944C4CCA5571}"/>
                  </a:ext>
                </a:extLst>
              </p:cNvPr>
              <p:cNvSpPr>
                <a:spLocks noChangeArrowheads="1"/>
              </p:cNvSpPr>
              <p:nvPr/>
            </p:nvSpPr>
            <p:spPr bwMode="auto">
              <a:xfrm>
                <a:off x="1824"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195" name="Oval 41">
                <a:extLst>
                  <a:ext uri="{FF2B5EF4-FFF2-40B4-BE49-F238E27FC236}">
                    <a16:creationId xmlns:a16="http://schemas.microsoft.com/office/drawing/2014/main" id="{23C63186-C51C-4D55-BB6B-0332EF7954E9}"/>
                  </a:ext>
                </a:extLst>
              </p:cNvPr>
              <p:cNvSpPr>
                <a:spLocks noChangeArrowheads="1"/>
              </p:cNvSpPr>
              <p:nvPr/>
            </p:nvSpPr>
            <p:spPr bwMode="auto">
              <a:xfrm>
                <a:off x="1921" y="3504"/>
                <a:ext cx="47" cy="47"/>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49185" name="Oval 42">
              <a:extLst>
                <a:ext uri="{FF2B5EF4-FFF2-40B4-BE49-F238E27FC236}">
                  <a16:creationId xmlns:a16="http://schemas.microsoft.com/office/drawing/2014/main" id="{49B8CF71-01C8-4D8C-81DF-EE68042D1370}"/>
                </a:ext>
              </a:extLst>
            </p:cNvPr>
            <p:cNvSpPr>
              <a:spLocks noChangeArrowheads="1"/>
            </p:cNvSpPr>
            <p:nvPr/>
          </p:nvSpPr>
          <p:spPr bwMode="auto">
            <a:xfrm>
              <a:off x="4528" y="1344"/>
              <a:ext cx="144" cy="144"/>
            </a:xfrm>
            <a:prstGeom prst="ellipse">
              <a:avLst/>
            </a:prstGeom>
            <a:solidFill>
              <a:srgbClr val="C0C0C0"/>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000">
                  <a:solidFill>
                    <a:schemeClr val="hlink"/>
                  </a:solidFill>
                  <a:latin typeface="Comic Sans MS" panose="030F0702030302020204" pitchFamily="66" charset="0"/>
                </a:rPr>
                <a:t>39</a:t>
              </a:r>
            </a:p>
          </p:txBody>
        </p:sp>
        <p:sp>
          <p:nvSpPr>
            <p:cNvPr id="49186" name="Text Box 43">
              <a:extLst>
                <a:ext uri="{FF2B5EF4-FFF2-40B4-BE49-F238E27FC236}">
                  <a16:creationId xmlns:a16="http://schemas.microsoft.com/office/drawing/2014/main" id="{3466A290-0B5D-49D9-8E5B-12F063B03237}"/>
                </a:ext>
              </a:extLst>
            </p:cNvPr>
            <p:cNvSpPr txBox="1">
              <a:spLocks noChangeArrowheads="1"/>
            </p:cNvSpPr>
            <p:nvPr/>
          </p:nvSpPr>
          <p:spPr bwMode="auto">
            <a:xfrm>
              <a:off x="3334" y="2766"/>
              <a:ext cx="192"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latin typeface="Comic Sans MS" panose="030F0702030302020204" pitchFamily="66" charset="0"/>
                  <a:sym typeface="Symbol" panose="05050102010706020507" pitchFamily="18" charset="2"/>
                </a:rPr>
                <a:t>i</a:t>
              </a:r>
            </a:p>
          </p:txBody>
        </p:sp>
        <p:sp>
          <p:nvSpPr>
            <p:cNvPr id="49187" name="Text Box 44">
              <a:extLst>
                <a:ext uri="{FF2B5EF4-FFF2-40B4-BE49-F238E27FC236}">
                  <a16:creationId xmlns:a16="http://schemas.microsoft.com/office/drawing/2014/main" id="{12FE3295-2C90-434F-BA26-2A70B9BCEE88}"/>
                </a:ext>
              </a:extLst>
            </p:cNvPr>
            <p:cNvSpPr txBox="1">
              <a:spLocks noChangeArrowheads="1"/>
            </p:cNvSpPr>
            <p:nvPr/>
          </p:nvSpPr>
          <p:spPr bwMode="auto">
            <a:xfrm>
              <a:off x="4852" y="1279"/>
              <a:ext cx="192" cy="231"/>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latin typeface="Comic Sans MS" panose="030F0702030302020204" pitchFamily="66" charset="0"/>
                  <a:sym typeface="Symbol" panose="05050102010706020507" pitchFamily="18" charset="2"/>
                </a:rPr>
                <a:t>j</a:t>
              </a:r>
            </a:p>
          </p:txBody>
        </p:sp>
        <p:sp>
          <p:nvSpPr>
            <p:cNvPr id="49188" name="Line 45">
              <a:extLst>
                <a:ext uri="{FF2B5EF4-FFF2-40B4-BE49-F238E27FC236}">
                  <a16:creationId xmlns:a16="http://schemas.microsoft.com/office/drawing/2014/main" id="{3DF9A2B7-9F23-4272-9B33-5B252976B486}"/>
                </a:ext>
              </a:extLst>
            </p:cNvPr>
            <p:cNvSpPr>
              <a:spLocks noChangeShapeType="1"/>
            </p:cNvSpPr>
            <p:nvPr/>
          </p:nvSpPr>
          <p:spPr bwMode="auto">
            <a:xfrm>
              <a:off x="3514" y="2910"/>
              <a:ext cx="144" cy="0"/>
            </a:xfrm>
            <a:prstGeom prst="line">
              <a:avLst/>
            </a:prstGeom>
            <a:noFill/>
            <a:ln w="952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9189" name="Line 46">
              <a:extLst>
                <a:ext uri="{FF2B5EF4-FFF2-40B4-BE49-F238E27FC236}">
                  <a16:creationId xmlns:a16="http://schemas.microsoft.com/office/drawing/2014/main" id="{9EBAE64B-8B40-44D1-8815-D15A5FABF2B2}"/>
                </a:ext>
              </a:extLst>
            </p:cNvPr>
            <p:cNvSpPr>
              <a:spLocks noChangeShapeType="1"/>
            </p:cNvSpPr>
            <p:nvPr/>
          </p:nvSpPr>
          <p:spPr bwMode="auto">
            <a:xfrm flipH="1">
              <a:off x="4732" y="1416"/>
              <a:ext cx="144" cy="0"/>
            </a:xfrm>
            <a:prstGeom prst="line">
              <a:avLst/>
            </a:prstGeom>
            <a:noFill/>
            <a:ln w="952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49158" name="Text Box 48">
            <a:extLst>
              <a:ext uri="{FF2B5EF4-FFF2-40B4-BE49-F238E27FC236}">
                <a16:creationId xmlns:a16="http://schemas.microsoft.com/office/drawing/2014/main" id="{F2766CB9-CCC5-4207-80E1-E1A5108CEBCA}"/>
              </a:ext>
            </a:extLst>
          </p:cNvPr>
          <p:cNvSpPr txBox="1">
            <a:spLocks noChangeArrowheads="1"/>
          </p:cNvSpPr>
          <p:nvPr/>
        </p:nvSpPr>
        <p:spPr bwMode="auto">
          <a:xfrm>
            <a:off x="533400" y="2209800"/>
            <a:ext cx="4419600" cy="28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a:t>注意到这里目的是为了说明不需要在窄带之间进行两两之间点的比较；只需要在一个</a:t>
            </a:r>
            <a:r>
              <a:rPr lang="zh-CN" altLang="en-US" sz="2800" u="sng"/>
              <a:t>常数阶</a:t>
            </a:r>
            <a:r>
              <a:rPr lang="zh-CN" altLang="en-US" sz="2800"/>
              <a:t>的范围内比较就可以。</a:t>
            </a:r>
          </a:p>
          <a:p>
            <a:pPr eaLnBrk="1" hangingPunct="1">
              <a:spcBef>
                <a:spcPct val="50000"/>
              </a:spcBef>
              <a:buClrTx/>
              <a:buSzTx/>
              <a:buFontTx/>
              <a:buNone/>
            </a:pPr>
            <a:r>
              <a:rPr lang="zh-CN" altLang="en-US" sz="2800"/>
              <a:t>比如12还可以变成7，</a:t>
            </a:r>
            <a:r>
              <a:rPr lang="zh-CN" altLang="en-US" sz="2800">
                <a:latin typeface="Times New Roman" panose="02020603050405020304" pitchFamily="18" charset="0"/>
              </a:rPr>
              <a:t>…</a:t>
            </a:r>
            <a:endParaRPr lang="zh-CN" altLang="en-US" sz="280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a:extLst>
              <a:ext uri="{FF2B5EF4-FFF2-40B4-BE49-F238E27FC236}">
                <a16:creationId xmlns:a16="http://schemas.microsoft.com/office/drawing/2014/main" id="{30CB6944-CADC-488C-B93F-60E27148379D}"/>
              </a:ext>
            </a:extLst>
          </p:cNvPr>
          <p:cNvSpPr>
            <a:spLocks noGrp="1" noChangeArrowheads="1"/>
          </p:cNvSpPr>
          <p:nvPr>
            <p:ph type="title"/>
          </p:nvPr>
        </p:nvSpPr>
        <p:spPr/>
        <p:txBody>
          <a:bodyPr/>
          <a:lstStyle/>
          <a:p>
            <a:pPr eaLnBrk="1" hangingPunct="1"/>
            <a:r>
              <a:rPr lang="zh-CN" altLang="en-US"/>
              <a:t>分治算法</a:t>
            </a:r>
          </a:p>
        </p:txBody>
      </p:sp>
      <p:sp>
        <p:nvSpPr>
          <p:cNvPr id="50180" name="Rectangle 3">
            <a:extLst>
              <a:ext uri="{FF2B5EF4-FFF2-40B4-BE49-F238E27FC236}">
                <a16:creationId xmlns:a16="http://schemas.microsoft.com/office/drawing/2014/main" id="{BC39F741-36B5-48AF-85FC-81E065C483D9}"/>
              </a:ext>
            </a:extLst>
          </p:cNvPr>
          <p:cNvSpPr>
            <a:spLocks noGrp="1" noChangeArrowheads="1"/>
          </p:cNvSpPr>
          <p:nvPr>
            <p:ph idx="1"/>
          </p:nvPr>
        </p:nvSpPr>
        <p:spPr>
          <a:xfrm>
            <a:off x="628650" y="1484784"/>
            <a:ext cx="7886700" cy="4351338"/>
          </a:xfrm>
        </p:spPr>
        <p:txBody>
          <a:bodyPr/>
          <a:lstStyle/>
          <a:p>
            <a:pPr eaLnBrk="1" hangingPunct="1">
              <a:buFont typeface="Wingdings" panose="05000000000000000000" pitchFamily="2" charset="2"/>
              <a:buNone/>
            </a:pPr>
            <a:r>
              <a:rPr lang="zh-CN" altLang="en-US" dirty="0"/>
              <a:t> </a:t>
            </a:r>
          </a:p>
        </p:txBody>
      </p:sp>
      <p:sp>
        <p:nvSpPr>
          <p:cNvPr id="50178" name="灯片编号占位符 5">
            <a:extLst>
              <a:ext uri="{FF2B5EF4-FFF2-40B4-BE49-F238E27FC236}">
                <a16:creationId xmlns:a16="http://schemas.microsoft.com/office/drawing/2014/main" id="{2A184943-AB8B-48DE-9018-6699CD044DAD}"/>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BF576F9-BD8B-4A5D-A794-39D13CFA942F}" type="slidenum">
              <a:rPr kumimoji="0" lang="zh-CN" altLang="en-US" sz="1400" smtClean="0"/>
              <a:pPr>
                <a:spcBef>
                  <a:spcPct val="0"/>
                </a:spcBef>
                <a:buClrTx/>
                <a:buSzTx/>
                <a:buFontTx/>
                <a:buNone/>
              </a:pPr>
              <a:t>191</a:t>
            </a:fld>
            <a:endParaRPr kumimoji="0" lang="en-US" altLang="zh-CN" sz="1400"/>
          </a:p>
        </p:txBody>
      </p:sp>
      <p:sp>
        <p:nvSpPr>
          <p:cNvPr id="50181" name="Text Box 4">
            <a:extLst>
              <a:ext uri="{FF2B5EF4-FFF2-40B4-BE49-F238E27FC236}">
                <a16:creationId xmlns:a16="http://schemas.microsoft.com/office/drawing/2014/main" id="{ADC60026-37FB-40AA-99BC-E31CD8E2E3AF}"/>
              </a:ext>
            </a:extLst>
          </p:cNvPr>
          <p:cNvSpPr txBox="1">
            <a:spLocks noChangeArrowheads="1"/>
          </p:cNvSpPr>
          <p:nvPr/>
        </p:nvSpPr>
        <p:spPr bwMode="auto">
          <a:xfrm>
            <a:off x="251520" y="1340768"/>
            <a:ext cx="7787208" cy="5447645"/>
          </a:xfrm>
          <a:prstGeom prst="rect">
            <a:avLst/>
          </a:prstGeom>
          <a:solidFill>
            <a:schemeClr val="bg1">
              <a:lumMod val="50000"/>
            </a:schemeClr>
          </a:solidFill>
          <a:ln>
            <a:noFill/>
          </a:ln>
          <a:effectLst/>
        </p:spPr>
        <p:txBody>
          <a:bodyPr wrap="square" lIns="182880" tIns="91440" rIns="137160" bIns="9144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1800" b="1" dirty="0">
                <a:solidFill>
                  <a:schemeClr val="bg2"/>
                </a:solidFill>
                <a:latin typeface="Courier New" panose="02070309020205020404" pitchFamily="49" charset="0"/>
                <a:cs typeface="Courier New" panose="02070309020205020404" pitchFamily="49" charset="0"/>
              </a:rPr>
              <a:t>Closest-Pair(p</a:t>
            </a:r>
            <a:r>
              <a:rPr kumimoji="0" lang="en-US" altLang="zh-CN" sz="1800" b="1" baseline="-25000" dirty="0">
                <a:solidFill>
                  <a:schemeClr val="bg2"/>
                </a:solidFill>
                <a:latin typeface="Courier New" panose="02070309020205020404" pitchFamily="49" charset="0"/>
                <a:cs typeface="Courier New" panose="02070309020205020404" pitchFamily="49" charset="0"/>
              </a:rPr>
              <a:t>1</a:t>
            </a:r>
            <a:r>
              <a:rPr kumimoji="0" lang="en-US" altLang="zh-CN" sz="1800" b="1" dirty="0">
                <a:solidFill>
                  <a:schemeClr val="bg2"/>
                </a:solidFill>
                <a:latin typeface="Courier New" panose="02070309020205020404" pitchFamily="49" charset="0"/>
                <a:cs typeface="Courier New" panose="02070309020205020404" pitchFamily="49" charset="0"/>
              </a:rPr>
              <a:t>, …, </a:t>
            </a:r>
            <a:r>
              <a:rPr kumimoji="0" lang="en-US" altLang="zh-CN" sz="1800" b="1" dirty="0" err="1">
                <a:solidFill>
                  <a:schemeClr val="bg2"/>
                </a:solidFill>
                <a:latin typeface="Courier New" panose="02070309020205020404" pitchFamily="49" charset="0"/>
                <a:cs typeface="Courier New" panose="02070309020205020404" pitchFamily="49" charset="0"/>
              </a:rPr>
              <a:t>p</a:t>
            </a:r>
            <a:r>
              <a:rPr kumimoji="0" lang="en-US" altLang="zh-CN" sz="1800" b="1" baseline="-25000" dirty="0" err="1">
                <a:solidFill>
                  <a:schemeClr val="bg2"/>
                </a:solidFill>
                <a:latin typeface="Courier New" panose="02070309020205020404" pitchFamily="49" charset="0"/>
                <a:cs typeface="Courier New" panose="02070309020205020404" pitchFamily="49" charset="0"/>
              </a:rPr>
              <a:t>n</a:t>
            </a:r>
            <a:r>
              <a:rPr kumimoji="0" lang="en-US" altLang="zh-CN" sz="1800" b="1" dirty="0">
                <a:solidFill>
                  <a:schemeClr val="bg2"/>
                </a:solidFill>
                <a:latin typeface="Courier New" panose="02070309020205020404" pitchFamily="49" charset="0"/>
                <a:cs typeface="Courier New" panose="02070309020205020404" pitchFamily="49" charset="0"/>
              </a:rPr>
              <a:t>) {</a:t>
            </a:r>
          </a:p>
          <a:p>
            <a:pPr>
              <a:spcBef>
                <a:spcPct val="0"/>
              </a:spcBef>
              <a:buClrTx/>
              <a:buSzTx/>
              <a:buFontTx/>
              <a:buNone/>
            </a:pPr>
            <a:r>
              <a:rPr kumimoji="0" lang="en-US" altLang="zh-CN" sz="1800" b="1" dirty="0">
                <a:solidFill>
                  <a:schemeClr val="bg2"/>
                </a:solidFill>
                <a:latin typeface="Courier New" panose="02070309020205020404" pitchFamily="49" charset="0"/>
                <a:cs typeface="Courier New" panose="02070309020205020404" pitchFamily="49" charset="0"/>
              </a:rPr>
              <a:t>   </a:t>
            </a:r>
            <a:r>
              <a:rPr kumimoji="0" lang="en-US" altLang="zh-CN" sz="1800" b="1" dirty="0">
                <a:solidFill>
                  <a:srgbClr val="003399"/>
                </a:solidFill>
                <a:latin typeface="Courier New" panose="02070309020205020404" pitchFamily="49" charset="0"/>
                <a:cs typeface="Courier New" panose="02070309020205020404" pitchFamily="49" charset="0"/>
              </a:rPr>
              <a:t>Compute</a:t>
            </a:r>
            <a:r>
              <a:rPr kumimoji="0" lang="en-US" altLang="zh-CN" sz="1800" b="1" dirty="0">
                <a:solidFill>
                  <a:schemeClr val="bg2"/>
                </a:solidFill>
                <a:latin typeface="Courier New" panose="02070309020205020404" pitchFamily="49" charset="0"/>
                <a:cs typeface="Courier New" panose="02070309020205020404" pitchFamily="49" charset="0"/>
              </a:rPr>
              <a:t> separation line L such that half the points</a:t>
            </a:r>
            <a:br>
              <a:rPr kumimoji="0" lang="en-US" altLang="zh-CN" sz="1800" b="1" dirty="0">
                <a:solidFill>
                  <a:schemeClr val="bg2"/>
                </a:solidFill>
                <a:latin typeface="Courier New" panose="02070309020205020404" pitchFamily="49" charset="0"/>
                <a:cs typeface="Courier New" panose="02070309020205020404" pitchFamily="49" charset="0"/>
              </a:rPr>
            </a:br>
            <a:r>
              <a:rPr kumimoji="0" lang="en-US" altLang="zh-CN" sz="1800" b="1" dirty="0">
                <a:solidFill>
                  <a:schemeClr val="bg2"/>
                </a:solidFill>
                <a:latin typeface="Courier New" panose="02070309020205020404" pitchFamily="49" charset="0"/>
                <a:cs typeface="Courier New" panose="02070309020205020404" pitchFamily="49" charset="0"/>
              </a:rPr>
              <a:t>   are on one side and half on the other side.</a:t>
            </a:r>
          </a:p>
          <a:p>
            <a:pPr>
              <a:spcBef>
                <a:spcPct val="0"/>
              </a:spcBef>
              <a:buClrTx/>
              <a:buSzTx/>
              <a:buFontTx/>
              <a:buNone/>
            </a:pPr>
            <a:endParaRPr kumimoji="0" lang="en-US" altLang="zh-CN" sz="1800" b="1" dirty="0">
              <a:solidFill>
                <a:schemeClr val="bg2"/>
              </a:solidFill>
              <a:latin typeface="Courier New" panose="02070309020205020404" pitchFamily="49" charset="0"/>
              <a:cs typeface="Courier New" panose="02070309020205020404" pitchFamily="49" charset="0"/>
            </a:endParaRPr>
          </a:p>
          <a:p>
            <a:pPr>
              <a:spcBef>
                <a:spcPct val="0"/>
              </a:spcBef>
              <a:buClrTx/>
              <a:buSzTx/>
              <a:buFontTx/>
              <a:buNone/>
            </a:pPr>
            <a:r>
              <a:rPr kumimoji="0" lang="en-US" altLang="zh-CN" sz="1800" b="1" dirty="0">
                <a:solidFill>
                  <a:schemeClr val="bg2"/>
                </a:solidFill>
                <a:latin typeface="Courier New" panose="02070309020205020404" pitchFamily="49" charset="0"/>
                <a:cs typeface="Courier New" panose="02070309020205020404" pitchFamily="49" charset="0"/>
              </a:rPr>
              <a:t>   </a:t>
            </a:r>
            <a:r>
              <a:rPr kumimoji="0" lang="en-US" altLang="zh-CN" sz="1800" b="1" dirty="0">
                <a:solidFill>
                  <a:schemeClr val="bg2"/>
                </a:solidFill>
                <a:latin typeface="Courier New" panose="02070309020205020404" pitchFamily="49" charset="0"/>
                <a:cs typeface="Courier New" panose="02070309020205020404" pitchFamily="49" charset="0"/>
                <a:sym typeface="Symbol" panose="05050102010706020507" pitchFamily="18" charset="2"/>
              </a:rPr>
              <a:t></a:t>
            </a:r>
            <a:r>
              <a:rPr kumimoji="0" lang="en-US" altLang="zh-CN" sz="1800" b="1" baseline="-25000" dirty="0">
                <a:solidFill>
                  <a:schemeClr val="bg2"/>
                </a:solidFill>
                <a:latin typeface="Courier New" panose="02070309020205020404" pitchFamily="49" charset="0"/>
                <a:cs typeface="Courier New" panose="02070309020205020404" pitchFamily="49" charset="0"/>
              </a:rPr>
              <a:t>1</a:t>
            </a:r>
            <a:r>
              <a:rPr kumimoji="0" lang="en-US" altLang="zh-CN" sz="1800" b="1" dirty="0">
                <a:solidFill>
                  <a:schemeClr val="bg2"/>
                </a:solidFill>
                <a:latin typeface="Courier New" panose="02070309020205020404" pitchFamily="49" charset="0"/>
                <a:cs typeface="Courier New" panose="02070309020205020404" pitchFamily="49" charset="0"/>
              </a:rPr>
              <a:t> = Closest-Pair(left half)</a:t>
            </a:r>
          </a:p>
          <a:p>
            <a:pPr>
              <a:spcBef>
                <a:spcPct val="0"/>
              </a:spcBef>
              <a:buClrTx/>
              <a:buSzTx/>
              <a:buFontTx/>
              <a:buNone/>
            </a:pPr>
            <a:r>
              <a:rPr kumimoji="0" lang="en-US" altLang="zh-CN" sz="1800" b="1" dirty="0">
                <a:solidFill>
                  <a:schemeClr val="bg2"/>
                </a:solidFill>
                <a:latin typeface="Courier New" panose="02070309020205020404" pitchFamily="49" charset="0"/>
                <a:cs typeface="Courier New" panose="02070309020205020404" pitchFamily="49" charset="0"/>
              </a:rPr>
              <a:t>   </a:t>
            </a:r>
            <a:r>
              <a:rPr kumimoji="0" lang="en-US" altLang="zh-CN" sz="1800" b="1" dirty="0">
                <a:solidFill>
                  <a:schemeClr val="bg2"/>
                </a:solidFill>
                <a:latin typeface="Courier New" panose="02070309020205020404" pitchFamily="49" charset="0"/>
                <a:cs typeface="Courier New" panose="02070309020205020404" pitchFamily="49" charset="0"/>
                <a:sym typeface="Symbol" panose="05050102010706020507" pitchFamily="18" charset="2"/>
              </a:rPr>
              <a:t></a:t>
            </a:r>
            <a:r>
              <a:rPr kumimoji="0" lang="en-US" altLang="zh-CN" sz="1800" b="1" baseline="-25000" dirty="0">
                <a:solidFill>
                  <a:schemeClr val="bg2"/>
                </a:solidFill>
                <a:latin typeface="Courier New" panose="02070309020205020404" pitchFamily="49" charset="0"/>
                <a:cs typeface="Courier New" panose="02070309020205020404" pitchFamily="49" charset="0"/>
              </a:rPr>
              <a:t>2</a:t>
            </a:r>
            <a:r>
              <a:rPr kumimoji="0" lang="en-US" altLang="zh-CN" sz="1800" b="1" dirty="0">
                <a:solidFill>
                  <a:schemeClr val="bg2"/>
                </a:solidFill>
                <a:latin typeface="Courier New" panose="02070309020205020404" pitchFamily="49" charset="0"/>
                <a:cs typeface="Courier New" panose="02070309020205020404" pitchFamily="49" charset="0"/>
              </a:rPr>
              <a:t> = Closest-Pair(right half)</a:t>
            </a:r>
          </a:p>
          <a:p>
            <a:pPr>
              <a:spcBef>
                <a:spcPct val="0"/>
              </a:spcBef>
              <a:buClrTx/>
              <a:buSzTx/>
              <a:buFontTx/>
              <a:buNone/>
            </a:pPr>
            <a:r>
              <a:rPr kumimoji="0" lang="en-US" altLang="zh-CN" sz="1800" b="1" dirty="0">
                <a:solidFill>
                  <a:schemeClr val="bg2"/>
                </a:solidFill>
                <a:latin typeface="Courier New" panose="02070309020205020404" pitchFamily="49" charset="0"/>
                <a:cs typeface="Courier New" panose="02070309020205020404" pitchFamily="49" charset="0"/>
                <a:sym typeface="Symbol" panose="05050102010706020507" pitchFamily="18" charset="2"/>
              </a:rPr>
              <a:t>   </a:t>
            </a:r>
            <a:r>
              <a:rPr kumimoji="0" lang="en-US" altLang="zh-CN" sz="1800" b="1" baseline="-25000" dirty="0">
                <a:solidFill>
                  <a:schemeClr val="bg2"/>
                </a:solidFill>
                <a:latin typeface="Courier New" panose="02070309020205020404" pitchFamily="49" charset="0"/>
                <a:cs typeface="Courier New" panose="02070309020205020404" pitchFamily="49" charset="0"/>
                <a:sym typeface="Symbol" panose="05050102010706020507" pitchFamily="18" charset="2"/>
              </a:rPr>
              <a:t> </a:t>
            </a:r>
            <a:r>
              <a:rPr kumimoji="0" lang="en-US" altLang="zh-CN" sz="1800" b="1" dirty="0">
                <a:solidFill>
                  <a:schemeClr val="bg2"/>
                </a:solidFill>
                <a:latin typeface="Courier New" panose="02070309020205020404" pitchFamily="49" charset="0"/>
                <a:cs typeface="Courier New" panose="02070309020205020404" pitchFamily="49" charset="0"/>
                <a:sym typeface="Symbol" panose="05050102010706020507" pitchFamily="18" charset="2"/>
              </a:rPr>
              <a:t> </a:t>
            </a:r>
            <a:r>
              <a:rPr kumimoji="0" lang="en-US" altLang="zh-CN" sz="1800" b="1" dirty="0">
                <a:solidFill>
                  <a:schemeClr val="bg2"/>
                </a:solidFill>
                <a:latin typeface="Courier New" panose="02070309020205020404" pitchFamily="49" charset="0"/>
                <a:cs typeface="Courier New" panose="02070309020205020404" pitchFamily="49" charset="0"/>
              </a:rPr>
              <a:t>= min(</a:t>
            </a:r>
            <a:r>
              <a:rPr kumimoji="0" lang="en-US" altLang="zh-CN" sz="1800" b="1" dirty="0">
                <a:solidFill>
                  <a:schemeClr val="bg2"/>
                </a:solidFill>
                <a:latin typeface="Courier New" panose="02070309020205020404" pitchFamily="49" charset="0"/>
                <a:cs typeface="Courier New" panose="02070309020205020404" pitchFamily="49" charset="0"/>
                <a:sym typeface="Symbol" panose="05050102010706020507" pitchFamily="18" charset="2"/>
              </a:rPr>
              <a:t></a:t>
            </a:r>
            <a:r>
              <a:rPr kumimoji="0" lang="en-US" altLang="zh-CN" sz="1800" b="1" baseline="-25000" dirty="0">
                <a:solidFill>
                  <a:schemeClr val="bg2"/>
                </a:solidFill>
                <a:latin typeface="Courier New" panose="02070309020205020404" pitchFamily="49" charset="0"/>
                <a:cs typeface="Courier New" panose="02070309020205020404" pitchFamily="49" charset="0"/>
              </a:rPr>
              <a:t>1</a:t>
            </a:r>
            <a:r>
              <a:rPr kumimoji="0" lang="en-US" altLang="zh-CN" sz="1800" b="1" dirty="0">
                <a:solidFill>
                  <a:schemeClr val="bg2"/>
                </a:solidFill>
                <a:latin typeface="Courier New" panose="02070309020205020404" pitchFamily="49" charset="0"/>
                <a:cs typeface="Courier New" panose="02070309020205020404" pitchFamily="49" charset="0"/>
              </a:rPr>
              <a:t>, </a:t>
            </a:r>
            <a:r>
              <a:rPr kumimoji="0" lang="en-US" altLang="zh-CN" sz="1800" b="1" dirty="0">
                <a:solidFill>
                  <a:schemeClr val="bg2"/>
                </a:solidFill>
                <a:latin typeface="Courier New" panose="02070309020205020404" pitchFamily="49" charset="0"/>
                <a:cs typeface="Courier New" panose="02070309020205020404" pitchFamily="49" charset="0"/>
                <a:sym typeface="Symbol" panose="05050102010706020507" pitchFamily="18" charset="2"/>
              </a:rPr>
              <a:t></a:t>
            </a:r>
            <a:r>
              <a:rPr kumimoji="0" lang="en-US" altLang="zh-CN" sz="1800" b="1" baseline="-25000" dirty="0">
                <a:solidFill>
                  <a:schemeClr val="bg2"/>
                </a:solidFill>
                <a:latin typeface="Courier New" panose="02070309020205020404" pitchFamily="49" charset="0"/>
                <a:cs typeface="Courier New" panose="02070309020205020404" pitchFamily="49" charset="0"/>
              </a:rPr>
              <a:t>2</a:t>
            </a:r>
            <a:r>
              <a:rPr kumimoji="0" lang="en-US" altLang="zh-CN" sz="1800" b="1" dirty="0">
                <a:solidFill>
                  <a:schemeClr val="bg2"/>
                </a:solidFill>
                <a:latin typeface="Courier New" panose="02070309020205020404" pitchFamily="49" charset="0"/>
                <a:cs typeface="Courier New" panose="02070309020205020404" pitchFamily="49" charset="0"/>
              </a:rPr>
              <a:t>)</a:t>
            </a:r>
          </a:p>
          <a:p>
            <a:pPr>
              <a:spcBef>
                <a:spcPct val="0"/>
              </a:spcBef>
              <a:buClrTx/>
              <a:buSzTx/>
              <a:buFontTx/>
              <a:buNone/>
            </a:pPr>
            <a:endParaRPr kumimoji="0" lang="en-US" altLang="zh-CN" sz="1800" b="1" dirty="0">
              <a:solidFill>
                <a:schemeClr val="bg2"/>
              </a:solidFill>
              <a:latin typeface="Courier New" panose="02070309020205020404" pitchFamily="49" charset="0"/>
              <a:cs typeface="Courier New" panose="02070309020205020404" pitchFamily="49" charset="0"/>
            </a:endParaRPr>
          </a:p>
          <a:p>
            <a:pPr>
              <a:spcBef>
                <a:spcPct val="0"/>
              </a:spcBef>
              <a:buClrTx/>
              <a:buSzTx/>
              <a:buFontTx/>
              <a:buNone/>
            </a:pPr>
            <a:r>
              <a:rPr kumimoji="0" lang="en-US" altLang="zh-CN" sz="1800" b="1" dirty="0">
                <a:solidFill>
                  <a:schemeClr val="bg2"/>
                </a:solidFill>
                <a:latin typeface="Courier New" panose="02070309020205020404" pitchFamily="49" charset="0"/>
                <a:cs typeface="Courier New" panose="02070309020205020404" pitchFamily="49" charset="0"/>
              </a:rPr>
              <a:t>   </a:t>
            </a:r>
            <a:r>
              <a:rPr kumimoji="0" lang="en-US" altLang="zh-CN" sz="1800" b="1" dirty="0">
                <a:solidFill>
                  <a:srgbClr val="003399"/>
                </a:solidFill>
                <a:latin typeface="Courier New" panose="02070309020205020404" pitchFamily="49" charset="0"/>
                <a:cs typeface="Courier New" panose="02070309020205020404" pitchFamily="49" charset="0"/>
              </a:rPr>
              <a:t>Delete</a:t>
            </a:r>
            <a:r>
              <a:rPr kumimoji="0" lang="en-US" altLang="zh-CN" sz="1800" b="1" dirty="0">
                <a:solidFill>
                  <a:schemeClr val="bg2"/>
                </a:solidFill>
                <a:latin typeface="Courier New" panose="02070309020205020404" pitchFamily="49" charset="0"/>
                <a:cs typeface="Courier New" panose="02070309020205020404" pitchFamily="49" charset="0"/>
              </a:rPr>
              <a:t> all points further than </a:t>
            </a:r>
            <a:r>
              <a:rPr kumimoji="0" lang="en-US" altLang="zh-CN" sz="1800" b="1" dirty="0">
                <a:solidFill>
                  <a:schemeClr val="bg2"/>
                </a:solidFill>
                <a:latin typeface="Courier New" panose="02070309020205020404" pitchFamily="49" charset="0"/>
                <a:cs typeface="Courier New" panose="02070309020205020404" pitchFamily="49" charset="0"/>
                <a:sym typeface="Symbol" panose="05050102010706020507" pitchFamily="18" charset="2"/>
              </a:rPr>
              <a:t></a:t>
            </a:r>
            <a:r>
              <a:rPr kumimoji="0" lang="en-US" altLang="zh-CN" sz="1800" b="1" dirty="0">
                <a:solidFill>
                  <a:schemeClr val="bg2"/>
                </a:solidFill>
                <a:latin typeface="Courier New" panose="02070309020205020404" pitchFamily="49" charset="0"/>
                <a:cs typeface="Courier New" panose="02070309020205020404" pitchFamily="49" charset="0"/>
              </a:rPr>
              <a:t> from separation line L</a:t>
            </a:r>
          </a:p>
          <a:p>
            <a:pPr>
              <a:spcBef>
                <a:spcPct val="0"/>
              </a:spcBef>
              <a:buClrTx/>
              <a:buSzTx/>
              <a:buFontTx/>
              <a:buNone/>
            </a:pPr>
            <a:endParaRPr kumimoji="0" lang="en-US" altLang="zh-CN" sz="1800" b="1" dirty="0">
              <a:solidFill>
                <a:schemeClr val="bg2"/>
              </a:solidFill>
              <a:latin typeface="Courier New" panose="02070309020205020404" pitchFamily="49" charset="0"/>
              <a:cs typeface="Courier New" panose="02070309020205020404" pitchFamily="49" charset="0"/>
            </a:endParaRPr>
          </a:p>
          <a:p>
            <a:pPr>
              <a:spcBef>
                <a:spcPct val="0"/>
              </a:spcBef>
              <a:buClrTx/>
              <a:buSzTx/>
              <a:buFontTx/>
              <a:buNone/>
            </a:pPr>
            <a:r>
              <a:rPr kumimoji="0" lang="en-US" altLang="zh-CN" sz="1800" b="1" dirty="0">
                <a:solidFill>
                  <a:schemeClr val="bg2"/>
                </a:solidFill>
                <a:latin typeface="Courier New" panose="02070309020205020404" pitchFamily="49" charset="0"/>
                <a:cs typeface="Courier New" panose="02070309020205020404" pitchFamily="49" charset="0"/>
              </a:rPr>
              <a:t>   </a:t>
            </a:r>
            <a:r>
              <a:rPr kumimoji="0" lang="en-US" altLang="zh-CN" sz="1800" b="1" dirty="0">
                <a:solidFill>
                  <a:srgbClr val="003399"/>
                </a:solidFill>
                <a:latin typeface="Courier New" panose="02070309020205020404" pitchFamily="49" charset="0"/>
                <a:cs typeface="Courier New" panose="02070309020205020404" pitchFamily="49" charset="0"/>
              </a:rPr>
              <a:t>Sort</a:t>
            </a:r>
            <a:r>
              <a:rPr kumimoji="0" lang="en-US" altLang="zh-CN" sz="1800" b="1" dirty="0">
                <a:solidFill>
                  <a:schemeClr val="bg2"/>
                </a:solidFill>
                <a:latin typeface="Courier New" panose="02070309020205020404" pitchFamily="49" charset="0"/>
                <a:cs typeface="Courier New" panose="02070309020205020404" pitchFamily="49" charset="0"/>
              </a:rPr>
              <a:t> remaining points by y-coordinate.</a:t>
            </a:r>
          </a:p>
          <a:p>
            <a:pPr>
              <a:spcBef>
                <a:spcPct val="0"/>
              </a:spcBef>
              <a:buClrTx/>
              <a:buSzTx/>
              <a:buFontTx/>
              <a:buNone/>
            </a:pPr>
            <a:endParaRPr kumimoji="0" lang="en-US" altLang="zh-CN" sz="1800" b="1" dirty="0">
              <a:solidFill>
                <a:schemeClr val="bg2"/>
              </a:solidFill>
              <a:latin typeface="Courier New" panose="02070309020205020404" pitchFamily="49" charset="0"/>
              <a:cs typeface="Courier New" panose="02070309020205020404" pitchFamily="49" charset="0"/>
            </a:endParaRPr>
          </a:p>
          <a:p>
            <a:pPr>
              <a:spcBef>
                <a:spcPct val="0"/>
              </a:spcBef>
              <a:buClrTx/>
              <a:buSzTx/>
              <a:buFontTx/>
              <a:buNone/>
            </a:pPr>
            <a:r>
              <a:rPr kumimoji="0" lang="en-US" altLang="zh-CN" sz="1800" b="1" dirty="0">
                <a:solidFill>
                  <a:schemeClr val="bg2"/>
                </a:solidFill>
                <a:latin typeface="Courier New" panose="02070309020205020404" pitchFamily="49" charset="0"/>
                <a:cs typeface="Courier New" panose="02070309020205020404" pitchFamily="49" charset="0"/>
              </a:rPr>
              <a:t>   </a:t>
            </a:r>
            <a:r>
              <a:rPr kumimoji="0" lang="en-US" altLang="zh-CN" sz="1800" b="1" dirty="0">
                <a:solidFill>
                  <a:srgbClr val="003399"/>
                </a:solidFill>
                <a:latin typeface="Courier New" panose="02070309020205020404" pitchFamily="49" charset="0"/>
                <a:cs typeface="Courier New" panose="02070309020205020404" pitchFamily="49" charset="0"/>
              </a:rPr>
              <a:t>Scan</a:t>
            </a:r>
            <a:r>
              <a:rPr kumimoji="0" lang="en-US" altLang="zh-CN" sz="1800" b="1" dirty="0">
                <a:solidFill>
                  <a:schemeClr val="bg2"/>
                </a:solidFill>
                <a:latin typeface="Courier New" panose="02070309020205020404" pitchFamily="49" charset="0"/>
                <a:cs typeface="Courier New" panose="02070309020205020404" pitchFamily="49" charset="0"/>
              </a:rPr>
              <a:t> points in y-order and compare distance between</a:t>
            </a:r>
            <a:br>
              <a:rPr kumimoji="0" lang="en-US" altLang="zh-CN" sz="1800" b="1" dirty="0">
                <a:solidFill>
                  <a:schemeClr val="bg2"/>
                </a:solidFill>
                <a:latin typeface="Courier New" panose="02070309020205020404" pitchFamily="49" charset="0"/>
                <a:cs typeface="Courier New" panose="02070309020205020404" pitchFamily="49" charset="0"/>
              </a:rPr>
            </a:br>
            <a:r>
              <a:rPr kumimoji="0" lang="en-US" altLang="zh-CN" sz="1800" b="1" dirty="0">
                <a:solidFill>
                  <a:schemeClr val="bg2"/>
                </a:solidFill>
                <a:latin typeface="Courier New" panose="02070309020205020404" pitchFamily="49" charset="0"/>
                <a:cs typeface="Courier New" panose="02070309020205020404" pitchFamily="49" charset="0"/>
              </a:rPr>
              <a:t>   each point and next 11 neighbors. If any of these</a:t>
            </a:r>
            <a:br>
              <a:rPr kumimoji="0" lang="en-US" altLang="zh-CN" sz="1800" b="1" dirty="0">
                <a:solidFill>
                  <a:schemeClr val="bg2"/>
                </a:solidFill>
                <a:latin typeface="Courier New" panose="02070309020205020404" pitchFamily="49" charset="0"/>
                <a:cs typeface="Courier New" panose="02070309020205020404" pitchFamily="49" charset="0"/>
              </a:rPr>
            </a:br>
            <a:r>
              <a:rPr kumimoji="0" lang="en-US" altLang="zh-CN" sz="1800" b="1" dirty="0">
                <a:solidFill>
                  <a:schemeClr val="bg2"/>
                </a:solidFill>
                <a:latin typeface="Courier New" panose="02070309020205020404" pitchFamily="49" charset="0"/>
                <a:cs typeface="Courier New" panose="02070309020205020404" pitchFamily="49" charset="0"/>
              </a:rPr>
              <a:t>   distances is less than </a:t>
            </a:r>
            <a:r>
              <a:rPr kumimoji="0" lang="en-US" altLang="zh-CN" sz="1800" b="1" dirty="0">
                <a:solidFill>
                  <a:schemeClr val="bg2"/>
                </a:solidFill>
                <a:latin typeface="Courier New" panose="02070309020205020404" pitchFamily="49" charset="0"/>
                <a:cs typeface="Courier New" panose="02070309020205020404" pitchFamily="49" charset="0"/>
                <a:sym typeface="Symbol" panose="05050102010706020507" pitchFamily="18" charset="2"/>
              </a:rPr>
              <a:t></a:t>
            </a:r>
            <a:r>
              <a:rPr kumimoji="0" lang="en-US" altLang="zh-CN" sz="1800" b="1" dirty="0">
                <a:solidFill>
                  <a:schemeClr val="bg2"/>
                </a:solidFill>
                <a:latin typeface="Courier New" panose="02070309020205020404" pitchFamily="49" charset="0"/>
                <a:cs typeface="Courier New" panose="02070309020205020404" pitchFamily="49" charset="0"/>
              </a:rPr>
              <a:t>, update </a:t>
            </a:r>
            <a:r>
              <a:rPr kumimoji="0" lang="en-US" altLang="zh-CN" sz="1800" b="1" dirty="0">
                <a:solidFill>
                  <a:schemeClr val="bg2"/>
                </a:solidFill>
                <a:latin typeface="Courier New" panose="02070309020205020404" pitchFamily="49" charset="0"/>
                <a:cs typeface="Courier New" panose="02070309020205020404" pitchFamily="49" charset="0"/>
                <a:sym typeface="Symbol" panose="05050102010706020507" pitchFamily="18" charset="2"/>
              </a:rPr>
              <a:t></a:t>
            </a:r>
            <a:r>
              <a:rPr kumimoji="0" lang="en-US" altLang="zh-CN" sz="1800" b="1" dirty="0">
                <a:solidFill>
                  <a:schemeClr val="bg2"/>
                </a:solidFill>
                <a:latin typeface="Courier New" panose="02070309020205020404" pitchFamily="49" charset="0"/>
                <a:cs typeface="Courier New" panose="02070309020205020404" pitchFamily="49" charset="0"/>
              </a:rPr>
              <a:t>.</a:t>
            </a:r>
          </a:p>
          <a:p>
            <a:pPr>
              <a:spcBef>
                <a:spcPct val="0"/>
              </a:spcBef>
              <a:buClrTx/>
              <a:buSzTx/>
              <a:buFontTx/>
              <a:buNone/>
            </a:pPr>
            <a:endParaRPr kumimoji="0" lang="en-US" altLang="zh-CN" sz="1800" b="1" dirty="0">
              <a:solidFill>
                <a:schemeClr val="bg2"/>
              </a:solidFill>
              <a:latin typeface="Courier New" panose="02070309020205020404" pitchFamily="49" charset="0"/>
              <a:cs typeface="Courier New" panose="02070309020205020404" pitchFamily="49" charset="0"/>
            </a:endParaRPr>
          </a:p>
          <a:p>
            <a:pPr>
              <a:spcBef>
                <a:spcPct val="0"/>
              </a:spcBef>
              <a:buClrTx/>
              <a:buSzTx/>
              <a:buFontTx/>
              <a:buNone/>
            </a:pPr>
            <a:r>
              <a:rPr kumimoji="0" lang="en-US" altLang="zh-CN" sz="1800" b="1" dirty="0">
                <a:solidFill>
                  <a:schemeClr val="bg2"/>
                </a:solidFill>
                <a:latin typeface="Courier New" panose="02070309020205020404" pitchFamily="49" charset="0"/>
                <a:cs typeface="Courier New" panose="02070309020205020404" pitchFamily="49" charset="0"/>
              </a:rPr>
              <a:t>   </a:t>
            </a:r>
            <a:r>
              <a:rPr kumimoji="0" lang="en-US" altLang="zh-CN" sz="1800" b="1" dirty="0">
                <a:solidFill>
                  <a:srgbClr val="003399"/>
                </a:solidFill>
                <a:latin typeface="Courier New" panose="02070309020205020404" pitchFamily="49" charset="0"/>
                <a:cs typeface="Courier New" panose="02070309020205020404" pitchFamily="49" charset="0"/>
              </a:rPr>
              <a:t>return</a:t>
            </a:r>
            <a:r>
              <a:rPr kumimoji="0" lang="en-US" altLang="zh-CN" sz="1800" b="1" dirty="0">
                <a:solidFill>
                  <a:schemeClr val="bg2"/>
                </a:solidFill>
                <a:latin typeface="Courier New" panose="02070309020205020404" pitchFamily="49" charset="0"/>
                <a:cs typeface="Courier New" panose="02070309020205020404" pitchFamily="49" charset="0"/>
              </a:rPr>
              <a:t> </a:t>
            </a:r>
            <a:r>
              <a:rPr kumimoji="0" lang="en-US" altLang="zh-CN" sz="1800" b="1" dirty="0">
                <a:solidFill>
                  <a:schemeClr val="bg2"/>
                </a:solidFill>
                <a:latin typeface="Courier New" panose="02070309020205020404" pitchFamily="49" charset="0"/>
                <a:cs typeface="Courier New" panose="02070309020205020404" pitchFamily="49" charset="0"/>
                <a:sym typeface="Symbol" panose="05050102010706020507" pitchFamily="18" charset="2"/>
              </a:rPr>
              <a:t>.</a:t>
            </a:r>
          </a:p>
          <a:p>
            <a:pPr>
              <a:spcBef>
                <a:spcPct val="0"/>
              </a:spcBef>
              <a:buClrTx/>
              <a:buSzTx/>
              <a:buFontTx/>
              <a:buNone/>
            </a:pPr>
            <a:r>
              <a:rPr kumimoji="0" lang="en-US" altLang="zh-CN" sz="1800" b="1" dirty="0">
                <a:latin typeface="Courier New" panose="02070309020205020404" pitchFamily="49" charset="0"/>
                <a:cs typeface="Courier New" panose="02070309020205020404" pitchFamily="49" charset="0"/>
              </a:rPr>
              <a:t>}</a:t>
            </a:r>
          </a:p>
        </p:txBody>
      </p:sp>
      <p:sp>
        <p:nvSpPr>
          <p:cNvPr id="54277" name="Text Box 5">
            <a:extLst>
              <a:ext uri="{FF2B5EF4-FFF2-40B4-BE49-F238E27FC236}">
                <a16:creationId xmlns:a16="http://schemas.microsoft.com/office/drawing/2014/main" id="{4B07BFDC-EDCD-4B8D-B372-939016B30A7D}"/>
              </a:ext>
            </a:extLst>
          </p:cNvPr>
          <p:cNvSpPr txBox="1">
            <a:spLocks noChangeArrowheads="1"/>
          </p:cNvSpPr>
          <p:nvPr/>
        </p:nvSpPr>
        <p:spPr bwMode="auto">
          <a:xfrm>
            <a:off x="8042659" y="1700808"/>
            <a:ext cx="110927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dirty="0">
                <a:latin typeface="Comic Sans MS" panose="030F0702030302020204" pitchFamily="66" charset="0"/>
                <a:sym typeface="Symbol" panose="05050102010706020507" pitchFamily="18" charset="2"/>
              </a:rPr>
              <a:t>O(n log n)</a:t>
            </a:r>
            <a:endParaRPr kumimoji="0" lang="en-US" altLang="zh-CN" sz="1600" dirty="0">
              <a:latin typeface="Comic Sans MS" panose="030F0702030302020204" pitchFamily="66" charset="0"/>
            </a:endParaRPr>
          </a:p>
        </p:txBody>
      </p:sp>
      <p:sp>
        <p:nvSpPr>
          <p:cNvPr id="54278" name="Text Box 6">
            <a:extLst>
              <a:ext uri="{FF2B5EF4-FFF2-40B4-BE49-F238E27FC236}">
                <a16:creationId xmlns:a16="http://schemas.microsoft.com/office/drawing/2014/main" id="{E2AE4A7D-8A11-478E-8635-10EADB7A24AD}"/>
              </a:ext>
            </a:extLst>
          </p:cNvPr>
          <p:cNvSpPr txBox="1">
            <a:spLocks noChangeArrowheads="1"/>
          </p:cNvSpPr>
          <p:nvPr/>
        </p:nvSpPr>
        <p:spPr bwMode="auto">
          <a:xfrm>
            <a:off x="8036542" y="2564904"/>
            <a:ext cx="1061189"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zh-CN" altLang="en-US" sz="1600" dirty="0">
                <a:latin typeface="Comic Sans MS" panose="030F0702030302020204" pitchFamily="66" charset="0"/>
                <a:sym typeface="Symbol" panose="05050102010706020507" pitchFamily="18" charset="2"/>
              </a:rPr>
              <a:t>2</a:t>
            </a:r>
            <a:r>
              <a:rPr kumimoji="0" lang="en-US" altLang="zh-CN" sz="1600" dirty="0">
                <a:latin typeface="Comic Sans MS" panose="030F0702030302020204" pitchFamily="66" charset="0"/>
                <a:sym typeface="Symbol" panose="05050102010706020507" pitchFamily="18" charset="2"/>
              </a:rPr>
              <a:t>T(n / 2)</a:t>
            </a:r>
            <a:endParaRPr kumimoji="0" lang="en-US" altLang="zh-CN" sz="1600" dirty="0">
              <a:latin typeface="Comic Sans MS" panose="030F0702030302020204" pitchFamily="66" charset="0"/>
            </a:endParaRPr>
          </a:p>
        </p:txBody>
      </p:sp>
      <p:sp>
        <p:nvSpPr>
          <p:cNvPr id="54279" name="Text Box 7">
            <a:extLst>
              <a:ext uri="{FF2B5EF4-FFF2-40B4-BE49-F238E27FC236}">
                <a16:creationId xmlns:a16="http://schemas.microsoft.com/office/drawing/2014/main" id="{3849968C-AC6E-4ADA-A9CE-648F12C59CCA}"/>
              </a:ext>
            </a:extLst>
          </p:cNvPr>
          <p:cNvSpPr txBox="1">
            <a:spLocks noChangeArrowheads="1"/>
          </p:cNvSpPr>
          <p:nvPr/>
        </p:nvSpPr>
        <p:spPr bwMode="auto">
          <a:xfrm>
            <a:off x="8064929" y="3573016"/>
            <a:ext cx="607539"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dirty="0">
                <a:latin typeface="Comic Sans MS" panose="030F0702030302020204" pitchFamily="66" charset="0"/>
                <a:sym typeface="Symbol" panose="05050102010706020507" pitchFamily="18" charset="2"/>
              </a:rPr>
              <a:t>O(n)</a:t>
            </a:r>
            <a:endParaRPr kumimoji="0" lang="en-US" altLang="zh-CN" sz="1600" dirty="0">
              <a:latin typeface="Comic Sans MS" panose="030F0702030302020204" pitchFamily="66" charset="0"/>
            </a:endParaRPr>
          </a:p>
        </p:txBody>
      </p:sp>
      <p:sp>
        <p:nvSpPr>
          <p:cNvPr id="54280" name="Text Box 8">
            <a:extLst>
              <a:ext uri="{FF2B5EF4-FFF2-40B4-BE49-F238E27FC236}">
                <a16:creationId xmlns:a16="http://schemas.microsoft.com/office/drawing/2014/main" id="{FF6D96A6-58F9-4309-92A0-D59A9EB65DD3}"/>
              </a:ext>
            </a:extLst>
          </p:cNvPr>
          <p:cNvSpPr txBox="1">
            <a:spLocks noChangeArrowheads="1"/>
          </p:cNvSpPr>
          <p:nvPr/>
        </p:nvSpPr>
        <p:spPr bwMode="auto">
          <a:xfrm>
            <a:off x="8071234" y="4385948"/>
            <a:ext cx="110927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dirty="0">
                <a:latin typeface="Comic Sans MS" panose="030F0702030302020204" pitchFamily="66" charset="0"/>
                <a:sym typeface="Symbol" panose="05050102010706020507" pitchFamily="18" charset="2"/>
              </a:rPr>
              <a:t>O(n log n)</a:t>
            </a:r>
            <a:endParaRPr kumimoji="0" lang="en-US" altLang="zh-CN" sz="1600" dirty="0">
              <a:latin typeface="Comic Sans MS" panose="030F0702030302020204" pitchFamily="66" charset="0"/>
            </a:endParaRPr>
          </a:p>
        </p:txBody>
      </p:sp>
      <p:sp>
        <p:nvSpPr>
          <p:cNvPr id="54281" name="Text Box 9">
            <a:extLst>
              <a:ext uri="{FF2B5EF4-FFF2-40B4-BE49-F238E27FC236}">
                <a16:creationId xmlns:a16="http://schemas.microsoft.com/office/drawing/2014/main" id="{86A636EE-966A-49E5-AEAD-0ABFD9B040CF}"/>
              </a:ext>
            </a:extLst>
          </p:cNvPr>
          <p:cNvSpPr txBox="1">
            <a:spLocks noChangeArrowheads="1"/>
          </p:cNvSpPr>
          <p:nvPr/>
        </p:nvSpPr>
        <p:spPr bwMode="auto">
          <a:xfrm>
            <a:off x="8096679" y="4890004"/>
            <a:ext cx="607539"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dirty="0">
                <a:latin typeface="Comic Sans MS" panose="030F0702030302020204" pitchFamily="66" charset="0"/>
                <a:sym typeface="Symbol" panose="05050102010706020507" pitchFamily="18" charset="2"/>
              </a:rPr>
              <a:t>O(n)</a:t>
            </a:r>
            <a:endParaRPr kumimoji="0" lang="en-US" altLang="zh-CN" sz="1600" dirty="0">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4277"/>
                                        </p:tgtEl>
                                        <p:attrNameLst>
                                          <p:attrName>style.visibility</p:attrName>
                                        </p:attrNameLst>
                                      </p:cBhvr>
                                      <p:to>
                                        <p:strVal val="visible"/>
                                      </p:to>
                                    </p:set>
                                    <p:anim calcmode="lin" valueType="num">
                                      <p:cBhvr additive="base">
                                        <p:cTn id="7" dur="500" fill="hold"/>
                                        <p:tgtEl>
                                          <p:spTgt spid="54277"/>
                                        </p:tgtEl>
                                        <p:attrNameLst>
                                          <p:attrName>ppt_x</p:attrName>
                                        </p:attrNameLst>
                                      </p:cBhvr>
                                      <p:tavLst>
                                        <p:tav tm="0">
                                          <p:val>
                                            <p:strVal val="1+#ppt_w/2"/>
                                          </p:val>
                                        </p:tav>
                                        <p:tav tm="100000">
                                          <p:val>
                                            <p:strVal val="#ppt_x"/>
                                          </p:val>
                                        </p:tav>
                                      </p:tavLst>
                                    </p:anim>
                                    <p:anim calcmode="lin" valueType="num">
                                      <p:cBhvr additive="base">
                                        <p:cTn id="8" dur="500" fill="hold"/>
                                        <p:tgtEl>
                                          <p:spTgt spid="5427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4278"/>
                                        </p:tgtEl>
                                        <p:attrNameLst>
                                          <p:attrName>style.visibility</p:attrName>
                                        </p:attrNameLst>
                                      </p:cBhvr>
                                      <p:to>
                                        <p:strVal val="visible"/>
                                      </p:to>
                                    </p:set>
                                    <p:anim calcmode="lin" valueType="num">
                                      <p:cBhvr additive="base">
                                        <p:cTn id="13" dur="500" fill="hold"/>
                                        <p:tgtEl>
                                          <p:spTgt spid="54278"/>
                                        </p:tgtEl>
                                        <p:attrNameLst>
                                          <p:attrName>ppt_x</p:attrName>
                                        </p:attrNameLst>
                                      </p:cBhvr>
                                      <p:tavLst>
                                        <p:tav tm="0">
                                          <p:val>
                                            <p:strVal val="1+#ppt_w/2"/>
                                          </p:val>
                                        </p:tav>
                                        <p:tav tm="100000">
                                          <p:val>
                                            <p:strVal val="#ppt_x"/>
                                          </p:val>
                                        </p:tav>
                                      </p:tavLst>
                                    </p:anim>
                                    <p:anim calcmode="lin" valueType="num">
                                      <p:cBhvr additive="base">
                                        <p:cTn id="14" dur="500" fill="hold"/>
                                        <p:tgtEl>
                                          <p:spTgt spid="5427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4279"/>
                                        </p:tgtEl>
                                        <p:attrNameLst>
                                          <p:attrName>style.visibility</p:attrName>
                                        </p:attrNameLst>
                                      </p:cBhvr>
                                      <p:to>
                                        <p:strVal val="visible"/>
                                      </p:to>
                                    </p:set>
                                    <p:anim calcmode="lin" valueType="num">
                                      <p:cBhvr additive="base">
                                        <p:cTn id="19" dur="500" fill="hold"/>
                                        <p:tgtEl>
                                          <p:spTgt spid="54279"/>
                                        </p:tgtEl>
                                        <p:attrNameLst>
                                          <p:attrName>ppt_x</p:attrName>
                                        </p:attrNameLst>
                                      </p:cBhvr>
                                      <p:tavLst>
                                        <p:tav tm="0">
                                          <p:val>
                                            <p:strVal val="1+#ppt_w/2"/>
                                          </p:val>
                                        </p:tav>
                                        <p:tav tm="100000">
                                          <p:val>
                                            <p:strVal val="#ppt_x"/>
                                          </p:val>
                                        </p:tav>
                                      </p:tavLst>
                                    </p:anim>
                                    <p:anim calcmode="lin" valueType="num">
                                      <p:cBhvr additive="base">
                                        <p:cTn id="20" dur="500" fill="hold"/>
                                        <p:tgtEl>
                                          <p:spTgt spid="5427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4280"/>
                                        </p:tgtEl>
                                        <p:attrNameLst>
                                          <p:attrName>style.visibility</p:attrName>
                                        </p:attrNameLst>
                                      </p:cBhvr>
                                      <p:to>
                                        <p:strVal val="visible"/>
                                      </p:to>
                                    </p:set>
                                    <p:anim calcmode="lin" valueType="num">
                                      <p:cBhvr additive="base">
                                        <p:cTn id="25" dur="500" fill="hold"/>
                                        <p:tgtEl>
                                          <p:spTgt spid="54280"/>
                                        </p:tgtEl>
                                        <p:attrNameLst>
                                          <p:attrName>ppt_x</p:attrName>
                                        </p:attrNameLst>
                                      </p:cBhvr>
                                      <p:tavLst>
                                        <p:tav tm="0">
                                          <p:val>
                                            <p:strVal val="1+#ppt_w/2"/>
                                          </p:val>
                                        </p:tav>
                                        <p:tav tm="100000">
                                          <p:val>
                                            <p:strVal val="#ppt_x"/>
                                          </p:val>
                                        </p:tav>
                                      </p:tavLst>
                                    </p:anim>
                                    <p:anim calcmode="lin" valueType="num">
                                      <p:cBhvr additive="base">
                                        <p:cTn id="26" dur="500" fill="hold"/>
                                        <p:tgtEl>
                                          <p:spTgt spid="5428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4281"/>
                                        </p:tgtEl>
                                        <p:attrNameLst>
                                          <p:attrName>style.visibility</p:attrName>
                                        </p:attrNameLst>
                                      </p:cBhvr>
                                      <p:to>
                                        <p:strVal val="visible"/>
                                      </p:to>
                                    </p:set>
                                    <p:anim calcmode="lin" valueType="num">
                                      <p:cBhvr additive="base">
                                        <p:cTn id="31" dur="500" fill="hold"/>
                                        <p:tgtEl>
                                          <p:spTgt spid="54281"/>
                                        </p:tgtEl>
                                        <p:attrNameLst>
                                          <p:attrName>ppt_x</p:attrName>
                                        </p:attrNameLst>
                                      </p:cBhvr>
                                      <p:tavLst>
                                        <p:tav tm="0">
                                          <p:val>
                                            <p:strVal val="1+#ppt_w/2"/>
                                          </p:val>
                                        </p:tav>
                                        <p:tav tm="100000">
                                          <p:val>
                                            <p:strVal val="#ppt_x"/>
                                          </p:val>
                                        </p:tav>
                                      </p:tavLst>
                                    </p:anim>
                                    <p:anim calcmode="lin" valueType="num">
                                      <p:cBhvr additive="base">
                                        <p:cTn id="32" dur="500" fill="hold"/>
                                        <p:tgtEl>
                                          <p:spTgt spid="542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autoUpdateAnimBg="0"/>
      <p:bldP spid="54278" grpId="0" autoUpdateAnimBg="0"/>
      <p:bldP spid="54279" grpId="0" autoUpdateAnimBg="0"/>
      <p:bldP spid="54280" grpId="0" autoUpdateAnimBg="0"/>
      <p:bldP spid="54281" grpId="0"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DA9D480A-F9EB-40E4-80F3-48B6DF1C48E5}"/>
              </a:ext>
            </a:extLst>
          </p:cNvPr>
          <p:cNvSpPr>
            <a:spLocks noGrp="1" noChangeArrowheads="1"/>
          </p:cNvSpPr>
          <p:nvPr>
            <p:ph type="title"/>
          </p:nvPr>
        </p:nvSpPr>
        <p:spPr/>
        <p:txBody>
          <a:bodyPr/>
          <a:lstStyle/>
          <a:p>
            <a:pPr eaLnBrk="1" hangingPunct="1"/>
            <a:r>
              <a:rPr lang="zh-CN" altLang="en-US"/>
              <a:t>分治算法</a:t>
            </a:r>
          </a:p>
        </p:txBody>
      </p:sp>
      <p:sp>
        <p:nvSpPr>
          <p:cNvPr id="51204" name="Rectangle 3">
            <a:extLst>
              <a:ext uri="{FF2B5EF4-FFF2-40B4-BE49-F238E27FC236}">
                <a16:creationId xmlns:a16="http://schemas.microsoft.com/office/drawing/2014/main" id="{5C2B7C4A-9590-4DC7-82DE-E6F4263AF2BE}"/>
              </a:ext>
            </a:extLst>
          </p:cNvPr>
          <p:cNvSpPr>
            <a:spLocks noGrp="1" noChangeArrowheads="1"/>
          </p:cNvSpPr>
          <p:nvPr>
            <p:ph idx="1"/>
          </p:nvPr>
        </p:nvSpPr>
        <p:spPr/>
        <p:txBody>
          <a:bodyPr/>
          <a:lstStyle/>
          <a:p>
            <a:pPr eaLnBrk="1" hangingPunct="1"/>
            <a:r>
              <a:rPr lang="zh-CN" altLang="en-US"/>
              <a:t>运行时间：</a:t>
            </a:r>
          </a:p>
          <a:p>
            <a:pPr eaLnBrk="1" hangingPunct="1"/>
            <a:endParaRPr lang="zh-CN" altLang="en-US"/>
          </a:p>
        </p:txBody>
      </p:sp>
      <p:sp>
        <p:nvSpPr>
          <p:cNvPr id="51202" name="灯片编号占位符 5">
            <a:extLst>
              <a:ext uri="{FF2B5EF4-FFF2-40B4-BE49-F238E27FC236}">
                <a16:creationId xmlns:a16="http://schemas.microsoft.com/office/drawing/2014/main" id="{1ABA5223-6A3C-4BA8-8ABF-1C0DC78734A4}"/>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11C031A-92BB-45AE-8184-97C69C105602}" type="slidenum">
              <a:rPr kumimoji="0" lang="zh-CN" altLang="en-US" sz="1400" smtClean="0"/>
              <a:pPr>
                <a:spcBef>
                  <a:spcPct val="0"/>
                </a:spcBef>
                <a:buClrTx/>
                <a:buSzTx/>
                <a:buFontTx/>
                <a:buNone/>
              </a:pPr>
              <a:t>192</a:t>
            </a:fld>
            <a:endParaRPr kumimoji="0" lang="en-US" altLang="zh-CN" sz="1400"/>
          </a:p>
        </p:txBody>
      </p:sp>
      <p:graphicFrame>
        <p:nvGraphicFramePr>
          <p:cNvPr id="51205" name="Object 5">
            <a:extLst>
              <a:ext uri="{FF2B5EF4-FFF2-40B4-BE49-F238E27FC236}">
                <a16:creationId xmlns:a16="http://schemas.microsoft.com/office/drawing/2014/main" id="{FA1992B6-2B51-472B-A060-873600BEE6DF}"/>
              </a:ext>
            </a:extLst>
          </p:cNvPr>
          <p:cNvGraphicFramePr>
            <a:graphicFrameLocks noChangeAspect="1"/>
          </p:cNvGraphicFramePr>
          <p:nvPr>
            <p:extLst>
              <p:ext uri="{D42A27DB-BD31-4B8C-83A1-F6EECF244321}">
                <p14:modId xmlns:p14="http://schemas.microsoft.com/office/powerpoint/2010/main" val="3183470334"/>
              </p:ext>
            </p:extLst>
          </p:nvPr>
        </p:nvGraphicFramePr>
        <p:xfrm>
          <a:off x="1763688" y="2374900"/>
          <a:ext cx="4343400" cy="727075"/>
        </p:xfrm>
        <a:graphic>
          <a:graphicData uri="http://schemas.openxmlformats.org/presentationml/2006/ole">
            <mc:AlternateContent xmlns:mc="http://schemas.openxmlformats.org/markup-compatibility/2006">
              <mc:Choice xmlns:v="urn:schemas-microsoft-com:vml" Requires="v">
                <p:oleObj name="BMP 图像" r:id="rId2" imgW="2333333" imgH="390580" progId="Paint.Picture">
                  <p:embed/>
                </p:oleObj>
              </mc:Choice>
              <mc:Fallback>
                <p:oleObj name="BMP 图像" r:id="rId2" imgW="2333333" imgH="390580" progId="Paint.Picture">
                  <p:embed/>
                  <p:pic>
                    <p:nvPicPr>
                      <p:cNvPr id="0" name="Object 5"/>
                      <p:cNvPicPr>
                        <a:picLocks noChangeAspect="1" noChangeArrowheads="1"/>
                      </p:cNvPicPr>
                      <p:nvPr/>
                    </p:nvPicPr>
                    <p:blipFill>
                      <a:blip r:embed="rId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1763688" y="2374900"/>
                        <a:ext cx="43434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2" name="Object 6">
            <a:extLst>
              <a:ext uri="{FF2B5EF4-FFF2-40B4-BE49-F238E27FC236}">
                <a16:creationId xmlns:a16="http://schemas.microsoft.com/office/drawing/2014/main" id="{0C8F4C52-C429-400C-AF71-45DA685288C2}"/>
              </a:ext>
            </a:extLst>
          </p:cNvPr>
          <p:cNvGraphicFramePr>
            <a:graphicFrameLocks noChangeAspect="1"/>
          </p:cNvGraphicFramePr>
          <p:nvPr>
            <p:extLst>
              <p:ext uri="{D42A27DB-BD31-4B8C-83A1-F6EECF244321}">
                <p14:modId xmlns:p14="http://schemas.microsoft.com/office/powerpoint/2010/main" val="584183191"/>
              </p:ext>
            </p:extLst>
          </p:nvPr>
        </p:nvGraphicFramePr>
        <p:xfrm>
          <a:off x="2555032" y="4305299"/>
          <a:ext cx="3048000" cy="881063"/>
        </p:xfrm>
        <a:graphic>
          <a:graphicData uri="http://schemas.openxmlformats.org/presentationml/2006/ole">
            <mc:AlternateContent xmlns:mc="http://schemas.openxmlformats.org/markup-compatibility/2006">
              <mc:Choice xmlns:v="urn:schemas-microsoft-com:vml" Requires="v">
                <p:oleObj name="BMP 图像" r:id="rId4" imgW="1514686" imgH="438095" progId="Paint.Picture">
                  <p:embed/>
                </p:oleObj>
              </mc:Choice>
              <mc:Fallback>
                <p:oleObj name="BMP 图像" r:id="rId4" imgW="1514686" imgH="438095" progId="Paint.Picture">
                  <p:embed/>
                  <p:pic>
                    <p:nvPicPr>
                      <p:cNvPr id="0" name="Object 6"/>
                      <p:cNvPicPr>
                        <a:picLocks noChangeAspect="1" noChangeArrowheads="1"/>
                      </p:cNvPicPr>
                      <p:nvPr/>
                    </p:nvPicPr>
                    <p:blipFill>
                      <a:blip r:embed="rId5">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2555032" y="4305299"/>
                        <a:ext cx="3048000"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3" name="Text Box 7">
            <a:extLst>
              <a:ext uri="{FF2B5EF4-FFF2-40B4-BE49-F238E27FC236}">
                <a16:creationId xmlns:a16="http://schemas.microsoft.com/office/drawing/2014/main" id="{73A6FB2D-28CA-41A1-8383-180912423FA1}"/>
              </a:ext>
            </a:extLst>
          </p:cNvPr>
          <p:cNvSpPr txBox="1">
            <a:spLocks noChangeArrowheads="1"/>
          </p:cNvSpPr>
          <p:nvPr/>
        </p:nvSpPr>
        <p:spPr bwMode="auto">
          <a:xfrm>
            <a:off x="1259632" y="3651250"/>
            <a:ext cx="281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a:t>复杂度？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5303"/>
                                        </p:tgtEl>
                                        <p:attrNameLst>
                                          <p:attrName>style.visibility</p:attrName>
                                        </p:attrNameLst>
                                      </p:cBhvr>
                                      <p:to>
                                        <p:strVal val="visible"/>
                                      </p:to>
                                    </p:set>
                                    <p:anim calcmode="lin" valueType="num">
                                      <p:cBhvr additive="base">
                                        <p:cTn id="7" dur="500" fill="hold"/>
                                        <p:tgtEl>
                                          <p:spTgt spid="55303"/>
                                        </p:tgtEl>
                                        <p:attrNameLst>
                                          <p:attrName>ppt_x</p:attrName>
                                        </p:attrNameLst>
                                      </p:cBhvr>
                                      <p:tavLst>
                                        <p:tav tm="0">
                                          <p:val>
                                            <p:strVal val="0-#ppt_w/2"/>
                                          </p:val>
                                        </p:tav>
                                        <p:tav tm="100000">
                                          <p:val>
                                            <p:strVal val="#ppt_x"/>
                                          </p:val>
                                        </p:tav>
                                      </p:tavLst>
                                    </p:anim>
                                    <p:anim calcmode="lin" valueType="num">
                                      <p:cBhvr additive="base">
                                        <p:cTn id="8" dur="500" fill="hold"/>
                                        <p:tgtEl>
                                          <p:spTgt spid="553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5302"/>
                                        </p:tgtEl>
                                        <p:attrNameLst>
                                          <p:attrName>style.visibility</p:attrName>
                                        </p:attrNameLst>
                                      </p:cBhvr>
                                      <p:to>
                                        <p:strVal val="visible"/>
                                      </p:to>
                                    </p:set>
                                    <p:anim calcmode="lin" valueType="num">
                                      <p:cBhvr additive="base">
                                        <p:cTn id="13" dur="500" fill="hold"/>
                                        <p:tgtEl>
                                          <p:spTgt spid="55302"/>
                                        </p:tgtEl>
                                        <p:attrNameLst>
                                          <p:attrName>ppt_x</p:attrName>
                                        </p:attrNameLst>
                                      </p:cBhvr>
                                      <p:tavLst>
                                        <p:tav tm="0">
                                          <p:val>
                                            <p:strVal val="0-#ppt_w/2"/>
                                          </p:val>
                                        </p:tav>
                                        <p:tav tm="100000">
                                          <p:val>
                                            <p:strVal val="#ppt_x"/>
                                          </p:val>
                                        </p:tav>
                                      </p:tavLst>
                                    </p:anim>
                                    <p:anim calcmode="lin" valueType="num">
                                      <p:cBhvr additive="base">
                                        <p:cTn id="14" dur="500" fill="hold"/>
                                        <p:tgtEl>
                                          <p:spTgt spid="553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3" grpId="0"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692CA6BA-0EE1-45DC-BB0B-49DA9DB4FAC2}"/>
              </a:ext>
            </a:extLst>
          </p:cNvPr>
          <p:cNvSpPr>
            <a:spLocks noGrp="1" noChangeArrowheads="1"/>
          </p:cNvSpPr>
          <p:nvPr>
            <p:ph type="title"/>
          </p:nvPr>
        </p:nvSpPr>
        <p:spPr/>
        <p:txBody>
          <a:bodyPr/>
          <a:lstStyle/>
          <a:p>
            <a:pPr eaLnBrk="1" hangingPunct="1"/>
            <a:r>
              <a:rPr lang="zh-CN" altLang="en-US"/>
              <a:t>分治算法</a:t>
            </a:r>
          </a:p>
        </p:txBody>
      </p:sp>
      <p:sp>
        <p:nvSpPr>
          <p:cNvPr id="57347" name="Rectangle 3">
            <a:extLst>
              <a:ext uri="{FF2B5EF4-FFF2-40B4-BE49-F238E27FC236}">
                <a16:creationId xmlns:a16="http://schemas.microsoft.com/office/drawing/2014/main" id="{1B4F0DE7-5D05-488B-B0C3-1D662E50E4C5}"/>
              </a:ext>
            </a:extLst>
          </p:cNvPr>
          <p:cNvSpPr>
            <a:spLocks noGrp="1" noChangeArrowheads="1"/>
          </p:cNvSpPr>
          <p:nvPr>
            <p:ph idx="1"/>
          </p:nvPr>
        </p:nvSpPr>
        <p:spPr>
          <a:xfrm>
            <a:off x="628650" y="1628800"/>
            <a:ext cx="7886700" cy="4548163"/>
          </a:xfrm>
        </p:spPr>
        <p:txBody>
          <a:bodyPr/>
          <a:lstStyle/>
          <a:p>
            <a:pPr eaLnBrk="1" hangingPunct="1">
              <a:lnSpc>
                <a:spcPct val="150000"/>
              </a:lnSpc>
            </a:pPr>
            <a:r>
              <a:rPr lang="zh-CN" altLang="en-US" dirty="0"/>
              <a:t>是否存在</a:t>
            </a:r>
            <a:r>
              <a:rPr lang="en-US" altLang="zh-CN" dirty="0"/>
              <a:t>O(n log n)</a:t>
            </a:r>
            <a:r>
              <a:rPr lang="zh-CN" altLang="en-US" dirty="0"/>
              <a:t>的算法?</a:t>
            </a:r>
          </a:p>
          <a:p>
            <a:pPr eaLnBrk="1" hangingPunct="1">
              <a:lnSpc>
                <a:spcPct val="150000"/>
              </a:lnSpc>
            </a:pPr>
            <a:endParaRPr lang="zh-CN" altLang="en-US" dirty="0"/>
          </a:p>
          <a:p>
            <a:pPr eaLnBrk="1" hangingPunct="1">
              <a:lnSpc>
                <a:spcPct val="150000"/>
              </a:lnSpc>
            </a:pPr>
            <a:r>
              <a:rPr lang="zh-CN" altLang="en-US" dirty="0"/>
              <a:t>上述算法在</a:t>
            </a:r>
            <a:r>
              <a:rPr lang="zh-CN" altLang="en-US" dirty="0">
                <a:solidFill>
                  <a:schemeClr val="accent5">
                    <a:lumMod val="75000"/>
                  </a:schemeClr>
                </a:solidFill>
              </a:rPr>
              <a:t>窄带之中的排序消耗了</a:t>
            </a:r>
            <a:r>
              <a:rPr lang="en-US" altLang="zh-CN" dirty="0">
                <a:solidFill>
                  <a:schemeClr val="accent5">
                    <a:lumMod val="75000"/>
                  </a:schemeClr>
                </a:solidFill>
              </a:rPr>
              <a:t>O(</a:t>
            </a:r>
            <a:r>
              <a:rPr lang="en-US" altLang="zh-CN" dirty="0" err="1">
                <a:solidFill>
                  <a:schemeClr val="accent5">
                    <a:lumMod val="75000"/>
                  </a:schemeClr>
                </a:solidFill>
              </a:rPr>
              <a:t>nlogn</a:t>
            </a:r>
            <a:r>
              <a:rPr lang="en-US" altLang="zh-CN" dirty="0">
                <a:solidFill>
                  <a:schemeClr val="accent5">
                    <a:lumMod val="75000"/>
                  </a:schemeClr>
                </a:solidFill>
              </a:rPr>
              <a:t>); </a:t>
            </a:r>
            <a:r>
              <a:rPr lang="zh-CN" altLang="en-US" dirty="0"/>
              <a:t>所以希望在窄带中能够不必从头开始排序</a:t>
            </a:r>
          </a:p>
          <a:p>
            <a:pPr eaLnBrk="1" hangingPunct="1">
              <a:lnSpc>
                <a:spcPct val="150000"/>
              </a:lnSpc>
            </a:pPr>
            <a:endParaRPr lang="zh-CN" altLang="en-US" dirty="0"/>
          </a:p>
          <a:p>
            <a:pPr eaLnBrk="1" hangingPunct="1">
              <a:lnSpc>
                <a:spcPct val="150000"/>
              </a:lnSpc>
            </a:pPr>
            <a:r>
              <a:rPr lang="zh-CN" altLang="en-US" dirty="0"/>
              <a:t>通过</a:t>
            </a:r>
            <a:r>
              <a:rPr lang="zh-CN" altLang="en-US" dirty="0">
                <a:solidFill>
                  <a:schemeClr val="hlink"/>
                </a:solidFill>
              </a:rPr>
              <a:t>预处理</a:t>
            </a:r>
            <a:r>
              <a:rPr lang="zh-CN" altLang="en-US" dirty="0"/>
              <a:t>，可以在</a:t>
            </a:r>
            <a:r>
              <a:rPr lang="en-US" altLang="zh-CN" dirty="0"/>
              <a:t>O(n)</a:t>
            </a:r>
            <a:r>
              <a:rPr lang="zh-CN" altLang="en-US" dirty="0"/>
              <a:t>的时间内实现窄带中的排序</a:t>
            </a:r>
            <a:endParaRPr lang="en-US" altLang="zh-CN" dirty="0"/>
          </a:p>
          <a:p>
            <a:pPr>
              <a:lnSpc>
                <a:spcPct val="150000"/>
              </a:lnSpc>
            </a:pPr>
            <a:r>
              <a:rPr lang="zh-CN" altLang="en-US" dirty="0"/>
              <a:t>按 </a:t>
            </a:r>
            <a:r>
              <a:rPr lang="en-US" altLang="zh-CN" dirty="0"/>
              <a:t>y </a:t>
            </a:r>
            <a:r>
              <a:rPr lang="zh-CN" altLang="en-US" dirty="0"/>
              <a:t>坐标排序的结果，对窄带内点进行整理排序（而非重新排序 ）</a:t>
            </a:r>
          </a:p>
        </p:txBody>
      </p:sp>
      <p:sp>
        <p:nvSpPr>
          <p:cNvPr id="52226" name="灯片编号占位符 5">
            <a:extLst>
              <a:ext uri="{FF2B5EF4-FFF2-40B4-BE49-F238E27FC236}">
                <a16:creationId xmlns:a16="http://schemas.microsoft.com/office/drawing/2014/main" id="{12CD3CC6-2D59-4390-B145-5A50D5CBFE42}"/>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8850776-63A8-492E-9FDC-E671D817A830}" type="slidenum">
              <a:rPr kumimoji="0" lang="zh-CN" altLang="en-US" sz="1400" smtClean="0"/>
              <a:pPr>
                <a:spcBef>
                  <a:spcPct val="0"/>
                </a:spcBef>
                <a:buClrTx/>
                <a:buSzTx/>
                <a:buFontTx/>
                <a:buNone/>
              </a:pPr>
              <a:t>193</a:t>
            </a:fld>
            <a:endParaRPr kumimoji="0"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 calcmode="lin" valueType="num">
                                      <p:cBhvr additive="base">
                                        <p:cTn id="7" dur="500" fill="hold"/>
                                        <p:tgtEl>
                                          <p:spTgt spid="57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3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7347">
                                            <p:txEl>
                                              <p:pRg st="2" end="2"/>
                                            </p:txEl>
                                          </p:spTgt>
                                        </p:tgtEl>
                                        <p:attrNameLst>
                                          <p:attrName>style.visibility</p:attrName>
                                        </p:attrNameLst>
                                      </p:cBhvr>
                                      <p:to>
                                        <p:strVal val="visible"/>
                                      </p:to>
                                    </p:set>
                                    <p:anim calcmode="lin" valueType="num">
                                      <p:cBhvr additive="base">
                                        <p:cTn id="13" dur="500" fill="hold"/>
                                        <p:tgtEl>
                                          <p:spTgt spid="5734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73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7347">
                                            <p:txEl>
                                              <p:pRg st="4" end="4"/>
                                            </p:txEl>
                                          </p:spTgt>
                                        </p:tgtEl>
                                        <p:attrNameLst>
                                          <p:attrName>style.visibility</p:attrName>
                                        </p:attrNameLst>
                                      </p:cBhvr>
                                      <p:to>
                                        <p:strVal val="visible"/>
                                      </p:to>
                                    </p:set>
                                    <p:anim calcmode="lin" valueType="num">
                                      <p:cBhvr additive="base">
                                        <p:cTn id="19" dur="500" fill="hold"/>
                                        <p:tgtEl>
                                          <p:spTgt spid="5734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73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7347">
                                            <p:txEl>
                                              <p:pRg st="5" end="5"/>
                                            </p:txEl>
                                          </p:spTgt>
                                        </p:tgtEl>
                                        <p:attrNameLst>
                                          <p:attrName>style.visibility</p:attrName>
                                        </p:attrNameLst>
                                      </p:cBhvr>
                                      <p:to>
                                        <p:strVal val="visible"/>
                                      </p:to>
                                    </p:set>
                                    <p:anim calcmode="lin" valueType="num">
                                      <p:cBhvr additive="base">
                                        <p:cTn id="25" dur="500" fill="hold"/>
                                        <p:tgtEl>
                                          <p:spTgt spid="57347">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734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A44EDCE4-7C2C-4418-BE89-21D9BE8B4F8E}"/>
              </a:ext>
            </a:extLst>
          </p:cNvPr>
          <p:cNvSpPr>
            <a:spLocks noGrp="1" noChangeArrowheads="1"/>
          </p:cNvSpPr>
          <p:nvPr>
            <p:ph type="title"/>
          </p:nvPr>
        </p:nvSpPr>
        <p:spPr>
          <a:xfrm>
            <a:off x="722312" y="480417"/>
            <a:ext cx="7793038" cy="1143000"/>
          </a:xfrm>
        </p:spPr>
        <p:txBody>
          <a:bodyPr/>
          <a:lstStyle/>
          <a:p>
            <a:pPr eaLnBrk="1" hangingPunct="1"/>
            <a:r>
              <a:rPr lang="zh-CN" altLang="en-US" dirty="0"/>
              <a:t>分治算法</a:t>
            </a:r>
          </a:p>
        </p:txBody>
      </p:sp>
      <p:sp>
        <p:nvSpPr>
          <p:cNvPr id="53252" name="Rectangle 3">
            <a:extLst>
              <a:ext uri="{FF2B5EF4-FFF2-40B4-BE49-F238E27FC236}">
                <a16:creationId xmlns:a16="http://schemas.microsoft.com/office/drawing/2014/main" id="{DBB5BD25-3A8D-4364-ABBB-04AC3F7C6F89}"/>
              </a:ext>
            </a:extLst>
          </p:cNvPr>
          <p:cNvSpPr>
            <a:spLocks noGrp="1" noChangeArrowheads="1"/>
          </p:cNvSpPr>
          <p:nvPr>
            <p:ph idx="1"/>
          </p:nvPr>
        </p:nvSpPr>
        <p:spPr/>
        <p:txBody>
          <a:bodyPr/>
          <a:lstStyle/>
          <a:p>
            <a:pPr eaLnBrk="1" hangingPunct="1">
              <a:lnSpc>
                <a:spcPct val="150000"/>
              </a:lnSpc>
            </a:pPr>
            <a:r>
              <a:rPr lang="en-US" altLang="zh-CN" dirty="0"/>
              <a:t>Closest-Pair(P)</a:t>
            </a:r>
          </a:p>
          <a:p>
            <a:pPr eaLnBrk="1" hangingPunct="1">
              <a:lnSpc>
                <a:spcPct val="150000"/>
              </a:lnSpc>
              <a:buFont typeface="Wingdings" panose="05000000000000000000" pitchFamily="2" charset="2"/>
              <a:buNone/>
            </a:pPr>
            <a:r>
              <a:rPr lang="en-US" altLang="zh-CN" dirty="0"/>
              <a:t>  </a:t>
            </a:r>
            <a:r>
              <a:rPr lang="zh-CN" altLang="en-US" dirty="0">
                <a:solidFill>
                  <a:schemeClr val="accent1"/>
                </a:solidFill>
              </a:rPr>
              <a:t>构造</a:t>
            </a:r>
            <a:r>
              <a:rPr lang="en-US" altLang="zh-CN" dirty="0" err="1">
                <a:solidFill>
                  <a:schemeClr val="accent1"/>
                </a:solidFill>
              </a:rPr>
              <a:t>P</a:t>
            </a:r>
            <a:r>
              <a:rPr lang="en-US" altLang="zh-CN" sz="1600" dirty="0" err="1">
                <a:solidFill>
                  <a:schemeClr val="accent1"/>
                </a:solidFill>
              </a:rPr>
              <a:t>x</a:t>
            </a:r>
            <a:r>
              <a:rPr lang="zh-CN" altLang="en-US" dirty="0">
                <a:solidFill>
                  <a:schemeClr val="accent1"/>
                </a:solidFill>
              </a:rPr>
              <a:t>与</a:t>
            </a:r>
            <a:r>
              <a:rPr lang="en-US" altLang="zh-CN" dirty="0" err="1">
                <a:solidFill>
                  <a:schemeClr val="accent1"/>
                </a:solidFill>
              </a:rPr>
              <a:t>P</a:t>
            </a:r>
            <a:r>
              <a:rPr lang="en-US" altLang="zh-CN" sz="1600" dirty="0" err="1">
                <a:solidFill>
                  <a:schemeClr val="accent1"/>
                </a:solidFill>
              </a:rPr>
              <a:t>y</a:t>
            </a:r>
            <a:r>
              <a:rPr lang="en-US" altLang="zh-CN" dirty="0" err="1"/>
              <a:t>（O</a:t>
            </a:r>
            <a:r>
              <a:rPr lang="en-US" altLang="zh-CN" dirty="0"/>
              <a:t>(</a:t>
            </a:r>
            <a:r>
              <a:rPr lang="en-US" altLang="zh-CN" dirty="0" err="1"/>
              <a:t>nlogn</a:t>
            </a:r>
            <a:r>
              <a:rPr lang="en-US" altLang="zh-CN" dirty="0"/>
              <a:t>)）</a:t>
            </a:r>
          </a:p>
          <a:p>
            <a:pPr eaLnBrk="1" hangingPunct="1">
              <a:lnSpc>
                <a:spcPct val="150000"/>
              </a:lnSpc>
              <a:buFont typeface="Wingdings" panose="05000000000000000000" pitchFamily="2" charset="2"/>
              <a:buNone/>
            </a:pPr>
            <a:r>
              <a:rPr lang="en-US" altLang="zh-CN" dirty="0"/>
              <a:t>  (po*,p1*)=Closest-Pair-Rec(</a:t>
            </a:r>
            <a:r>
              <a:rPr lang="en-US" altLang="zh-CN" dirty="0" err="1"/>
              <a:t>P</a:t>
            </a:r>
            <a:r>
              <a:rPr lang="en-US" altLang="zh-CN" sz="1600" dirty="0" err="1"/>
              <a:t>x</a:t>
            </a:r>
            <a:r>
              <a:rPr lang="en-US" altLang="zh-CN" dirty="0" err="1"/>
              <a:t>,P</a:t>
            </a:r>
            <a:r>
              <a:rPr lang="en-US" altLang="zh-CN" sz="1600" dirty="0" err="1"/>
              <a:t>y</a:t>
            </a:r>
            <a:r>
              <a:rPr lang="en-US" altLang="zh-CN" dirty="0"/>
              <a:t>)</a:t>
            </a:r>
          </a:p>
        </p:txBody>
      </p:sp>
      <p:sp>
        <p:nvSpPr>
          <p:cNvPr id="53250" name="灯片编号占位符 5">
            <a:extLst>
              <a:ext uri="{FF2B5EF4-FFF2-40B4-BE49-F238E27FC236}">
                <a16:creationId xmlns:a16="http://schemas.microsoft.com/office/drawing/2014/main" id="{EC8F3631-5190-484F-8C1B-122CBAE14D0B}"/>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030F1C8-C47D-42C2-836C-BB9A6046BDC2}" type="slidenum">
              <a:rPr kumimoji="0" lang="zh-CN" altLang="en-US" sz="1400" smtClean="0"/>
              <a:pPr>
                <a:spcBef>
                  <a:spcPct val="0"/>
                </a:spcBef>
                <a:buClrTx/>
                <a:buSzTx/>
                <a:buFontTx/>
                <a:buNone/>
              </a:pPr>
              <a:t>194</a:t>
            </a:fld>
            <a:endParaRPr kumimoji="0" lang="en-US" altLang="zh-CN" sz="1400"/>
          </a:p>
        </p:txBody>
      </p:sp>
      <p:sp>
        <p:nvSpPr>
          <p:cNvPr id="3" name="文本框 2">
            <a:extLst>
              <a:ext uri="{FF2B5EF4-FFF2-40B4-BE49-F238E27FC236}">
                <a16:creationId xmlns:a16="http://schemas.microsoft.com/office/drawing/2014/main" id="{60FD41B7-A661-B5BB-C1A4-855F95DD3DDE}"/>
              </a:ext>
            </a:extLst>
          </p:cNvPr>
          <p:cNvSpPr txBox="1"/>
          <p:nvPr/>
        </p:nvSpPr>
        <p:spPr>
          <a:xfrm>
            <a:off x="899592" y="4221088"/>
            <a:ext cx="4572000" cy="646331"/>
          </a:xfrm>
          <a:prstGeom prst="rect">
            <a:avLst/>
          </a:prstGeom>
          <a:noFill/>
        </p:spPr>
        <p:txBody>
          <a:bodyPr wrap="square">
            <a:spAutoFit/>
          </a:bodyPr>
          <a:lstStyle/>
          <a:p>
            <a:pPr algn="l"/>
            <a:r>
              <a:rPr lang="en-US" altLang="zh-CN" b="0" i="0" dirty="0">
                <a:effectLst/>
                <a:latin typeface="Inter"/>
              </a:rPr>
              <a:t>//</a:t>
            </a:r>
            <a:r>
              <a:rPr lang="en-US" altLang="zh-CN" b="0" i="0" dirty="0" err="1">
                <a:effectLst/>
                <a:latin typeface="Inter"/>
              </a:rPr>
              <a:t>Px</a:t>
            </a:r>
            <a:r>
              <a:rPr lang="en-US" altLang="zh-CN" b="0" i="0" dirty="0">
                <a:effectLst/>
                <a:latin typeface="Inter"/>
              </a:rPr>
              <a:t> </a:t>
            </a:r>
            <a:r>
              <a:rPr lang="zh-CN" altLang="en-US" b="0" i="0" dirty="0">
                <a:effectLst/>
                <a:latin typeface="Inter"/>
              </a:rPr>
              <a:t>是点集 </a:t>
            </a:r>
            <a:r>
              <a:rPr lang="en-US" altLang="zh-CN" b="0" i="0" dirty="0">
                <a:effectLst/>
                <a:latin typeface="Inter"/>
              </a:rPr>
              <a:t>P </a:t>
            </a:r>
            <a:r>
              <a:rPr lang="zh-CN" altLang="en-US" b="0" i="0" dirty="0">
                <a:effectLst/>
                <a:latin typeface="Inter"/>
              </a:rPr>
              <a:t>按照 </a:t>
            </a:r>
            <a:r>
              <a:rPr lang="en-US" altLang="zh-CN" b="0" i="0" dirty="0">
                <a:effectLst/>
                <a:latin typeface="Inter"/>
              </a:rPr>
              <a:t>x </a:t>
            </a:r>
            <a:r>
              <a:rPr lang="zh-CN" altLang="en-US" b="0" i="0" dirty="0">
                <a:effectLst/>
                <a:latin typeface="Inter"/>
              </a:rPr>
              <a:t>坐标排序后的点集，</a:t>
            </a:r>
            <a:r>
              <a:rPr lang="en-US" altLang="zh-CN" b="0" i="0" dirty="0">
                <a:effectLst/>
                <a:latin typeface="Inter"/>
              </a:rPr>
              <a:t>//Py </a:t>
            </a:r>
            <a:r>
              <a:rPr lang="zh-CN" altLang="en-US" b="0" i="0" dirty="0">
                <a:effectLst/>
                <a:latin typeface="Inter"/>
              </a:rPr>
              <a:t>是点集 </a:t>
            </a:r>
            <a:r>
              <a:rPr lang="en-US" altLang="zh-CN" b="0" i="0" dirty="0">
                <a:effectLst/>
                <a:latin typeface="Inter"/>
              </a:rPr>
              <a:t>P </a:t>
            </a:r>
            <a:r>
              <a:rPr lang="zh-CN" altLang="en-US" b="0" i="0" dirty="0">
                <a:effectLst/>
                <a:latin typeface="Inter"/>
              </a:rPr>
              <a:t>按照 </a:t>
            </a:r>
            <a:r>
              <a:rPr lang="en-US" altLang="zh-CN" b="0" i="0" dirty="0">
                <a:effectLst/>
                <a:latin typeface="Inter"/>
              </a:rPr>
              <a:t>y </a:t>
            </a:r>
            <a:r>
              <a:rPr lang="zh-CN" altLang="en-US" b="0" i="0" dirty="0">
                <a:effectLst/>
                <a:latin typeface="Inter"/>
              </a:rPr>
              <a:t>坐标排序后的点集。</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a:extLst>
              <a:ext uri="{FF2B5EF4-FFF2-40B4-BE49-F238E27FC236}">
                <a16:creationId xmlns:a16="http://schemas.microsoft.com/office/drawing/2014/main" id="{F46B6C13-2D6A-43C4-B207-4FE78674264F}"/>
              </a:ext>
            </a:extLst>
          </p:cNvPr>
          <p:cNvSpPr>
            <a:spLocks noGrp="1" noChangeArrowheads="1"/>
          </p:cNvSpPr>
          <p:nvPr>
            <p:ph type="title"/>
          </p:nvPr>
        </p:nvSpPr>
        <p:spPr/>
        <p:txBody>
          <a:bodyPr/>
          <a:lstStyle/>
          <a:p>
            <a:pPr eaLnBrk="1" hangingPunct="1"/>
            <a:r>
              <a:rPr lang="zh-CN" altLang="en-US"/>
              <a:t>分治算法</a:t>
            </a:r>
          </a:p>
        </p:txBody>
      </p:sp>
      <p:sp>
        <p:nvSpPr>
          <p:cNvPr id="54276" name="Rectangle 3">
            <a:extLst>
              <a:ext uri="{FF2B5EF4-FFF2-40B4-BE49-F238E27FC236}">
                <a16:creationId xmlns:a16="http://schemas.microsoft.com/office/drawing/2014/main" id="{2A33D7F2-132D-4E02-AFD5-EC9D318F26DA}"/>
              </a:ext>
            </a:extLst>
          </p:cNvPr>
          <p:cNvSpPr>
            <a:spLocks noGrp="1" noChangeArrowheads="1"/>
          </p:cNvSpPr>
          <p:nvPr>
            <p:ph idx="1"/>
          </p:nvPr>
        </p:nvSpPr>
        <p:spPr>
          <a:xfrm>
            <a:off x="628650" y="1484784"/>
            <a:ext cx="7886700" cy="4692179"/>
          </a:xfrm>
        </p:spPr>
        <p:txBody>
          <a:bodyPr>
            <a:normAutofit fontScale="92500" lnSpcReduction="10000"/>
          </a:bodyPr>
          <a:lstStyle/>
          <a:p>
            <a:pPr eaLnBrk="1" hangingPunct="1">
              <a:lnSpc>
                <a:spcPct val="90000"/>
              </a:lnSpc>
              <a:buFont typeface="Wingdings" panose="05000000000000000000" pitchFamily="2" charset="2"/>
              <a:buNone/>
            </a:pPr>
            <a:r>
              <a:rPr lang="en-US" altLang="zh-CN" sz="2600" b="1" dirty="0">
                <a:latin typeface="宋体" panose="02010600030101010101" pitchFamily="2" charset="-122"/>
              </a:rPr>
              <a:t>Closest-Pair-Rec(</a:t>
            </a:r>
            <a:r>
              <a:rPr lang="en-US" altLang="zh-CN" sz="2600" b="1" dirty="0" err="1">
                <a:latin typeface="宋体" panose="02010600030101010101" pitchFamily="2" charset="-122"/>
              </a:rPr>
              <a:t>Px,Py</a:t>
            </a:r>
            <a:r>
              <a:rPr lang="en-US" altLang="zh-CN" sz="2600" b="1" dirty="0">
                <a:latin typeface="宋体" panose="02010600030101010101" pitchFamily="2" charset="-122"/>
              </a:rPr>
              <a:t>)</a:t>
            </a:r>
          </a:p>
          <a:p>
            <a:pPr eaLnBrk="1" hangingPunct="1">
              <a:lnSpc>
                <a:spcPct val="90000"/>
              </a:lnSpc>
              <a:buFont typeface="Wingdings" panose="05000000000000000000" pitchFamily="2" charset="2"/>
              <a:buNone/>
            </a:pPr>
            <a:r>
              <a:rPr lang="en-US" altLang="zh-CN" sz="2200" dirty="0">
                <a:latin typeface="宋体" panose="02010600030101010101" pitchFamily="2" charset="-122"/>
              </a:rPr>
              <a:t>If |P|&lt;=3 then</a:t>
            </a:r>
          </a:p>
          <a:p>
            <a:pPr eaLnBrk="1" hangingPunct="1">
              <a:lnSpc>
                <a:spcPct val="90000"/>
              </a:lnSpc>
              <a:buFont typeface="Wingdings" panose="05000000000000000000" pitchFamily="2" charset="2"/>
              <a:buNone/>
            </a:pPr>
            <a:r>
              <a:rPr lang="en-US" altLang="zh-CN" sz="2200" dirty="0">
                <a:latin typeface="宋体" panose="02010600030101010101" pitchFamily="2" charset="-122"/>
              </a:rPr>
              <a:t>   </a:t>
            </a:r>
            <a:r>
              <a:rPr lang="zh-CN" altLang="en-US" sz="2200" dirty="0">
                <a:latin typeface="宋体" panose="02010600030101010101" pitchFamily="2" charset="-122"/>
              </a:rPr>
              <a:t>进行简单穷举排序</a:t>
            </a:r>
          </a:p>
          <a:p>
            <a:pPr eaLnBrk="1" hangingPunct="1">
              <a:lnSpc>
                <a:spcPct val="90000"/>
              </a:lnSpc>
              <a:buFont typeface="Wingdings" panose="05000000000000000000" pitchFamily="2" charset="2"/>
              <a:buNone/>
            </a:pPr>
            <a:r>
              <a:rPr lang="en-US" altLang="zh-CN" sz="2200" dirty="0">
                <a:latin typeface="宋体" panose="02010600030101010101" pitchFamily="2" charset="-122"/>
              </a:rPr>
              <a:t>End if</a:t>
            </a:r>
          </a:p>
          <a:p>
            <a:pPr eaLnBrk="1" hangingPunct="1">
              <a:lnSpc>
                <a:spcPct val="90000"/>
              </a:lnSpc>
              <a:buFont typeface="Wingdings" panose="05000000000000000000" pitchFamily="2" charset="2"/>
              <a:buNone/>
            </a:pPr>
            <a:endParaRPr lang="en-US" altLang="zh-CN" sz="2200" dirty="0">
              <a:latin typeface="宋体" panose="02010600030101010101" pitchFamily="2" charset="-122"/>
            </a:endParaRPr>
          </a:p>
          <a:p>
            <a:pPr eaLnBrk="1" hangingPunct="1">
              <a:lnSpc>
                <a:spcPct val="90000"/>
              </a:lnSpc>
              <a:buFont typeface="Wingdings" panose="05000000000000000000" pitchFamily="2" charset="2"/>
              <a:buNone/>
            </a:pPr>
            <a:r>
              <a:rPr lang="zh-CN" altLang="en-US" sz="2200" dirty="0">
                <a:latin typeface="宋体" panose="02010600030101010101" pitchFamily="2" charset="-122"/>
              </a:rPr>
              <a:t>构造</a:t>
            </a:r>
            <a:r>
              <a:rPr lang="en-US" altLang="zh-CN" sz="2200" dirty="0" err="1">
                <a:latin typeface="宋体" panose="02010600030101010101" pitchFamily="2" charset="-122"/>
              </a:rPr>
              <a:t>Qx,Qy,Rx,Ry</a:t>
            </a:r>
            <a:r>
              <a:rPr lang="en-US" altLang="zh-CN" sz="2200" b="1" dirty="0">
                <a:latin typeface="宋体" panose="02010600030101010101" pitchFamily="2" charset="-122"/>
              </a:rPr>
              <a:t>(O(n)</a:t>
            </a:r>
            <a:r>
              <a:rPr lang="zh-CN" altLang="en-US" sz="2200" b="1" dirty="0">
                <a:latin typeface="宋体" panose="02010600030101010101" pitchFamily="2" charset="-122"/>
              </a:rPr>
              <a:t>时间)</a:t>
            </a:r>
          </a:p>
          <a:p>
            <a:pPr eaLnBrk="1" hangingPunct="1">
              <a:lnSpc>
                <a:spcPct val="90000"/>
              </a:lnSpc>
              <a:buFont typeface="Wingdings" panose="05000000000000000000" pitchFamily="2" charset="2"/>
              <a:buNone/>
            </a:pPr>
            <a:r>
              <a:rPr lang="zh-CN" altLang="en-US" sz="2200" dirty="0">
                <a:latin typeface="宋体" panose="02010600030101010101" pitchFamily="2" charset="-122"/>
              </a:rPr>
              <a:t>（</a:t>
            </a:r>
            <a:r>
              <a:rPr lang="en-US" altLang="zh-CN" sz="2200" dirty="0">
                <a:latin typeface="宋体" panose="02010600030101010101" pitchFamily="2" charset="-122"/>
              </a:rPr>
              <a:t>q0*,q1*）=Closest-Pair-Rec(</a:t>
            </a:r>
            <a:r>
              <a:rPr lang="en-US" altLang="zh-CN" sz="2200" dirty="0" err="1">
                <a:latin typeface="宋体" panose="02010600030101010101" pitchFamily="2" charset="-122"/>
              </a:rPr>
              <a:t>Qx,Qy</a:t>
            </a:r>
            <a:r>
              <a:rPr lang="en-US" altLang="zh-CN" sz="2200" dirty="0">
                <a:latin typeface="宋体" panose="02010600030101010101" pitchFamily="2" charset="-122"/>
              </a:rPr>
              <a:t>)</a:t>
            </a:r>
          </a:p>
          <a:p>
            <a:pPr eaLnBrk="1" hangingPunct="1">
              <a:lnSpc>
                <a:spcPct val="90000"/>
              </a:lnSpc>
              <a:buFont typeface="Wingdings" panose="05000000000000000000" pitchFamily="2" charset="2"/>
              <a:buNone/>
            </a:pPr>
            <a:r>
              <a:rPr lang="en-US" altLang="zh-CN" sz="2200" dirty="0">
                <a:latin typeface="宋体" panose="02010600030101010101" pitchFamily="2" charset="-122"/>
              </a:rPr>
              <a:t>（r0*,r1*）=Closest-Pair-Rec(</a:t>
            </a:r>
            <a:r>
              <a:rPr lang="en-US" altLang="zh-CN" sz="2200" dirty="0" err="1">
                <a:latin typeface="宋体" panose="02010600030101010101" pitchFamily="2" charset="-122"/>
              </a:rPr>
              <a:t>Rx,Ry</a:t>
            </a:r>
            <a:r>
              <a:rPr lang="en-US" altLang="zh-CN" sz="2200" dirty="0">
                <a:latin typeface="宋体" panose="02010600030101010101" pitchFamily="2" charset="-122"/>
              </a:rPr>
              <a:t>)</a:t>
            </a:r>
          </a:p>
          <a:p>
            <a:pPr eaLnBrk="1" hangingPunct="1">
              <a:lnSpc>
                <a:spcPct val="90000"/>
              </a:lnSpc>
              <a:buFont typeface="Wingdings" panose="05000000000000000000" pitchFamily="2" charset="2"/>
              <a:buNone/>
            </a:pPr>
            <a:endParaRPr lang="en-US" altLang="zh-CN" sz="2200" dirty="0">
              <a:latin typeface="宋体" panose="02010600030101010101" pitchFamily="2" charset="-122"/>
            </a:endParaRPr>
          </a:p>
          <a:p>
            <a:pPr eaLnBrk="1" hangingPunct="1">
              <a:lnSpc>
                <a:spcPct val="90000"/>
              </a:lnSpc>
              <a:buFont typeface="Wingdings" panose="05000000000000000000" pitchFamily="2" charset="2"/>
              <a:buNone/>
            </a:pPr>
            <a:r>
              <a:rPr lang="en-US" altLang="zh-CN" sz="2200" dirty="0">
                <a:latin typeface="宋体" panose="02010600030101010101" pitchFamily="2" charset="-122"/>
              </a:rPr>
              <a:t>Delta=min(d(</a:t>
            </a:r>
            <a:r>
              <a:rPr lang="en-US" altLang="zh-CN" sz="2200" dirty="0" err="1">
                <a:latin typeface="宋体" panose="02010600030101010101" pitchFamily="2" charset="-122"/>
              </a:rPr>
              <a:t>qo</a:t>
            </a:r>
            <a:r>
              <a:rPr lang="en-US" altLang="zh-CN" sz="2200" dirty="0">
                <a:latin typeface="宋体" panose="02010600030101010101" pitchFamily="2" charset="-122"/>
              </a:rPr>
              <a:t>*,q1*),（r0*,r1*）)</a:t>
            </a:r>
          </a:p>
          <a:p>
            <a:pPr eaLnBrk="1" hangingPunct="1">
              <a:lnSpc>
                <a:spcPct val="90000"/>
              </a:lnSpc>
              <a:buFont typeface="Wingdings" panose="05000000000000000000" pitchFamily="2" charset="2"/>
              <a:buNone/>
            </a:pPr>
            <a:r>
              <a:rPr lang="en-US" altLang="zh-CN" sz="2200" dirty="0">
                <a:latin typeface="宋体" panose="02010600030101010101" pitchFamily="2" charset="-122"/>
              </a:rPr>
              <a:t>x*=</a:t>
            </a:r>
            <a:r>
              <a:rPr lang="zh-CN" altLang="en-US" sz="2200" dirty="0">
                <a:latin typeface="宋体" panose="02010600030101010101" pitchFamily="2" charset="-122"/>
              </a:rPr>
              <a:t>集合</a:t>
            </a:r>
            <a:r>
              <a:rPr lang="en-US" altLang="zh-CN" sz="2200" dirty="0">
                <a:latin typeface="宋体" panose="02010600030101010101" pitchFamily="2" charset="-122"/>
              </a:rPr>
              <a:t>Q</a:t>
            </a:r>
            <a:r>
              <a:rPr lang="zh-CN" altLang="en-US" sz="2200" dirty="0">
                <a:latin typeface="宋体" panose="02010600030101010101" pitchFamily="2" charset="-122"/>
              </a:rPr>
              <a:t>中的点的最大的</a:t>
            </a:r>
            <a:r>
              <a:rPr lang="en-US" altLang="zh-CN" sz="2200" dirty="0">
                <a:latin typeface="宋体" panose="02010600030101010101" pitchFamily="2" charset="-122"/>
              </a:rPr>
              <a:t>x</a:t>
            </a:r>
            <a:r>
              <a:rPr lang="zh-CN" altLang="en-US" sz="2200" dirty="0">
                <a:latin typeface="宋体" panose="02010600030101010101" pitchFamily="2" charset="-122"/>
              </a:rPr>
              <a:t>坐标</a:t>
            </a:r>
          </a:p>
          <a:p>
            <a:pPr eaLnBrk="1" hangingPunct="1">
              <a:lnSpc>
                <a:spcPct val="90000"/>
              </a:lnSpc>
              <a:buFont typeface="Wingdings" panose="05000000000000000000" pitchFamily="2" charset="2"/>
              <a:buNone/>
            </a:pPr>
            <a:r>
              <a:rPr lang="en-US" altLang="zh-CN" sz="2200" dirty="0">
                <a:latin typeface="宋体" panose="02010600030101010101" pitchFamily="2" charset="-122"/>
              </a:rPr>
              <a:t>L={(</a:t>
            </a:r>
            <a:r>
              <a:rPr lang="en-US" altLang="zh-CN" sz="2200" dirty="0" err="1">
                <a:latin typeface="宋体" panose="02010600030101010101" pitchFamily="2" charset="-122"/>
              </a:rPr>
              <a:t>x,y</a:t>
            </a:r>
            <a:r>
              <a:rPr lang="en-US" altLang="zh-CN" sz="2200" dirty="0">
                <a:latin typeface="宋体" panose="02010600030101010101" pitchFamily="2" charset="-122"/>
              </a:rPr>
              <a:t>):x=x*}</a:t>
            </a:r>
          </a:p>
          <a:p>
            <a:pPr eaLnBrk="1" hangingPunct="1">
              <a:lnSpc>
                <a:spcPct val="90000"/>
              </a:lnSpc>
              <a:buFont typeface="Wingdings" panose="05000000000000000000" pitchFamily="2" charset="2"/>
              <a:buNone/>
            </a:pPr>
            <a:r>
              <a:rPr lang="en-US" altLang="zh-CN" sz="2200" dirty="0">
                <a:latin typeface="宋体" panose="02010600030101010101" pitchFamily="2" charset="-122"/>
              </a:rPr>
              <a:t>S=P</a:t>
            </a:r>
            <a:r>
              <a:rPr lang="zh-CN" altLang="en-US" sz="2200" dirty="0">
                <a:latin typeface="宋体" panose="02010600030101010101" pitchFamily="2" charset="-122"/>
              </a:rPr>
              <a:t>中与</a:t>
            </a:r>
            <a:r>
              <a:rPr lang="en-US" altLang="zh-CN" sz="2200" dirty="0">
                <a:latin typeface="宋体" panose="02010600030101010101" pitchFamily="2" charset="-122"/>
              </a:rPr>
              <a:t>L</a:t>
            </a:r>
            <a:r>
              <a:rPr lang="zh-CN" altLang="en-US" sz="2200" dirty="0">
                <a:latin typeface="宋体" panose="02010600030101010101" pitchFamily="2" charset="-122"/>
              </a:rPr>
              <a:t>相距在</a:t>
            </a:r>
            <a:r>
              <a:rPr lang="en-US" altLang="zh-CN" sz="2200" dirty="0">
                <a:latin typeface="宋体" panose="02010600030101010101" pitchFamily="2" charset="-122"/>
              </a:rPr>
              <a:t>Delta</a:t>
            </a:r>
            <a:r>
              <a:rPr lang="zh-CN" altLang="en-US" sz="2200" dirty="0">
                <a:latin typeface="宋体" panose="02010600030101010101" pitchFamily="2" charset="-122"/>
              </a:rPr>
              <a:t>之内的点集</a:t>
            </a:r>
          </a:p>
          <a:p>
            <a:pPr eaLnBrk="1" hangingPunct="1">
              <a:lnSpc>
                <a:spcPct val="90000"/>
              </a:lnSpc>
            </a:pPr>
            <a:endParaRPr lang="zh-CN" altLang="en-US" sz="2000" dirty="0"/>
          </a:p>
        </p:txBody>
      </p:sp>
      <p:sp>
        <p:nvSpPr>
          <p:cNvPr id="54274" name="灯片编号占位符 5">
            <a:extLst>
              <a:ext uri="{FF2B5EF4-FFF2-40B4-BE49-F238E27FC236}">
                <a16:creationId xmlns:a16="http://schemas.microsoft.com/office/drawing/2014/main" id="{B5F0EDDF-4E78-4BB7-B3B2-80C20E58DD74}"/>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CE9E4B4-CDB8-4C96-ACF0-5074CBF48A22}" type="slidenum">
              <a:rPr kumimoji="0" lang="zh-CN" altLang="en-US" sz="1400" smtClean="0"/>
              <a:pPr>
                <a:spcBef>
                  <a:spcPct val="0"/>
                </a:spcBef>
                <a:buClrTx/>
                <a:buSzTx/>
                <a:buFontTx/>
                <a:buNone/>
              </a:pPr>
              <a:t>195</a:t>
            </a:fld>
            <a:endParaRPr kumimoji="0" lang="en-US" altLang="zh-CN" sz="14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3E3ACC98-9DB4-4ED1-8109-E7766EE292B6}"/>
              </a:ext>
            </a:extLst>
          </p:cNvPr>
          <p:cNvSpPr>
            <a:spLocks noGrp="1" noChangeArrowheads="1"/>
          </p:cNvSpPr>
          <p:nvPr>
            <p:ph type="title"/>
          </p:nvPr>
        </p:nvSpPr>
        <p:spPr/>
        <p:txBody>
          <a:bodyPr/>
          <a:lstStyle/>
          <a:p>
            <a:pPr eaLnBrk="1" hangingPunct="1"/>
            <a:r>
              <a:rPr lang="zh-CN" altLang="en-US"/>
              <a:t>分治算法</a:t>
            </a:r>
          </a:p>
        </p:txBody>
      </p:sp>
      <p:sp>
        <p:nvSpPr>
          <p:cNvPr id="55300" name="Rectangle 3">
            <a:extLst>
              <a:ext uri="{FF2B5EF4-FFF2-40B4-BE49-F238E27FC236}">
                <a16:creationId xmlns:a16="http://schemas.microsoft.com/office/drawing/2014/main" id="{3E40F66D-4DFF-4661-B5E0-9F4AD9E000E5}"/>
              </a:ext>
            </a:extLst>
          </p:cNvPr>
          <p:cNvSpPr>
            <a:spLocks noGrp="1" noChangeArrowheads="1"/>
          </p:cNvSpPr>
          <p:nvPr>
            <p:ph idx="1"/>
          </p:nvPr>
        </p:nvSpPr>
        <p:spPr>
          <a:xfrm>
            <a:off x="628650" y="1484784"/>
            <a:ext cx="7886700" cy="4692179"/>
          </a:xfrm>
        </p:spPr>
        <p:txBody>
          <a:bodyPr>
            <a:normAutofit lnSpcReduction="10000"/>
          </a:bodyPr>
          <a:lstStyle/>
          <a:p>
            <a:pPr eaLnBrk="1" hangingPunct="1">
              <a:lnSpc>
                <a:spcPct val="90000"/>
              </a:lnSpc>
              <a:buFont typeface="Wingdings" panose="05000000000000000000" pitchFamily="2" charset="2"/>
              <a:buNone/>
            </a:pPr>
            <a:r>
              <a:rPr lang="zh-CN" altLang="en-US" sz="2000" dirty="0">
                <a:latin typeface="宋体" panose="02010600030101010101" pitchFamily="2" charset="-122"/>
              </a:rPr>
              <a:t>构造</a:t>
            </a:r>
            <a:r>
              <a:rPr lang="en-US" altLang="zh-CN" sz="2000" dirty="0">
                <a:latin typeface="宋体" panose="02010600030101010101" pitchFamily="2" charset="-122"/>
              </a:rPr>
              <a:t>Sy</a:t>
            </a:r>
            <a:r>
              <a:rPr lang="en-US" altLang="zh-CN" sz="2000" b="1" dirty="0">
                <a:latin typeface="宋体" panose="02010600030101010101" pitchFamily="2" charset="-122"/>
              </a:rPr>
              <a:t>(O(n)</a:t>
            </a:r>
            <a:r>
              <a:rPr lang="zh-CN" altLang="en-US" sz="2000" b="1" dirty="0">
                <a:latin typeface="宋体" panose="02010600030101010101" pitchFamily="2" charset="-122"/>
              </a:rPr>
              <a:t>时间)</a:t>
            </a:r>
          </a:p>
          <a:p>
            <a:pPr eaLnBrk="1" hangingPunct="1">
              <a:lnSpc>
                <a:spcPct val="150000"/>
              </a:lnSpc>
              <a:buFont typeface="Wingdings" panose="05000000000000000000" pitchFamily="2" charset="2"/>
              <a:buNone/>
            </a:pPr>
            <a:r>
              <a:rPr lang="en-US" altLang="zh-CN" sz="2000" dirty="0">
                <a:latin typeface="宋体" panose="02010600030101010101" pitchFamily="2" charset="-122"/>
              </a:rPr>
              <a:t>For</a:t>
            </a:r>
            <a:r>
              <a:rPr lang="zh-CN" altLang="en-US" sz="2000" dirty="0">
                <a:latin typeface="宋体" panose="02010600030101010101" pitchFamily="2" charset="-122"/>
              </a:rPr>
              <a:t>每个点</a:t>
            </a:r>
            <a:r>
              <a:rPr lang="en-US" altLang="zh-CN" sz="2000" dirty="0">
                <a:latin typeface="宋体" panose="02010600030101010101" pitchFamily="2" charset="-122"/>
              </a:rPr>
              <a:t>Sy</a:t>
            </a:r>
            <a:r>
              <a:rPr lang="zh-CN" altLang="en-US" sz="2000" dirty="0">
                <a:latin typeface="宋体" panose="02010600030101010101" pitchFamily="2" charset="-122"/>
              </a:rPr>
              <a:t>中的点</a:t>
            </a:r>
            <a:r>
              <a:rPr lang="en-US" altLang="zh-CN" sz="2000" dirty="0">
                <a:latin typeface="宋体" panose="02010600030101010101" pitchFamily="2" charset="-122"/>
              </a:rPr>
              <a:t>s, </a:t>
            </a:r>
            <a:r>
              <a:rPr lang="zh-CN" altLang="en-US" sz="2000" dirty="0">
                <a:latin typeface="宋体" panose="02010600030101010101" pitchFamily="2" charset="-122"/>
              </a:rPr>
              <a:t>计算从</a:t>
            </a:r>
            <a:r>
              <a:rPr lang="en-US" altLang="zh-CN" sz="2000" dirty="0">
                <a:latin typeface="宋体" panose="02010600030101010101" pitchFamily="2" charset="-122"/>
              </a:rPr>
              <a:t>s</a:t>
            </a:r>
            <a:r>
              <a:rPr lang="zh-CN" altLang="en-US" sz="2000" dirty="0">
                <a:latin typeface="宋体" panose="02010600030101010101" pitchFamily="2" charset="-122"/>
              </a:rPr>
              <a:t>到跟着</a:t>
            </a:r>
            <a:r>
              <a:rPr lang="en-US" altLang="zh-CN" sz="2000" dirty="0">
                <a:latin typeface="宋体" panose="02010600030101010101" pitchFamily="2" charset="-122"/>
              </a:rPr>
              <a:t>Sy</a:t>
            </a:r>
            <a:r>
              <a:rPr lang="zh-CN" altLang="en-US" sz="2000" dirty="0">
                <a:latin typeface="宋体" panose="02010600030101010101" pitchFamily="2" charset="-122"/>
              </a:rPr>
              <a:t>的15（12）个点中每个点的距离</a:t>
            </a:r>
          </a:p>
          <a:p>
            <a:pPr eaLnBrk="1" hangingPunct="1">
              <a:lnSpc>
                <a:spcPct val="150000"/>
              </a:lnSpc>
              <a:buFont typeface="Wingdings" panose="05000000000000000000" pitchFamily="2" charset="2"/>
              <a:buNone/>
            </a:pPr>
            <a:r>
              <a:rPr lang="zh-CN" altLang="en-US" sz="2000" dirty="0">
                <a:latin typeface="宋体" panose="02010600030101010101" pitchFamily="2" charset="-122"/>
              </a:rPr>
              <a:t>令</a:t>
            </a:r>
            <a:r>
              <a:rPr lang="en-US" altLang="zh-CN" sz="2000" dirty="0" err="1">
                <a:latin typeface="宋体" panose="02010600030101010101" pitchFamily="2" charset="-122"/>
              </a:rPr>
              <a:t>s,s</a:t>
            </a:r>
            <a:r>
              <a:rPr lang="en-US" altLang="zh-CN" sz="2000" dirty="0">
                <a:latin typeface="宋体" panose="02010600030101010101" pitchFamily="2" charset="-122"/>
              </a:rPr>
              <a:t>'</a:t>
            </a:r>
            <a:r>
              <a:rPr lang="zh-CN" altLang="en-US" sz="2000" dirty="0">
                <a:latin typeface="宋体" panose="02010600030101010101" pitchFamily="2" charset="-122"/>
              </a:rPr>
              <a:t>是达到其中最小距离的点对</a:t>
            </a:r>
            <a:r>
              <a:rPr lang="zh-CN" altLang="en-US" sz="2000" b="1" dirty="0">
                <a:latin typeface="宋体" panose="02010600030101010101" pitchFamily="2" charset="-122"/>
              </a:rPr>
              <a:t>(</a:t>
            </a:r>
            <a:r>
              <a:rPr lang="en-US" altLang="zh-CN" sz="2000" b="1" dirty="0">
                <a:latin typeface="宋体" panose="02010600030101010101" pitchFamily="2" charset="-122"/>
              </a:rPr>
              <a:t>O(n)</a:t>
            </a:r>
            <a:r>
              <a:rPr lang="zh-CN" altLang="en-US" sz="2000" b="1" dirty="0">
                <a:latin typeface="宋体" panose="02010600030101010101" pitchFamily="2" charset="-122"/>
              </a:rPr>
              <a:t>时间)</a:t>
            </a:r>
          </a:p>
          <a:p>
            <a:pPr eaLnBrk="1" hangingPunct="1">
              <a:lnSpc>
                <a:spcPct val="90000"/>
              </a:lnSpc>
              <a:buFont typeface="Wingdings" panose="05000000000000000000" pitchFamily="2" charset="2"/>
              <a:buNone/>
            </a:pPr>
            <a:endParaRPr lang="zh-CN" altLang="en-US" sz="2000" dirty="0">
              <a:latin typeface="宋体" panose="02010600030101010101" pitchFamily="2" charset="-122"/>
            </a:endParaRPr>
          </a:p>
          <a:p>
            <a:pPr eaLnBrk="1" hangingPunct="1">
              <a:lnSpc>
                <a:spcPct val="90000"/>
              </a:lnSpc>
              <a:buFont typeface="Wingdings" panose="05000000000000000000" pitchFamily="2" charset="2"/>
              <a:buNone/>
            </a:pPr>
            <a:r>
              <a:rPr lang="en-US" altLang="zh-CN" sz="2000" dirty="0">
                <a:latin typeface="宋体" panose="02010600030101010101" pitchFamily="2" charset="-122"/>
              </a:rPr>
              <a:t>If d(</a:t>
            </a:r>
            <a:r>
              <a:rPr lang="en-US" altLang="zh-CN" sz="2000" dirty="0" err="1">
                <a:latin typeface="宋体" panose="02010600030101010101" pitchFamily="2" charset="-122"/>
              </a:rPr>
              <a:t>s,s</a:t>
            </a:r>
            <a:r>
              <a:rPr lang="en-US" altLang="zh-CN" sz="2000" dirty="0">
                <a:latin typeface="宋体" panose="02010600030101010101" pitchFamily="2" charset="-122"/>
              </a:rPr>
              <a:t>')&lt;Delta then</a:t>
            </a:r>
          </a:p>
          <a:p>
            <a:pPr eaLnBrk="1" hangingPunct="1">
              <a:lnSpc>
                <a:spcPct val="90000"/>
              </a:lnSpc>
              <a:buFont typeface="Wingdings" panose="05000000000000000000" pitchFamily="2" charset="2"/>
              <a:buNone/>
            </a:pPr>
            <a:r>
              <a:rPr lang="en-US" altLang="zh-CN" sz="2000" dirty="0">
                <a:latin typeface="宋体" panose="02010600030101010101" pitchFamily="2" charset="-122"/>
              </a:rPr>
              <a:t>  Return (</a:t>
            </a:r>
            <a:r>
              <a:rPr lang="en-US" altLang="zh-CN" sz="2000" dirty="0" err="1">
                <a:latin typeface="宋体" panose="02010600030101010101" pitchFamily="2" charset="-122"/>
              </a:rPr>
              <a:t>s,s</a:t>
            </a:r>
            <a:r>
              <a:rPr lang="en-US" altLang="zh-CN" sz="2000" dirty="0">
                <a:latin typeface="宋体" panose="02010600030101010101" pitchFamily="2" charset="-122"/>
              </a:rPr>
              <a:t>')</a:t>
            </a:r>
          </a:p>
          <a:p>
            <a:pPr eaLnBrk="1" hangingPunct="1">
              <a:lnSpc>
                <a:spcPct val="90000"/>
              </a:lnSpc>
              <a:buFont typeface="Wingdings" panose="05000000000000000000" pitchFamily="2" charset="2"/>
              <a:buNone/>
            </a:pPr>
            <a:r>
              <a:rPr lang="en-US" altLang="zh-CN" sz="2000" dirty="0">
                <a:latin typeface="宋体" panose="02010600030101010101" pitchFamily="2" charset="-122"/>
              </a:rPr>
              <a:t>Else if d(q0*,q1*)&lt;d(r0*,r1*) then</a:t>
            </a:r>
          </a:p>
          <a:p>
            <a:pPr eaLnBrk="1" hangingPunct="1">
              <a:lnSpc>
                <a:spcPct val="90000"/>
              </a:lnSpc>
              <a:buFont typeface="Wingdings" panose="05000000000000000000" pitchFamily="2" charset="2"/>
              <a:buNone/>
            </a:pPr>
            <a:r>
              <a:rPr lang="en-US" altLang="zh-CN" sz="2000" dirty="0">
                <a:latin typeface="宋体" panose="02010600030101010101" pitchFamily="2" charset="-122"/>
              </a:rPr>
              <a:t>  Return (q0*,q1*)</a:t>
            </a:r>
          </a:p>
          <a:p>
            <a:pPr eaLnBrk="1" hangingPunct="1">
              <a:lnSpc>
                <a:spcPct val="90000"/>
              </a:lnSpc>
              <a:buFont typeface="Wingdings" panose="05000000000000000000" pitchFamily="2" charset="2"/>
              <a:buNone/>
            </a:pPr>
            <a:r>
              <a:rPr lang="en-US" altLang="zh-CN" sz="2000" dirty="0">
                <a:latin typeface="宋体" panose="02010600030101010101" pitchFamily="2" charset="-122"/>
              </a:rPr>
              <a:t>Else</a:t>
            </a:r>
          </a:p>
          <a:p>
            <a:pPr eaLnBrk="1" hangingPunct="1">
              <a:lnSpc>
                <a:spcPct val="90000"/>
              </a:lnSpc>
              <a:buFont typeface="Wingdings" panose="05000000000000000000" pitchFamily="2" charset="2"/>
              <a:buNone/>
            </a:pPr>
            <a:r>
              <a:rPr lang="en-US" altLang="zh-CN" sz="2000" dirty="0">
                <a:latin typeface="宋体" panose="02010600030101010101" pitchFamily="2" charset="-122"/>
              </a:rPr>
              <a:t>  Return（r0*,r1*）</a:t>
            </a:r>
          </a:p>
          <a:p>
            <a:pPr eaLnBrk="1" hangingPunct="1">
              <a:lnSpc>
                <a:spcPct val="90000"/>
              </a:lnSpc>
              <a:buFont typeface="Wingdings" panose="05000000000000000000" pitchFamily="2" charset="2"/>
              <a:buNone/>
            </a:pPr>
            <a:r>
              <a:rPr lang="en-US" altLang="zh-CN" sz="2000" dirty="0">
                <a:latin typeface="宋体" panose="02010600030101010101" pitchFamily="2" charset="-122"/>
              </a:rPr>
              <a:t>End if</a:t>
            </a:r>
            <a:endParaRPr lang="zh-CN" altLang="en-US" sz="2000" dirty="0"/>
          </a:p>
        </p:txBody>
      </p:sp>
      <p:sp>
        <p:nvSpPr>
          <p:cNvPr id="55298" name="灯片编号占位符 5">
            <a:extLst>
              <a:ext uri="{FF2B5EF4-FFF2-40B4-BE49-F238E27FC236}">
                <a16:creationId xmlns:a16="http://schemas.microsoft.com/office/drawing/2014/main" id="{8900861E-558C-4BA1-820E-A0AFC2D52F9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19FF97F-7979-4E6A-887A-CCA5872F4DA8}" type="slidenum">
              <a:rPr kumimoji="0" lang="zh-CN" altLang="en-US" sz="1400" smtClean="0"/>
              <a:pPr>
                <a:spcBef>
                  <a:spcPct val="0"/>
                </a:spcBef>
                <a:buClrTx/>
                <a:buSzTx/>
                <a:buFontTx/>
                <a:buNone/>
              </a:pPr>
              <a:t>196</a:t>
            </a:fld>
            <a:endParaRPr kumimoji="0" lang="en-US" altLang="zh-CN" sz="14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81499651-CFE9-499C-B445-4D02519E8188}"/>
              </a:ext>
            </a:extLst>
          </p:cNvPr>
          <p:cNvSpPr>
            <a:spLocks noGrp="1" noChangeArrowheads="1"/>
          </p:cNvSpPr>
          <p:nvPr>
            <p:ph type="title"/>
          </p:nvPr>
        </p:nvSpPr>
        <p:spPr/>
        <p:txBody>
          <a:bodyPr/>
          <a:lstStyle/>
          <a:p>
            <a:pPr eaLnBrk="1" hangingPunct="1"/>
            <a:r>
              <a:rPr lang="zh-CN" altLang="en-US"/>
              <a:t>分治算法</a:t>
            </a:r>
          </a:p>
        </p:txBody>
      </p:sp>
      <p:sp>
        <p:nvSpPr>
          <p:cNvPr id="56324" name="Rectangle 3">
            <a:extLst>
              <a:ext uri="{FF2B5EF4-FFF2-40B4-BE49-F238E27FC236}">
                <a16:creationId xmlns:a16="http://schemas.microsoft.com/office/drawing/2014/main" id="{B54F8832-234D-4024-83A4-FAF4F21EE7DD}"/>
              </a:ext>
            </a:extLst>
          </p:cNvPr>
          <p:cNvSpPr>
            <a:spLocks noGrp="1" noChangeArrowheads="1"/>
          </p:cNvSpPr>
          <p:nvPr>
            <p:ph idx="1"/>
          </p:nvPr>
        </p:nvSpPr>
        <p:spPr/>
        <p:txBody>
          <a:bodyPr/>
          <a:lstStyle/>
          <a:p>
            <a:pPr eaLnBrk="1" hangingPunct="1"/>
            <a:r>
              <a:rPr lang="zh-CN" altLang="en-US"/>
              <a:t>定理5.12 上面修改后的分治算法的运行时间是</a:t>
            </a:r>
            <a:r>
              <a:rPr lang="en-US" altLang="zh-CN"/>
              <a:t>O(nlogn).</a:t>
            </a:r>
          </a:p>
          <a:p>
            <a:pPr eaLnBrk="1" hangingPunct="1"/>
            <a:r>
              <a:rPr lang="zh-CN" altLang="en-US"/>
              <a:t>证明：</a:t>
            </a:r>
          </a:p>
        </p:txBody>
      </p:sp>
      <p:sp>
        <p:nvSpPr>
          <p:cNvPr id="56322" name="灯片编号占位符 5">
            <a:extLst>
              <a:ext uri="{FF2B5EF4-FFF2-40B4-BE49-F238E27FC236}">
                <a16:creationId xmlns:a16="http://schemas.microsoft.com/office/drawing/2014/main" id="{4E410AE6-CC6B-4721-8C98-3220E4EF60F3}"/>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0AEDE29-DE38-4C33-94B1-425A6D7F29FF}" type="slidenum">
              <a:rPr kumimoji="0" lang="zh-CN" altLang="en-US" sz="1400" smtClean="0"/>
              <a:pPr>
                <a:spcBef>
                  <a:spcPct val="0"/>
                </a:spcBef>
                <a:buClrTx/>
                <a:buSzTx/>
                <a:buFontTx/>
                <a:buNone/>
              </a:pPr>
              <a:t>197</a:t>
            </a:fld>
            <a:endParaRPr kumimoji="0" lang="en-US" altLang="zh-CN" sz="1400"/>
          </a:p>
        </p:txBody>
      </p:sp>
      <p:graphicFrame>
        <p:nvGraphicFramePr>
          <p:cNvPr id="56325" name="Object 4">
            <a:extLst>
              <a:ext uri="{FF2B5EF4-FFF2-40B4-BE49-F238E27FC236}">
                <a16:creationId xmlns:a16="http://schemas.microsoft.com/office/drawing/2014/main" id="{CC5917B4-10C6-45C3-B229-1BFE86FD3928}"/>
              </a:ext>
            </a:extLst>
          </p:cNvPr>
          <p:cNvGraphicFramePr>
            <a:graphicFrameLocks noChangeAspect="1"/>
          </p:cNvGraphicFramePr>
          <p:nvPr>
            <p:extLst>
              <p:ext uri="{D42A27DB-BD31-4B8C-83A1-F6EECF244321}">
                <p14:modId xmlns:p14="http://schemas.microsoft.com/office/powerpoint/2010/main" val="860548521"/>
              </p:ext>
            </p:extLst>
          </p:nvPr>
        </p:nvGraphicFramePr>
        <p:xfrm>
          <a:off x="1011237" y="4437112"/>
          <a:ext cx="6475413" cy="817562"/>
        </p:xfrm>
        <a:graphic>
          <a:graphicData uri="http://schemas.openxmlformats.org/presentationml/2006/ole">
            <mc:AlternateContent xmlns:mc="http://schemas.openxmlformats.org/markup-compatibility/2006">
              <mc:Choice xmlns:v="urn:schemas-microsoft-com:vml" Requires="v">
                <p:oleObj name="Equation" r:id="rId2" imgW="4635500" imgH="304800" progId="Equation.3">
                  <p:embed/>
                </p:oleObj>
              </mc:Choice>
              <mc:Fallback>
                <p:oleObj name="Equation" r:id="rId2" imgW="4635500" imgH="3048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l="-3416" t="-51968" r="-3416" b="-51968"/>
                      <a:stretch>
                        <a:fillRect/>
                      </a:stretch>
                    </p:blipFill>
                    <p:spPr bwMode="auto">
                      <a:xfrm>
                        <a:off x="1011237" y="4437112"/>
                        <a:ext cx="6475413" cy="8175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图片 2">
            <a:extLst>
              <a:ext uri="{FF2B5EF4-FFF2-40B4-BE49-F238E27FC236}">
                <a16:creationId xmlns:a16="http://schemas.microsoft.com/office/drawing/2014/main" id="{6C6F4658-C063-7FB7-1B99-5926394E20C5}"/>
              </a:ext>
            </a:extLst>
          </p:cNvPr>
          <p:cNvPicPr>
            <a:picLocks noChangeAspect="1"/>
          </p:cNvPicPr>
          <p:nvPr/>
        </p:nvPicPr>
        <p:blipFill>
          <a:blip r:embed="rId4"/>
          <a:stretch>
            <a:fillRect/>
          </a:stretch>
        </p:blipFill>
        <p:spPr>
          <a:xfrm>
            <a:off x="1946966" y="2938179"/>
            <a:ext cx="4490914" cy="1063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202E6E9B-E871-4503-B2D7-2407994880EC}"/>
              </a:ext>
            </a:extLst>
          </p:cNvPr>
          <p:cNvSpPr>
            <a:spLocks noGrp="1" noChangeArrowheads="1"/>
          </p:cNvSpPr>
          <p:nvPr>
            <p:ph type="title"/>
          </p:nvPr>
        </p:nvSpPr>
        <p:spPr/>
        <p:txBody>
          <a:bodyPr/>
          <a:lstStyle/>
          <a:p>
            <a:pPr eaLnBrk="1" hangingPunct="1"/>
            <a:r>
              <a:rPr lang="zh-CN" altLang="en-US"/>
              <a:t>5.5 整数乘法</a:t>
            </a:r>
          </a:p>
        </p:txBody>
      </p:sp>
      <p:sp>
        <p:nvSpPr>
          <p:cNvPr id="57348" name="Rectangle 3">
            <a:extLst>
              <a:ext uri="{FF2B5EF4-FFF2-40B4-BE49-F238E27FC236}">
                <a16:creationId xmlns:a16="http://schemas.microsoft.com/office/drawing/2014/main" id="{BE995DA4-4281-49E2-9C40-8BD8D6F04828}"/>
              </a:ext>
            </a:extLst>
          </p:cNvPr>
          <p:cNvSpPr>
            <a:spLocks noGrp="1" noChangeArrowheads="1"/>
          </p:cNvSpPr>
          <p:nvPr>
            <p:ph idx="1"/>
          </p:nvPr>
        </p:nvSpPr>
        <p:spPr/>
        <p:txBody>
          <a:bodyPr/>
          <a:lstStyle/>
          <a:p>
            <a:pPr eaLnBrk="1" hangingPunct="1"/>
            <a:r>
              <a:rPr lang="zh-CN" altLang="en-US" dirty="0"/>
              <a:t>考虑两个整数运算的问题</a:t>
            </a:r>
          </a:p>
          <a:p>
            <a:pPr eaLnBrk="1" hangingPunct="1"/>
            <a:r>
              <a:rPr lang="zh-CN" altLang="en-US" dirty="0"/>
              <a:t>加法：给定两个</a:t>
            </a:r>
            <a:r>
              <a:rPr lang="en-US" altLang="zh-CN" dirty="0"/>
              <a:t>n</a:t>
            </a:r>
            <a:r>
              <a:rPr lang="zh-CN" altLang="en-US" dirty="0"/>
              <a:t>位的整数</a:t>
            </a:r>
            <a:r>
              <a:rPr lang="en-US" altLang="zh-CN" dirty="0" err="1"/>
              <a:t>a,b</a:t>
            </a:r>
            <a:r>
              <a:rPr lang="en-US" altLang="zh-CN" dirty="0"/>
              <a:t>,</a:t>
            </a:r>
            <a:r>
              <a:rPr lang="zh-CN" altLang="en-US" dirty="0"/>
              <a:t>求</a:t>
            </a:r>
            <a:r>
              <a:rPr lang="en-US" altLang="zh-CN" dirty="0" err="1"/>
              <a:t>a+b</a:t>
            </a:r>
            <a:endParaRPr lang="en-US" altLang="zh-CN" dirty="0"/>
          </a:p>
          <a:p>
            <a:pPr eaLnBrk="1" hangingPunct="1"/>
            <a:r>
              <a:rPr lang="en-US" altLang="zh-CN" dirty="0"/>
              <a:t>O(n) bit operations</a:t>
            </a:r>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r>
              <a:rPr lang="zh-CN" altLang="en-US" dirty="0"/>
              <a:t>乘法？给定两个</a:t>
            </a:r>
            <a:r>
              <a:rPr lang="en-US" altLang="zh-CN" dirty="0"/>
              <a:t>n</a:t>
            </a:r>
            <a:r>
              <a:rPr lang="zh-CN" altLang="en-US" dirty="0"/>
              <a:t>位的整数</a:t>
            </a:r>
            <a:r>
              <a:rPr lang="en-US" altLang="zh-CN" dirty="0" err="1"/>
              <a:t>a,b</a:t>
            </a:r>
            <a:r>
              <a:rPr lang="en-US" altLang="zh-CN" dirty="0"/>
              <a:t>,，</a:t>
            </a:r>
            <a:r>
              <a:rPr lang="zh-CN" altLang="en-US" dirty="0"/>
              <a:t>求</a:t>
            </a:r>
            <a:r>
              <a:rPr lang="en-US" altLang="zh-CN" dirty="0"/>
              <a:t>a*b</a:t>
            </a:r>
          </a:p>
        </p:txBody>
      </p:sp>
      <p:sp>
        <p:nvSpPr>
          <p:cNvPr id="57346" name="灯片编号占位符 5">
            <a:extLst>
              <a:ext uri="{FF2B5EF4-FFF2-40B4-BE49-F238E27FC236}">
                <a16:creationId xmlns:a16="http://schemas.microsoft.com/office/drawing/2014/main" id="{81A950E0-1DC2-4B1D-860B-798BD7D393A2}"/>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038F334-00C6-4F69-8051-63BE981D5DAF}" type="slidenum">
              <a:rPr kumimoji="0" lang="zh-CN" altLang="en-US" sz="1400" smtClean="0"/>
              <a:pPr>
                <a:spcBef>
                  <a:spcPct val="0"/>
                </a:spcBef>
                <a:buClrTx/>
                <a:buSzTx/>
                <a:buFontTx/>
                <a:buNone/>
              </a:pPr>
              <a:t>198</a:t>
            </a:fld>
            <a:endParaRPr kumimoji="0" lang="en-US" altLang="zh-CN" sz="1400"/>
          </a:p>
        </p:txBody>
      </p:sp>
      <p:grpSp>
        <p:nvGrpSpPr>
          <p:cNvPr id="57349" name="Group 4">
            <a:extLst>
              <a:ext uri="{FF2B5EF4-FFF2-40B4-BE49-F238E27FC236}">
                <a16:creationId xmlns:a16="http://schemas.microsoft.com/office/drawing/2014/main" id="{B75C7999-C946-4061-BF61-0F4A25278D49}"/>
              </a:ext>
            </a:extLst>
          </p:cNvPr>
          <p:cNvGrpSpPr>
            <a:grpSpLocks/>
          </p:cNvGrpSpPr>
          <p:nvPr/>
        </p:nvGrpSpPr>
        <p:grpSpPr bwMode="auto">
          <a:xfrm>
            <a:off x="3733800" y="3152501"/>
            <a:ext cx="3810000" cy="1411288"/>
            <a:chOff x="432" y="2304"/>
            <a:chExt cx="2592" cy="960"/>
          </a:xfrm>
        </p:grpSpPr>
        <p:sp>
          <p:nvSpPr>
            <p:cNvPr id="57351" name="Rectangle 5">
              <a:extLst>
                <a:ext uri="{FF2B5EF4-FFF2-40B4-BE49-F238E27FC236}">
                  <a16:creationId xmlns:a16="http://schemas.microsoft.com/office/drawing/2014/main" id="{65A327A2-EDFE-49E1-97CF-6486FA56104C}"/>
                </a:ext>
              </a:extLst>
            </p:cNvPr>
            <p:cNvSpPr>
              <a:spLocks noChangeArrowheads="1"/>
            </p:cNvSpPr>
            <p:nvPr/>
          </p:nvSpPr>
          <p:spPr bwMode="auto">
            <a:xfrm>
              <a:off x="432" y="302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urier New" panose="02070309020205020404" pitchFamily="49" charset="0"/>
              </a:endParaRPr>
            </a:p>
          </p:txBody>
        </p:sp>
        <p:sp>
          <p:nvSpPr>
            <p:cNvPr id="57352" name="Rectangle 6">
              <a:extLst>
                <a:ext uri="{FF2B5EF4-FFF2-40B4-BE49-F238E27FC236}">
                  <a16:creationId xmlns:a16="http://schemas.microsoft.com/office/drawing/2014/main" id="{BE292E9D-3137-41D6-968C-D6CB8426D57E}"/>
                </a:ext>
              </a:extLst>
            </p:cNvPr>
            <p:cNvSpPr>
              <a:spLocks noChangeArrowheads="1"/>
            </p:cNvSpPr>
            <p:nvPr/>
          </p:nvSpPr>
          <p:spPr bwMode="auto">
            <a:xfrm>
              <a:off x="1296" y="254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7353" name="Rectangle 7">
              <a:extLst>
                <a:ext uri="{FF2B5EF4-FFF2-40B4-BE49-F238E27FC236}">
                  <a16:creationId xmlns:a16="http://schemas.microsoft.com/office/drawing/2014/main" id="{570A3F61-B6BD-48A9-B6BF-4754CB5ADC92}"/>
                </a:ext>
              </a:extLst>
            </p:cNvPr>
            <p:cNvSpPr>
              <a:spLocks noChangeArrowheads="1"/>
            </p:cNvSpPr>
            <p:nvPr/>
          </p:nvSpPr>
          <p:spPr bwMode="auto">
            <a:xfrm>
              <a:off x="1008" y="254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54" name="Rectangle 8">
              <a:extLst>
                <a:ext uri="{FF2B5EF4-FFF2-40B4-BE49-F238E27FC236}">
                  <a16:creationId xmlns:a16="http://schemas.microsoft.com/office/drawing/2014/main" id="{22423512-79F7-4B37-877B-576F65E07272}"/>
                </a:ext>
              </a:extLst>
            </p:cNvPr>
            <p:cNvSpPr>
              <a:spLocks noChangeArrowheads="1"/>
            </p:cNvSpPr>
            <p:nvPr/>
          </p:nvSpPr>
          <p:spPr bwMode="auto">
            <a:xfrm>
              <a:off x="720" y="254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urier New" panose="02070309020205020404" pitchFamily="49" charset="0"/>
              </a:endParaRPr>
            </a:p>
          </p:txBody>
        </p:sp>
        <p:sp>
          <p:nvSpPr>
            <p:cNvPr id="57355" name="Rectangle 9">
              <a:extLst>
                <a:ext uri="{FF2B5EF4-FFF2-40B4-BE49-F238E27FC236}">
                  <a16:creationId xmlns:a16="http://schemas.microsoft.com/office/drawing/2014/main" id="{C20F0AEB-D48A-43B4-8E70-681D75730AF1}"/>
                </a:ext>
              </a:extLst>
            </p:cNvPr>
            <p:cNvSpPr>
              <a:spLocks noChangeArrowheads="1"/>
            </p:cNvSpPr>
            <p:nvPr/>
          </p:nvSpPr>
          <p:spPr bwMode="auto">
            <a:xfrm>
              <a:off x="1584" y="254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56" name="Rectangle 10">
              <a:extLst>
                <a:ext uri="{FF2B5EF4-FFF2-40B4-BE49-F238E27FC236}">
                  <a16:creationId xmlns:a16="http://schemas.microsoft.com/office/drawing/2014/main" id="{E2C68B25-7F2F-4EA1-8065-57B4BC395CA1}"/>
                </a:ext>
              </a:extLst>
            </p:cNvPr>
            <p:cNvSpPr>
              <a:spLocks noChangeArrowheads="1"/>
            </p:cNvSpPr>
            <p:nvPr/>
          </p:nvSpPr>
          <p:spPr bwMode="auto">
            <a:xfrm>
              <a:off x="1296" y="278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57" name="Rectangle 11">
              <a:extLst>
                <a:ext uri="{FF2B5EF4-FFF2-40B4-BE49-F238E27FC236}">
                  <a16:creationId xmlns:a16="http://schemas.microsoft.com/office/drawing/2014/main" id="{6097685B-6680-4EEB-8076-E3B1B41A7C51}"/>
                </a:ext>
              </a:extLst>
            </p:cNvPr>
            <p:cNvSpPr>
              <a:spLocks noChangeArrowheads="1"/>
            </p:cNvSpPr>
            <p:nvPr/>
          </p:nvSpPr>
          <p:spPr bwMode="auto">
            <a:xfrm>
              <a:off x="1008" y="278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58" name="Rectangle 12">
              <a:extLst>
                <a:ext uri="{FF2B5EF4-FFF2-40B4-BE49-F238E27FC236}">
                  <a16:creationId xmlns:a16="http://schemas.microsoft.com/office/drawing/2014/main" id="{A36DDF61-DDA2-4ACB-A85B-CBACC051BC00}"/>
                </a:ext>
              </a:extLst>
            </p:cNvPr>
            <p:cNvSpPr>
              <a:spLocks noChangeArrowheads="1"/>
            </p:cNvSpPr>
            <p:nvPr/>
          </p:nvSpPr>
          <p:spPr bwMode="auto">
            <a:xfrm>
              <a:off x="720" y="278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urier New" panose="02070309020205020404" pitchFamily="49" charset="0"/>
              </a:endParaRPr>
            </a:p>
          </p:txBody>
        </p:sp>
        <p:sp>
          <p:nvSpPr>
            <p:cNvPr id="57359" name="Rectangle 13">
              <a:extLst>
                <a:ext uri="{FF2B5EF4-FFF2-40B4-BE49-F238E27FC236}">
                  <a16:creationId xmlns:a16="http://schemas.microsoft.com/office/drawing/2014/main" id="{BCB0CF34-B770-48A2-85A8-9D574BFFECBA}"/>
                </a:ext>
              </a:extLst>
            </p:cNvPr>
            <p:cNvSpPr>
              <a:spLocks noChangeArrowheads="1"/>
            </p:cNvSpPr>
            <p:nvPr/>
          </p:nvSpPr>
          <p:spPr bwMode="auto">
            <a:xfrm>
              <a:off x="1584" y="278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60" name="Rectangle 14">
              <a:extLst>
                <a:ext uri="{FF2B5EF4-FFF2-40B4-BE49-F238E27FC236}">
                  <a16:creationId xmlns:a16="http://schemas.microsoft.com/office/drawing/2014/main" id="{9C942610-90A0-4550-88CD-F61876B21B19}"/>
                </a:ext>
              </a:extLst>
            </p:cNvPr>
            <p:cNvSpPr>
              <a:spLocks noChangeArrowheads="1"/>
            </p:cNvSpPr>
            <p:nvPr/>
          </p:nvSpPr>
          <p:spPr bwMode="auto">
            <a:xfrm>
              <a:off x="432" y="278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a:t>
              </a:r>
              <a:endParaRPr lang="zh-CN" altLang="en-US" sz="1400" baseline="-25000">
                <a:latin typeface="Courier New" panose="02070309020205020404" pitchFamily="49" charset="0"/>
              </a:endParaRPr>
            </a:p>
          </p:txBody>
        </p:sp>
        <p:sp>
          <p:nvSpPr>
            <p:cNvPr id="57361" name="Rectangle 15">
              <a:extLst>
                <a:ext uri="{FF2B5EF4-FFF2-40B4-BE49-F238E27FC236}">
                  <a16:creationId xmlns:a16="http://schemas.microsoft.com/office/drawing/2014/main" id="{6423D040-9953-4AEB-BF4F-959425559D41}"/>
                </a:ext>
              </a:extLst>
            </p:cNvPr>
            <p:cNvSpPr>
              <a:spLocks noChangeArrowheads="1"/>
            </p:cNvSpPr>
            <p:nvPr/>
          </p:nvSpPr>
          <p:spPr bwMode="auto">
            <a:xfrm>
              <a:off x="1296" y="302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7362" name="Rectangle 16">
              <a:extLst>
                <a:ext uri="{FF2B5EF4-FFF2-40B4-BE49-F238E27FC236}">
                  <a16:creationId xmlns:a16="http://schemas.microsoft.com/office/drawing/2014/main" id="{C5BD1006-F60A-482D-95A8-62F5EF4E5AE3}"/>
                </a:ext>
              </a:extLst>
            </p:cNvPr>
            <p:cNvSpPr>
              <a:spLocks noChangeArrowheads="1"/>
            </p:cNvSpPr>
            <p:nvPr/>
          </p:nvSpPr>
          <p:spPr bwMode="auto">
            <a:xfrm>
              <a:off x="1008" y="302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63" name="Rectangle 17">
              <a:extLst>
                <a:ext uri="{FF2B5EF4-FFF2-40B4-BE49-F238E27FC236}">
                  <a16:creationId xmlns:a16="http://schemas.microsoft.com/office/drawing/2014/main" id="{32E6986C-385A-4C0F-88B6-F0A0BCD1A5F9}"/>
                </a:ext>
              </a:extLst>
            </p:cNvPr>
            <p:cNvSpPr>
              <a:spLocks noChangeArrowheads="1"/>
            </p:cNvSpPr>
            <p:nvPr/>
          </p:nvSpPr>
          <p:spPr bwMode="auto">
            <a:xfrm>
              <a:off x="720" y="302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urier New" panose="02070309020205020404" pitchFamily="49" charset="0"/>
              </a:endParaRPr>
            </a:p>
          </p:txBody>
        </p:sp>
        <p:sp>
          <p:nvSpPr>
            <p:cNvPr id="57364" name="Rectangle 18">
              <a:extLst>
                <a:ext uri="{FF2B5EF4-FFF2-40B4-BE49-F238E27FC236}">
                  <a16:creationId xmlns:a16="http://schemas.microsoft.com/office/drawing/2014/main" id="{186EF086-AD49-4D22-B7F9-FB78997C57CD}"/>
                </a:ext>
              </a:extLst>
            </p:cNvPr>
            <p:cNvSpPr>
              <a:spLocks noChangeArrowheads="1"/>
            </p:cNvSpPr>
            <p:nvPr/>
          </p:nvSpPr>
          <p:spPr bwMode="auto">
            <a:xfrm>
              <a:off x="1584" y="302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65" name="Line 19">
              <a:extLst>
                <a:ext uri="{FF2B5EF4-FFF2-40B4-BE49-F238E27FC236}">
                  <a16:creationId xmlns:a16="http://schemas.microsoft.com/office/drawing/2014/main" id="{A38E7699-3097-4044-BD71-F932D16DBA27}"/>
                </a:ext>
              </a:extLst>
            </p:cNvPr>
            <p:cNvSpPr>
              <a:spLocks noChangeShapeType="1"/>
            </p:cNvSpPr>
            <p:nvPr/>
          </p:nvSpPr>
          <p:spPr bwMode="auto">
            <a:xfrm flipH="1" flipV="1">
              <a:off x="432" y="3024"/>
              <a:ext cx="144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57366" name="Rectangle 20">
              <a:extLst>
                <a:ext uri="{FF2B5EF4-FFF2-40B4-BE49-F238E27FC236}">
                  <a16:creationId xmlns:a16="http://schemas.microsoft.com/office/drawing/2014/main" id="{BC70C77D-2948-45D8-86DD-379ED0A5B751}"/>
                </a:ext>
              </a:extLst>
            </p:cNvPr>
            <p:cNvSpPr>
              <a:spLocks noChangeArrowheads="1"/>
            </p:cNvSpPr>
            <p:nvPr/>
          </p:nvSpPr>
          <p:spPr bwMode="auto">
            <a:xfrm>
              <a:off x="432" y="254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1400" baseline="-25000">
                <a:latin typeface="Courier New" panose="02070309020205020404" pitchFamily="49" charset="0"/>
              </a:endParaRPr>
            </a:p>
          </p:txBody>
        </p:sp>
        <p:sp>
          <p:nvSpPr>
            <p:cNvPr id="57367" name="Rectangle 21">
              <a:extLst>
                <a:ext uri="{FF2B5EF4-FFF2-40B4-BE49-F238E27FC236}">
                  <a16:creationId xmlns:a16="http://schemas.microsoft.com/office/drawing/2014/main" id="{AA7A9094-ABC1-4928-88BE-E9ED1CE05165}"/>
                </a:ext>
              </a:extLst>
            </p:cNvPr>
            <p:cNvSpPr>
              <a:spLocks noChangeArrowheads="1"/>
            </p:cNvSpPr>
            <p:nvPr/>
          </p:nvSpPr>
          <p:spPr bwMode="auto">
            <a:xfrm>
              <a:off x="1296" y="230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68" name="Rectangle 22">
              <a:extLst>
                <a:ext uri="{FF2B5EF4-FFF2-40B4-BE49-F238E27FC236}">
                  <a16:creationId xmlns:a16="http://schemas.microsoft.com/office/drawing/2014/main" id="{52B26D0A-59DF-40AB-BF57-A39B92C1864B}"/>
                </a:ext>
              </a:extLst>
            </p:cNvPr>
            <p:cNvSpPr>
              <a:spLocks noChangeArrowheads="1"/>
            </p:cNvSpPr>
            <p:nvPr/>
          </p:nvSpPr>
          <p:spPr bwMode="auto">
            <a:xfrm>
              <a:off x="1008" y="230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69" name="Rectangle 23">
              <a:extLst>
                <a:ext uri="{FF2B5EF4-FFF2-40B4-BE49-F238E27FC236}">
                  <a16:creationId xmlns:a16="http://schemas.microsoft.com/office/drawing/2014/main" id="{D54159C0-FBCE-4151-BC76-56A02E770718}"/>
                </a:ext>
              </a:extLst>
            </p:cNvPr>
            <p:cNvSpPr>
              <a:spLocks noChangeArrowheads="1"/>
            </p:cNvSpPr>
            <p:nvPr/>
          </p:nvSpPr>
          <p:spPr bwMode="auto">
            <a:xfrm>
              <a:off x="720" y="230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urier New" panose="02070309020205020404" pitchFamily="49" charset="0"/>
              </a:endParaRPr>
            </a:p>
          </p:txBody>
        </p:sp>
        <p:sp>
          <p:nvSpPr>
            <p:cNvPr id="57370" name="Rectangle 24">
              <a:extLst>
                <a:ext uri="{FF2B5EF4-FFF2-40B4-BE49-F238E27FC236}">
                  <a16:creationId xmlns:a16="http://schemas.microsoft.com/office/drawing/2014/main" id="{972CFF98-BB78-4E14-85C9-628258C30AC6}"/>
                </a:ext>
              </a:extLst>
            </p:cNvPr>
            <p:cNvSpPr>
              <a:spLocks noChangeArrowheads="1"/>
            </p:cNvSpPr>
            <p:nvPr/>
          </p:nvSpPr>
          <p:spPr bwMode="auto">
            <a:xfrm>
              <a:off x="1584" y="230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1400" baseline="-25000">
                <a:latin typeface="Comic Sans MS" panose="030F0702030302020204" pitchFamily="66" charset="0"/>
              </a:endParaRPr>
            </a:p>
          </p:txBody>
        </p:sp>
        <p:sp>
          <p:nvSpPr>
            <p:cNvPr id="57371" name="Rectangle 25">
              <a:extLst>
                <a:ext uri="{FF2B5EF4-FFF2-40B4-BE49-F238E27FC236}">
                  <a16:creationId xmlns:a16="http://schemas.microsoft.com/office/drawing/2014/main" id="{01E9A9A4-A06A-404A-98D2-F0F2322D14DE}"/>
                </a:ext>
              </a:extLst>
            </p:cNvPr>
            <p:cNvSpPr>
              <a:spLocks noChangeArrowheads="1"/>
            </p:cNvSpPr>
            <p:nvPr/>
          </p:nvSpPr>
          <p:spPr bwMode="auto">
            <a:xfrm>
              <a:off x="432" y="230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1400" baseline="-25000">
                <a:latin typeface="Courier New" panose="02070309020205020404" pitchFamily="49" charset="0"/>
              </a:endParaRPr>
            </a:p>
          </p:txBody>
        </p:sp>
        <p:sp>
          <p:nvSpPr>
            <p:cNvPr id="57372" name="Rectangle 26">
              <a:extLst>
                <a:ext uri="{FF2B5EF4-FFF2-40B4-BE49-F238E27FC236}">
                  <a16:creationId xmlns:a16="http://schemas.microsoft.com/office/drawing/2014/main" id="{8D49E65D-F52F-455F-8AA0-DC11E6FC02CF}"/>
                </a:ext>
              </a:extLst>
            </p:cNvPr>
            <p:cNvSpPr>
              <a:spLocks noChangeArrowheads="1"/>
            </p:cNvSpPr>
            <p:nvPr/>
          </p:nvSpPr>
          <p:spPr bwMode="auto">
            <a:xfrm>
              <a:off x="2448" y="254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7373" name="Rectangle 27">
              <a:extLst>
                <a:ext uri="{FF2B5EF4-FFF2-40B4-BE49-F238E27FC236}">
                  <a16:creationId xmlns:a16="http://schemas.microsoft.com/office/drawing/2014/main" id="{558BD337-3C5C-4AB1-8814-9358ED5590C6}"/>
                </a:ext>
              </a:extLst>
            </p:cNvPr>
            <p:cNvSpPr>
              <a:spLocks noChangeArrowheads="1"/>
            </p:cNvSpPr>
            <p:nvPr/>
          </p:nvSpPr>
          <p:spPr bwMode="auto">
            <a:xfrm>
              <a:off x="2160" y="254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74" name="Rectangle 28">
              <a:extLst>
                <a:ext uri="{FF2B5EF4-FFF2-40B4-BE49-F238E27FC236}">
                  <a16:creationId xmlns:a16="http://schemas.microsoft.com/office/drawing/2014/main" id="{B4D3B4B9-63A2-429E-8438-25E2A31F91AC}"/>
                </a:ext>
              </a:extLst>
            </p:cNvPr>
            <p:cNvSpPr>
              <a:spLocks noChangeArrowheads="1"/>
            </p:cNvSpPr>
            <p:nvPr/>
          </p:nvSpPr>
          <p:spPr bwMode="auto">
            <a:xfrm>
              <a:off x="1872" y="254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urier New" panose="02070309020205020404" pitchFamily="49" charset="0"/>
              </a:endParaRPr>
            </a:p>
          </p:txBody>
        </p:sp>
        <p:sp>
          <p:nvSpPr>
            <p:cNvPr id="57375" name="Rectangle 29">
              <a:extLst>
                <a:ext uri="{FF2B5EF4-FFF2-40B4-BE49-F238E27FC236}">
                  <a16:creationId xmlns:a16="http://schemas.microsoft.com/office/drawing/2014/main" id="{51B8EDA8-D82E-4230-A2AF-6BCE78020348}"/>
                </a:ext>
              </a:extLst>
            </p:cNvPr>
            <p:cNvSpPr>
              <a:spLocks noChangeArrowheads="1"/>
            </p:cNvSpPr>
            <p:nvPr/>
          </p:nvSpPr>
          <p:spPr bwMode="auto">
            <a:xfrm>
              <a:off x="2736" y="254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76" name="Rectangle 30">
              <a:extLst>
                <a:ext uri="{FF2B5EF4-FFF2-40B4-BE49-F238E27FC236}">
                  <a16:creationId xmlns:a16="http://schemas.microsoft.com/office/drawing/2014/main" id="{907620CB-0EE1-4E7C-9392-8058C13EA835}"/>
                </a:ext>
              </a:extLst>
            </p:cNvPr>
            <p:cNvSpPr>
              <a:spLocks noChangeArrowheads="1"/>
            </p:cNvSpPr>
            <p:nvPr/>
          </p:nvSpPr>
          <p:spPr bwMode="auto">
            <a:xfrm>
              <a:off x="2448" y="278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7377" name="Rectangle 31">
              <a:extLst>
                <a:ext uri="{FF2B5EF4-FFF2-40B4-BE49-F238E27FC236}">
                  <a16:creationId xmlns:a16="http://schemas.microsoft.com/office/drawing/2014/main" id="{6460ECBC-F400-43D3-843A-5DF13DB65DC6}"/>
                </a:ext>
              </a:extLst>
            </p:cNvPr>
            <p:cNvSpPr>
              <a:spLocks noChangeArrowheads="1"/>
            </p:cNvSpPr>
            <p:nvPr/>
          </p:nvSpPr>
          <p:spPr bwMode="auto">
            <a:xfrm>
              <a:off x="2160" y="278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78" name="Rectangle 32">
              <a:extLst>
                <a:ext uri="{FF2B5EF4-FFF2-40B4-BE49-F238E27FC236}">
                  <a16:creationId xmlns:a16="http://schemas.microsoft.com/office/drawing/2014/main" id="{9ED63077-B8D4-408E-A771-2386ABD6A39C}"/>
                </a:ext>
              </a:extLst>
            </p:cNvPr>
            <p:cNvSpPr>
              <a:spLocks noChangeArrowheads="1"/>
            </p:cNvSpPr>
            <p:nvPr/>
          </p:nvSpPr>
          <p:spPr bwMode="auto">
            <a:xfrm>
              <a:off x="1872" y="278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urier New" panose="02070309020205020404" pitchFamily="49" charset="0"/>
              </a:endParaRPr>
            </a:p>
          </p:txBody>
        </p:sp>
        <p:sp>
          <p:nvSpPr>
            <p:cNvPr id="57379" name="Rectangle 33">
              <a:extLst>
                <a:ext uri="{FF2B5EF4-FFF2-40B4-BE49-F238E27FC236}">
                  <a16:creationId xmlns:a16="http://schemas.microsoft.com/office/drawing/2014/main" id="{0916BE09-C06C-40AC-A13D-193405371FB2}"/>
                </a:ext>
              </a:extLst>
            </p:cNvPr>
            <p:cNvSpPr>
              <a:spLocks noChangeArrowheads="1"/>
            </p:cNvSpPr>
            <p:nvPr/>
          </p:nvSpPr>
          <p:spPr bwMode="auto">
            <a:xfrm>
              <a:off x="2736" y="278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80" name="Rectangle 34">
              <a:extLst>
                <a:ext uri="{FF2B5EF4-FFF2-40B4-BE49-F238E27FC236}">
                  <a16:creationId xmlns:a16="http://schemas.microsoft.com/office/drawing/2014/main" id="{924E18CE-32B3-499C-B14A-EA760312F2CE}"/>
                </a:ext>
              </a:extLst>
            </p:cNvPr>
            <p:cNvSpPr>
              <a:spLocks noChangeArrowheads="1"/>
            </p:cNvSpPr>
            <p:nvPr/>
          </p:nvSpPr>
          <p:spPr bwMode="auto">
            <a:xfrm>
              <a:off x="2448" y="302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81" name="Rectangle 35">
              <a:extLst>
                <a:ext uri="{FF2B5EF4-FFF2-40B4-BE49-F238E27FC236}">
                  <a16:creationId xmlns:a16="http://schemas.microsoft.com/office/drawing/2014/main" id="{7D92CA92-81D6-4D99-AE1F-9F09BACF040C}"/>
                </a:ext>
              </a:extLst>
            </p:cNvPr>
            <p:cNvSpPr>
              <a:spLocks noChangeArrowheads="1"/>
            </p:cNvSpPr>
            <p:nvPr/>
          </p:nvSpPr>
          <p:spPr bwMode="auto">
            <a:xfrm>
              <a:off x="2160" y="302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7382" name="Rectangle 36">
              <a:extLst>
                <a:ext uri="{FF2B5EF4-FFF2-40B4-BE49-F238E27FC236}">
                  <a16:creationId xmlns:a16="http://schemas.microsoft.com/office/drawing/2014/main" id="{B141EB4A-D0D2-463B-BB76-AA4973FA8679}"/>
                </a:ext>
              </a:extLst>
            </p:cNvPr>
            <p:cNvSpPr>
              <a:spLocks noChangeArrowheads="1"/>
            </p:cNvSpPr>
            <p:nvPr/>
          </p:nvSpPr>
          <p:spPr bwMode="auto">
            <a:xfrm>
              <a:off x="1872" y="302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urier New" panose="02070309020205020404" pitchFamily="49" charset="0"/>
              </a:endParaRPr>
            </a:p>
          </p:txBody>
        </p:sp>
        <p:sp>
          <p:nvSpPr>
            <p:cNvPr id="57383" name="Rectangle 37">
              <a:extLst>
                <a:ext uri="{FF2B5EF4-FFF2-40B4-BE49-F238E27FC236}">
                  <a16:creationId xmlns:a16="http://schemas.microsoft.com/office/drawing/2014/main" id="{FB1E9752-D08B-4F11-A3DD-DA44439964D6}"/>
                </a:ext>
              </a:extLst>
            </p:cNvPr>
            <p:cNvSpPr>
              <a:spLocks noChangeArrowheads="1"/>
            </p:cNvSpPr>
            <p:nvPr/>
          </p:nvSpPr>
          <p:spPr bwMode="auto">
            <a:xfrm>
              <a:off x="2736" y="302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7384" name="Line 38">
              <a:extLst>
                <a:ext uri="{FF2B5EF4-FFF2-40B4-BE49-F238E27FC236}">
                  <a16:creationId xmlns:a16="http://schemas.microsoft.com/office/drawing/2014/main" id="{0C856A61-950F-4D75-A873-A47818E2FDF6}"/>
                </a:ext>
              </a:extLst>
            </p:cNvPr>
            <p:cNvSpPr>
              <a:spLocks noChangeShapeType="1"/>
            </p:cNvSpPr>
            <p:nvPr/>
          </p:nvSpPr>
          <p:spPr bwMode="auto">
            <a:xfrm flipH="1" flipV="1">
              <a:off x="1872" y="3024"/>
              <a:ext cx="1152"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57385" name="Rectangle 39">
              <a:extLst>
                <a:ext uri="{FF2B5EF4-FFF2-40B4-BE49-F238E27FC236}">
                  <a16:creationId xmlns:a16="http://schemas.microsoft.com/office/drawing/2014/main" id="{ACEE1372-C51B-4BCE-B078-56E3990B0B97}"/>
                </a:ext>
              </a:extLst>
            </p:cNvPr>
            <p:cNvSpPr>
              <a:spLocks noChangeArrowheads="1"/>
            </p:cNvSpPr>
            <p:nvPr/>
          </p:nvSpPr>
          <p:spPr bwMode="auto">
            <a:xfrm>
              <a:off x="2448" y="230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86" name="Rectangle 40">
              <a:extLst>
                <a:ext uri="{FF2B5EF4-FFF2-40B4-BE49-F238E27FC236}">
                  <a16:creationId xmlns:a16="http://schemas.microsoft.com/office/drawing/2014/main" id="{8FC6580E-20B6-4505-A010-7AF2F3734102}"/>
                </a:ext>
              </a:extLst>
            </p:cNvPr>
            <p:cNvSpPr>
              <a:spLocks noChangeArrowheads="1"/>
            </p:cNvSpPr>
            <p:nvPr/>
          </p:nvSpPr>
          <p:spPr bwMode="auto">
            <a:xfrm>
              <a:off x="2160" y="230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7387" name="Rectangle 41">
              <a:extLst>
                <a:ext uri="{FF2B5EF4-FFF2-40B4-BE49-F238E27FC236}">
                  <a16:creationId xmlns:a16="http://schemas.microsoft.com/office/drawing/2014/main" id="{D1AB6788-12FD-43B3-B51D-10D07E1CFE8F}"/>
                </a:ext>
              </a:extLst>
            </p:cNvPr>
            <p:cNvSpPr>
              <a:spLocks noChangeArrowheads="1"/>
            </p:cNvSpPr>
            <p:nvPr/>
          </p:nvSpPr>
          <p:spPr bwMode="auto">
            <a:xfrm>
              <a:off x="1872" y="230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urier New" panose="02070309020205020404" pitchFamily="49" charset="0"/>
              </a:endParaRPr>
            </a:p>
          </p:txBody>
        </p:sp>
        <p:sp>
          <p:nvSpPr>
            <p:cNvPr id="57388" name="Rectangle 42">
              <a:extLst>
                <a:ext uri="{FF2B5EF4-FFF2-40B4-BE49-F238E27FC236}">
                  <a16:creationId xmlns:a16="http://schemas.microsoft.com/office/drawing/2014/main" id="{4E243905-B1CD-4C6A-A638-7DA854A526E0}"/>
                </a:ext>
              </a:extLst>
            </p:cNvPr>
            <p:cNvSpPr>
              <a:spLocks noChangeArrowheads="1"/>
            </p:cNvSpPr>
            <p:nvPr/>
          </p:nvSpPr>
          <p:spPr bwMode="auto">
            <a:xfrm>
              <a:off x="2736" y="230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1400" baseline="-25000">
                <a:latin typeface="Comic Sans MS" panose="030F0702030302020204" pitchFamily="66" charset="0"/>
              </a:endParaRPr>
            </a:p>
          </p:txBody>
        </p:sp>
        <p:sp>
          <p:nvSpPr>
            <p:cNvPr id="57389" name="Rectangle 43">
              <a:extLst>
                <a:ext uri="{FF2B5EF4-FFF2-40B4-BE49-F238E27FC236}">
                  <a16:creationId xmlns:a16="http://schemas.microsoft.com/office/drawing/2014/main" id="{86396D96-C558-4563-8B7B-48E6559F8FD8}"/>
                </a:ext>
              </a:extLst>
            </p:cNvPr>
            <p:cNvSpPr>
              <a:spLocks noChangeArrowheads="1"/>
            </p:cNvSpPr>
            <p:nvPr/>
          </p:nvSpPr>
          <p:spPr bwMode="auto">
            <a:xfrm>
              <a:off x="1584" y="230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7390" name="Rectangle 44">
              <a:extLst>
                <a:ext uri="{FF2B5EF4-FFF2-40B4-BE49-F238E27FC236}">
                  <a16:creationId xmlns:a16="http://schemas.microsoft.com/office/drawing/2014/main" id="{F2386AAB-FE31-4A94-9B47-3F3F2144597A}"/>
                </a:ext>
              </a:extLst>
            </p:cNvPr>
            <p:cNvSpPr>
              <a:spLocks noChangeArrowheads="1"/>
            </p:cNvSpPr>
            <p:nvPr/>
          </p:nvSpPr>
          <p:spPr bwMode="auto">
            <a:xfrm>
              <a:off x="432" y="2304"/>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urier New" panose="02070309020205020404" pitchFamily="49" charset="0"/>
              </a:endParaRPr>
            </a:p>
          </p:txBody>
        </p:sp>
      </p:grpSp>
      <p:sp>
        <p:nvSpPr>
          <p:cNvPr id="57350" name="Rectangle 45">
            <a:extLst>
              <a:ext uri="{FF2B5EF4-FFF2-40B4-BE49-F238E27FC236}">
                <a16:creationId xmlns:a16="http://schemas.microsoft.com/office/drawing/2014/main" id="{3C73C4D9-1F7C-4EC3-8DBB-EB26BABCCAF6}"/>
              </a:ext>
            </a:extLst>
          </p:cNvPr>
          <p:cNvSpPr>
            <a:spLocks noChangeArrowheads="1"/>
          </p:cNvSpPr>
          <p:nvPr/>
        </p:nvSpPr>
        <p:spPr bwMode="auto">
          <a:xfrm>
            <a:off x="1779059" y="3368004"/>
            <a:ext cx="698909"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000">
                <a:latin typeface="Comic Sans MS" panose="030F0702030302020204" pitchFamily="66" charset="0"/>
              </a:rPr>
              <a:t>加法</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C88EB9DC-2A74-46CF-8053-1F1B9B381376}"/>
              </a:ext>
            </a:extLst>
          </p:cNvPr>
          <p:cNvSpPr>
            <a:spLocks noGrp="1" noChangeArrowheads="1"/>
          </p:cNvSpPr>
          <p:nvPr>
            <p:ph type="title"/>
          </p:nvPr>
        </p:nvSpPr>
        <p:spPr/>
        <p:txBody>
          <a:bodyPr/>
          <a:lstStyle/>
          <a:p>
            <a:pPr eaLnBrk="1" hangingPunct="1"/>
            <a:r>
              <a:rPr lang="zh-CN" altLang="en-US"/>
              <a:t> 整数乘法</a:t>
            </a:r>
          </a:p>
        </p:txBody>
      </p:sp>
      <p:sp>
        <p:nvSpPr>
          <p:cNvPr id="58372" name="Rectangle 3">
            <a:extLst>
              <a:ext uri="{FF2B5EF4-FFF2-40B4-BE49-F238E27FC236}">
                <a16:creationId xmlns:a16="http://schemas.microsoft.com/office/drawing/2014/main" id="{483B947A-4E27-44F3-8858-BBA420A4722E}"/>
              </a:ext>
            </a:extLst>
          </p:cNvPr>
          <p:cNvSpPr>
            <a:spLocks noGrp="1" noChangeArrowheads="1"/>
          </p:cNvSpPr>
          <p:nvPr>
            <p:ph idx="1"/>
          </p:nvPr>
        </p:nvSpPr>
        <p:spPr/>
        <p:txBody>
          <a:bodyPr/>
          <a:lstStyle/>
          <a:p>
            <a:pPr eaLnBrk="1" hangingPunct="1"/>
            <a:r>
              <a:rPr lang="zh-CN" altLang="en-US" dirty="0"/>
              <a:t>最直观的乘法</a:t>
            </a:r>
          </a:p>
          <a:p>
            <a:pPr eaLnBrk="1" hangingPunct="1"/>
            <a:endParaRPr lang="zh-CN" altLang="en-US" dirty="0"/>
          </a:p>
          <a:p>
            <a:pPr lvl="1" eaLnBrk="1" hangingPunct="1"/>
            <a:r>
              <a:rPr lang="en-US" altLang="zh-CN" dirty="0">
                <a:sym typeface="Symbol" panose="05050102010706020507" pitchFamily="18" charset="2"/>
              </a:rPr>
              <a:t></a:t>
            </a:r>
            <a:r>
              <a:rPr lang="en-US" altLang="zh-CN" dirty="0"/>
              <a:t>(n</a:t>
            </a:r>
            <a:r>
              <a:rPr lang="en-US" altLang="zh-CN" sz="3200" baseline="30000" dirty="0"/>
              <a:t>2</a:t>
            </a:r>
            <a:r>
              <a:rPr lang="en-US" altLang="zh-CN" dirty="0"/>
              <a:t>) bit operations.</a:t>
            </a:r>
          </a:p>
          <a:p>
            <a:pPr eaLnBrk="1" hangingPunct="1"/>
            <a:endParaRPr lang="en-US" altLang="zh-CN" dirty="0"/>
          </a:p>
        </p:txBody>
      </p:sp>
      <p:sp>
        <p:nvSpPr>
          <p:cNvPr id="58370" name="灯片编号占位符 5">
            <a:extLst>
              <a:ext uri="{FF2B5EF4-FFF2-40B4-BE49-F238E27FC236}">
                <a16:creationId xmlns:a16="http://schemas.microsoft.com/office/drawing/2014/main" id="{6ED0DBFA-90E6-40DC-8B19-1C0CB4FA5F9C}"/>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3A4DAAD-1046-4EE2-A0B1-F4C15F2798B4}" type="slidenum">
              <a:rPr kumimoji="0" lang="zh-CN" altLang="en-US" sz="1400" smtClean="0"/>
              <a:pPr>
                <a:spcBef>
                  <a:spcPct val="0"/>
                </a:spcBef>
                <a:buClrTx/>
                <a:buSzTx/>
                <a:buFontTx/>
                <a:buNone/>
              </a:pPr>
              <a:t>199</a:t>
            </a:fld>
            <a:endParaRPr kumimoji="0" lang="en-US" altLang="zh-CN" sz="1400"/>
          </a:p>
        </p:txBody>
      </p:sp>
      <p:grpSp>
        <p:nvGrpSpPr>
          <p:cNvPr id="58373" name="Group 4">
            <a:extLst>
              <a:ext uri="{FF2B5EF4-FFF2-40B4-BE49-F238E27FC236}">
                <a16:creationId xmlns:a16="http://schemas.microsoft.com/office/drawing/2014/main" id="{AF5B4C56-5988-49EF-BF5F-B7B6C79A9170}"/>
              </a:ext>
            </a:extLst>
          </p:cNvPr>
          <p:cNvGrpSpPr>
            <a:grpSpLocks/>
          </p:cNvGrpSpPr>
          <p:nvPr/>
        </p:nvGrpSpPr>
        <p:grpSpPr bwMode="auto">
          <a:xfrm>
            <a:off x="3352056" y="2060848"/>
            <a:ext cx="3562350" cy="4191000"/>
            <a:chOff x="2832" y="1248"/>
            <a:chExt cx="2448" cy="2880"/>
          </a:xfrm>
        </p:grpSpPr>
        <p:sp>
          <p:nvSpPr>
            <p:cNvPr id="58375" name="Rectangle 5">
              <a:extLst>
                <a:ext uri="{FF2B5EF4-FFF2-40B4-BE49-F238E27FC236}">
                  <a16:creationId xmlns:a16="http://schemas.microsoft.com/office/drawing/2014/main" id="{21D3727E-8E6F-410A-B5A3-B340732E955F}"/>
                </a:ext>
              </a:extLst>
            </p:cNvPr>
            <p:cNvSpPr>
              <a:spLocks noChangeArrowheads="1"/>
            </p:cNvSpPr>
            <p:nvPr/>
          </p:nvSpPr>
          <p:spPr bwMode="auto">
            <a:xfrm>
              <a:off x="5136" y="14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76" name="Rectangle 6">
              <a:extLst>
                <a:ext uri="{FF2B5EF4-FFF2-40B4-BE49-F238E27FC236}">
                  <a16:creationId xmlns:a16="http://schemas.microsoft.com/office/drawing/2014/main" id="{D2531F03-916D-476E-BC20-F98197BE9448}"/>
                </a:ext>
              </a:extLst>
            </p:cNvPr>
            <p:cNvSpPr>
              <a:spLocks noChangeArrowheads="1"/>
            </p:cNvSpPr>
            <p:nvPr/>
          </p:nvSpPr>
          <p:spPr bwMode="auto">
            <a:xfrm>
              <a:off x="5136" y="17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77" name="Rectangle 7">
              <a:extLst>
                <a:ext uri="{FF2B5EF4-FFF2-40B4-BE49-F238E27FC236}">
                  <a16:creationId xmlns:a16="http://schemas.microsoft.com/office/drawing/2014/main" id="{391A4225-2186-4B6D-91D0-3C51A9F765B9}"/>
                </a:ext>
              </a:extLst>
            </p:cNvPr>
            <p:cNvSpPr>
              <a:spLocks noChangeArrowheads="1"/>
            </p:cNvSpPr>
            <p:nvPr/>
          </p:nvSpPr>
          <p:spPr bwMode="auto">
            <a:xfrm>
              <a:off x="5136" y="19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378" name="Rectangle 8">
              <a:extLst>
                <a:ext uri="{FF2B5EF4-FFF2-40B4-BE49-F238E27FC236}">
                  <a16:creationId xmlns:a16="http://schemas.microsoft.com/office/drawing/2014/main" id="{E2837A27-9857-4DFA-8C96-2C61A7ED5501}"/>
                </a:ext>
              </a:extLst>
            </p:cNvPr>
            <p:cNvSpPr>
              <a:spLocks noChangeArrowheads="1"/>
            </p:cNvSpPr>
            <p:nvPr/>
          </p:nvSpPr>
          <p:spPr bwMode="auto">
            <a:xfrm>
              <a:off x="4992" y="1248"/>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1400" baseline="-25000">
                <a:latin typeface="Comic Sans MS" panose="030F0702030302020204" pitchFamily="66" charset="0"/>
              </a:endParaRPr>
            </a:p>
          </p:txBody>
        </p:sp>
        <p:sp>
          <p:nvSpPr>
            <p:cNvPr id="58379" name="Rectangle 9">
              <a:extLst>
                <a:ext uri="{FF2B5EF4-FFF2-40B4-BE49-F238E27FC236}">
                  <a16:creationId xmlns:a16="http://schemas.microsoft.com/office/drawing/2014/main" id="{CADF613F-A568-4056-A80B-7EDDDD46F700}"/>
                </a:ext>
              </a:extLst>
            </p:cNvPr>
            <p:cNvSpPr>
              <a:spLocks noChangeArrowheads="1"/>
            </p:cNvSpPr>
            <p:nvPr/>
          </p:nvSpPr>
          <p:spPr bwMode="auto">
            <a:xfrm>
              <a:off x="4992" y="14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380" name="Rectangle 10">
              <a:extLst>
                <a:ext uri="{FF2B5EF4-FFF2-40B4-BE49-F238E27FC236}">
                  <a16:creationId xmlns:a16="http://schemas.microsoft.com/office/drawing/2014/main" id="{D7C1A490-4DC9-4533-89B3-E18CE362279E}"/>
                </a:ext>
              </a:extLst>
            </p:cNvPr>
            <p:cNvSpPr>
              <a:spLocks noChangeArrowheads="1"/>
            </p:cNvSpPr>
            <p:nvPr/>
          </p:nvSpPr>
          <p:spPr bwMode="auto">
            <a:xfrm>
              <a:off x="4992" y="17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381" name="Rectangle 11">
              <a:extLst>
                <a:ext uri="{FF2B5EF4-FFF2-40B4-BE49-F238E27FC236}">
                  <a16:creationId xmlns:a16="http://schemas.microsoft.com/office/drawing/2014/main" id="{00EAFB9B-32EA-48A8-B534-D7CE849D8FA6}"/>
                </a:ext>
              </a:extLst>
            </p:cNvPr>
            <p:cNvSpPr>
              <a:spLocks noChangeArrowheads="1"/>
            </p:cNvSpPr>
            <p:nvPr/>
          </p:nvSpPr>
          <p:spPr bwMode="auto">
            <a:xfrm>
              <a:off x="4992" y="19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82" name="Rectangle 12">
              <a:extLst>
                <a:ext uri="{FF2B5EF4-FFF2-40B4-BE49-F238E27FC236}">
                  <a16:creationId xmlns:a16="http://schemas.microsoft.com/office/drawing/2014/main" id="{59133C84-40AB-4ED4-8C27-E535B952AF0C}"/>
                </a:ext>
              </a:extLst>
            </p:cNvPr>
            <p:cNvSpPr>
              <a:spLocks noChangeArrowheads="1"/>
            </p:cNvSpPr>
            <p:nvPr/>
          </p:nvSpPr>
          <p:spPr bwMode="auto">
            <a:xfrm>
              <a:off x="4848" y="14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83" name="Rectangle 13">
              <a:extLst>
                <a:ext uri="{FF2B5EF4-FFF2-40B4-BE49-F238E27FC236}">
                  <a16:creationId xmlns:a16="http://schemas.microsoft.com/office/drawing/2014/main" id="{521FD893-336E-4072-B5FA-A404DAAD95E9}"/>
                </a:ext>
              </a:extLst>
            </p:cNvPr>
            <p:cNvSpPr>
              <a:spLocks noChangeArrowheads="1"/>
            </p:cNvSpPr>
            <p:nvPr/>
          </p:nvSpPr>
          <p:spPr bwMode="auto">
            <a:xfrm>
              <a:off x="4848" y="17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84" name="Rectangle 14">
              <a:extLst>
                <a:ext uri="{FF2B5EF4-FFF2-40B4-BE49-F238E27FC236}">
                  <a16:creationId xmlns:a16="http://schemas.microsoft.com/office/drawing/2014/main" id="{4710613C-0D02-43B0-8FD8-1474E69C0B33}"/>
                </a:ext>
              </a:extLst>
            </p:cNvPr>
            <p:cNvSpPr>
              <a:spLocks noChangeArrowheads="1"/>
            </p:cNvSpPr>
            <p:nvPr/>
          </p:nvSpPr>
          <p:spPr bwMode="auto">
            <a:xfrm>
              <a:off x="4848" y="19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385" name="Rectangle 15">
              <a:extLst>
                <a:ext uri="{FF2B5EF4-FFF2-40B4-BE49-F238E27FC236}">
                  <a16:creationId xmlns:a16="http://schemas.microsoft.com/office/drawing/2014/main" id="{34008175-143B-4364-ACEA-DE28A1C787C5}"/>
                </a:ext>
              </a:extLst>
            </p:cNvPr>
            <p:cNvSpPr>
              <a:spLocks noChangeArrowheads="1"/>
            </p:cNvSpPr>
            <p:nvPr/>
          </p:nvSpPr>
          <p:spPr bwMode="auto">
            <a:xfrm>
              <a:off x="4704" y="1248"/>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1400" baseline="-25000">
                <a:latin typeface="Comic Sans MS" panose="030F0702030302020204" pitchFamily="66" charset="0"/>
              </a:endParaRPr>
            </a:p>
          </p:txBody>
        </p:sp>
        <p:sp>
          <p:nvSpPr>
            <p:cNvPr id="58386" name="Rectangle 16">
              <a:extLst>
                <a:ext uri="{FF2B5EF4-FFF2-40B4-BE49-F238E27FC236}">
                  <a16:creationId xmlns:a16="http://schemas.microsoft.com/office/drawing/2014/main" id="{F834D60A-EA73-42AA-AC53-FFA5312FAA42}"/>
                </a:ext>
              </a:extLst>
            </p:cNvPr>
            <p:cNvSpPr>
              <a:spLocks noChangeArrowheads="1"/>
            </p:cNvSpPr>
            <p:nvPr/>
          </p:nvSpPr>
          <p:spPr bwMode="auto">
            <a:xfrm>
              <a:off x="4704" y="14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387" name="Rectangle 17">
              <a:extLst>
                <a:ext uri="{FF2B5EF4-FFF2-40B4-BE49-F238E27FC236}">
                  <a16:creationId xmlns:a16="http://schemas.microsoft.com/office/drawing/2014/main" id="{E82F7464-D3E3-42BA-8100-FC744AA8A27C}"/>
                </a:ext>
              </a:extLst>
            </p:cNvPr>
            <p:cNvSpPr>
              <a:spLocks noChangeArrowheads="1"/>
            </p:cNvSpPr>
            <p:nvPr/>
          </p:nvSpPr>
          <p:spPr bwMode="auto">
            <a:xfrm>
              <a:off x="4704" y="17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88" name="Rectangle 18">
              <a:extLst>
                <a:ext uri="{FF2B5EF4-FFF2-40B4-BE49-F238E27FC236}">
                  <a16:creationId xmlns:a16="http://schemas.microsoft.com/office/drawing/2014/main" id="{07D624D1-8A9C-4739-8311-6BB4335BE324}"/>
                </a:ext>
              </a:extLst>
            </p:cNvPr>
            <p:cNvSpPr>
              <a:spLocks noChangeArrowheads="1"/>
            </p:cNvSpPr>
            <p:nvPr/>
          </p:nvSpPr>
          <p:spPr bwMode="auto">
            <a:xfrm>
              <a:off x="4704" y="19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89" name="Rectangle 19">
              <a:extLst>
                <a:ext uri="{FF2B5EF4-FFF2-40B4-BE49-F238E27FC236}">
                  <a16:creationId xmlns:a16="http://schemas.microsoft.com/office/drawing/2014/main" id="{7526CBAD-93D2-4A91-AAC9-F84131E4F204}"/>
                </a:ext>
              </a:extLst>
            </p:cNvPr>
            <p:cNvSpPr>
              <a:spLocks noChangeArrowheads="1"/>
            </p:cNvSpPr>
            <p:nvPr/>
          </p:nvSpPr>
          <p:spPr bwMode="auto">
            <a:xfrm>
              <a:off x="4560" y="14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90" name="Rectangle 20">
              <a:extLst>
                <a:ext uri="{FF2B5EF4-FFF2-40B4-BE49-F238E27FC236}">
                  <a16:creationId xmlns:a16="http://schemas.microsoft.com/office/drawing/2014/main" id="{A35F6FDE-4C65-4D2D-AB41-2C364BD14247}"/>
                </a:ext>
              </a:extLst>
            </p:cNvPr>
            <p:cNvSpPr>
              <a:spLocks noChangeArrowheads="1"/>
            </p:cNvSpPr>
            <p:nvPr/>
          </p:nvSpPr>
          <p:spPr bwMode="auto">
            <a:xfrm>
              <a:off x="4560" y="17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91" name="Rectangle 21">
              <a:extLst>
                <a:ext uri="{FF2B5EF4-FFF2-40B4-BE49-F238E27FC236}">
                  <a16:creationId xmlns:a16="http://schemas.microsoft.com/office/drawing/2014/main" id="{9C0E8A0D-4442-4D0C-A850-1FE7168D62AB}"/>
                </a:ext>
              </a:extLst>
            </p:cNvPr>
            <p:cNvSpPr>
              <a:spLocks noChangeArrowheads="1"/>
            </p:cNvSpPr>
            <p:nvPr/>
          </p:nvSpPr>
          <p:spPr bwMode="auto">
            <a:xfrm>
              <a:off x="4560" y="19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392" name="Rectangle 22">
              <a:extLst>
                <a:ext uri="{FF2B5EF4-FFF2-40B4-BE49-F238E27FC236}">
                  <a16:creationId xmlns:a16="http://schemas.microsoft.com/office/drawing/2014/main" id="{A356E082-8CE1-4FA4-A1BB-E64E3F52DA01}"/>
                </a:ext>
              </a:extLst>
            </p:cNvPr>
            <p:cNvSpPr>
              <a:spLocks noChangeArrowheads="1"/>
            </p:cNvSpPr>
            <p:nvPr/>
          </p:nvSpPr>
          <p:spPr bwMode="auto">
            <a:xfrm>
              <a:off x="4416" y="1248"/>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1400" baseline="-25000">
                <a:latin typeface="Comic Sans MS" panose="030F0702030302020204" pitchFamily="66" charset="0"/>
              </a:endParaRPr>
            </a:p>
          </p:txBody>
        </p:sp>
        <p:sp>
          <p:nvSpPr>
            <p:cNvPr id="58393" name="Rectangle 23">
              <a:extLst>
                <a:ext uri="{FF2B5EF4-FFF2-40B4-BE49-F238E27FC236}">
                  <a16:creationId xmlns:a16="http://schemas.microsoft.com/office/drawing/2014/main" id="{DD2C649C-6DB1-4458-8480-3B8DFE18C869}"/>
                </a:ext>
              </a:extLst>
            </p:cNvPr>
            <p:cNvSpPr>
              <a:spLocks noChangeArrowheads="1"/>
            </p:cNvSpPr>
            <p:nvPr/>
          </p:nvSpPr>
          <p:spPr bwMode="auto">
            <a:xfrm>
              <a:off x="4416" y="14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394" name="Rectangle 24">
              <a:extLst>
                <a:ext uri="{FF2B5EF4-FFF2-40B4-BE49-F238E27FC236}">
                  <a16:creationId xmlns:a16="http://schemas.microsoft.com/office/drawing/2014/main" id="{4D41BCD1-77AB-4D10-B918-30F065955F55}"/>
                </a:ext>
              </a:extLst>
            </p:cNvPr>
            <p:cNvSpPr>
              <a:spLocks noChangeArrowheads="1"/>
            </p:cNvSpPr>
            <p:nvPr/>
          </p:nvSpPr>
          <p:spPr bwMode="auto">
            <a:xfrm>
              <a:off x="4416" y="17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95" name="Rectangle 25">
              <a:extLst>
                <a:ext uri="{FF2B5EF4-FFF2-40B4-BE49-F238E27FC236}">
                  <a16:creationId xmlns:a16="http://schemas.microsoft.com/office/drawing/2014/main" id="{8C35511E-D016-420A-83A9-64294A219C3B}"/>
                </a:ext>
              </a:extLst>
            </p:cNvPr>
            <p:cNvSpPr>
              <a:spLocks noChangeArrowheads="1"/>
            </p:cNvSpPr>
            <p:nvPr/>
          </p:nvSpPr>
          <p:spPr bwMode="auto">
            <a:xfrm>
              <a:off x="4416" y="19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96" name="Rectangle 26">
              <a:extLst>
                <a:ext uri="{FF2B5EF4-FFF2-40B4-BE49-F238E27FC236}">
                  <a16:creationId xmlns:a16="http://schemas.microsoft.com/office/drawing/2014/main" id="{6CB7FCCE-E081-49F5-A4DE-BCD4B9B76F7E}"/>
                </a:ext>
              </a:extLst>
            </p:cNvPr>
            <p:cNvSpPr>
              <a:spLocks noChangeArrowheads="1"/>
            </p:cNvSpPr>
            <p:nvPr/>
          </p:nvSpPr>
          <p:spPr bwMode="auto">
            <a:xfrm>
              <a:off x="4272" y="14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97" name="Rectangle 27">
              <a:extLst>
                <a:ext uri="{FF2B5EF4-FFF2-40B4-BE49-F238E27FC236}">
                  <a16:creationId xmlns:a16="http://schemas.microsoft.com/office/drawing/2014/main" id="{E55E9AEC-5613-4941-A9F6-A9A244931CF4}"/>
                </a:ext>
              </a:extLst>
            </p:cNvPr>
            <p:cNvSpPr>
              <a:spLocks noChangeArrowheads="1"/>
            </p:cNvSpPr>
            <p:nvPr/>
          </p:nvSpPr>
          <p:spPr bwMode="auto">
            <a:xfrm>
              <a:off x="4272" y="17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398" name="Rectangle 28">
              <a:extLst>
                <a:ext uri="{FF2B5EF4-FFF2-40B4-BE49-F238E27FC236}">
                  <a16:creationId xmlns:a16="http://schemas.microsoft.com/office/drawing/2014/main" id="{692685FA-7635-4540-A889-B953B3904A48}"/>
                </a:ext>
              </a:extLst>
            </p:cNvPr>
            <p:cNvSpPr>
              <a:spLocks noChangeArrowheads="1"/>
            </p:cNvSpPr>
            <p:nvPr/>
          </p:nvSpPr>
          <p:spPr bwMode="auto">
            <a:xfrm>
              <a:off x="4272" y="19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399" name="Rectangle 29">
              <a:extLst>
                <a:ext uri="{FF2B5EF4-FFF2-40B4-BE49-F238E27FC236}">
                  <a16:creationId xmlns:a16="http://schemas.microsoft.com/office/drawing/2014/main" id="{976F7B50-17F7-47EB-AAB6-D75F609C5094}"/>
                </a:ext>
              </a:extLst>
            </p:cNvPr>
            <p:cNvSpPr>
              <a:spLocks noChangeArrowheads="1"/>
            </p:cNvSpPr>
            <p:nvPr/>
          </p:nvSpPr>
          <p:spPr bwMode="auto">
            <a:xfrm>
              <a:off x="4128" y="1248"/>
              <a:ext cx="288"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1400" baseline="-25000">
                <a:latin typeface="Comic Sans MS" panose="030F0702030302020204" pitchFamily="66" charset="0"/>
              </a:endParaRPr>
            </a:p>
          </p:txBody>
        </p:sp>
        <p:sp>
          <p:nvSpPr>
            <p:cNvPr id="58400" name="Rectangle 30">
              <a:extLst>
                <a:ext uri="{FF2B5EF4-FFF2-40B4-BE49-F238E27FC236}">
                  <a16:creationId xmlns:a16="http://schemas.microsoft.com/office/drawing/2014/main" id="{5B643355-16F5-41C0-9636-8FC0E97C2F4B}"/>
                </a:ext>
              </a:extLst>
            </p:cNvPr>
            <p:cNvSpPr>
              <a:spLocks noChangeArrowheads="1"/>
            </p:cNvSpPr>
            <p:nvPr/>
          </p:nvSpPr>
          <p:spPr bwMode="auto">
            <a:xfrm>
              <a:off x="4128" y="14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01" name="Rectangle 31">
              <a:extLst>
                <a:ext uri="{FF2B5EF4-FFF2-40B4-BE49-F238E27FC236}">
                  <a16:creationId xmlns:a16="http://schemas.microsoft.com/office/drawing/2014/main" id="{23E1F5C5-2C3B-498E-B710-2DAAFF478B86}"/>
                </a:ext>
              </a:extLst>
            </p:cNvPr>
            <p:cNvSpPr>
              <a:spLocks noChangeArrowheads="1"/>
            </p:cNvSpPr>
            <p:nvPr/>
          </p:nvSpPr>
          <p:spPr bwMode="auto">
            <a:xfrm>
              <a:off x="4128" y="17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02" name="Rectangle 32">
              <a:extLst>
                <a:ext uri="{FF2B5EF4-FFF2-40B4-BE49-F238E27FC236}">
                  <a16:creationId xmlns:a16="http://schemas.microsoft.com/office/drawing/2014/main" id="{DFA0B3AB-7FFD-4FC8-9C2F-693037FF7ABF}"/>
                </a:ext>
              </a:extLst>
            </p:cNvPr>
            <p:cNvSpPr>
              <a:spLocks noChangeArrowheads="1"/>
            </p:cNvSpPr>
            <p:nvPr/>
          </p:nvSpPr>
          <p:spPr bwMode="auto">
            <a:xfrm>
              <a:off x="4128" y="19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03" name="Rectangle 33">
              <a:extLst>
                <a:ext uri="{FF2B5EF4-FFF2-40B4-BE49-F238E27FC236}">
                  <a16:creationId xmlns:a16="http://schemas.microsoft.com/office/drawing/2014/main" id="{F0EF6F52-464F-4FA8-9B77-7C71A7A031B0}"/>
                </a:ext>
              </a:extLst>
            </p:cNvPr>
            <p:cNvSpPr>
              <a:spLocks noChangeArrowheads="1"/>
            </p:cNvSpPr>
            <p:nvPr/>
          </p:nvSpPr>
          <p:spPr bwMode="auto">
            <a:xfrm>
              <a:off x="4992" y="22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04" name="Rectangle 34">
              <a:extLst>
                <a:ext uri="{FF2B5EF4-FFF2-40B4-BE49-F238E27FC236}">
                  <a16:creationId xmlns:a16="http://schemas.microsoft.com/office/drawing/2014/main" id="{2216DA40-92C1-405E-B64C-5930CEC0F6D3}"/>
                </a:ext>
              </a:extLst>
            </p:cNvPr>
            <p:cNvSpPr>
              <a:spLocks noChangeArrowheads="1"/>
            </p:cNvSpPr>
            <p:nvPr/>
          </p:nvSpPr>
          <p:spPr bwMode="auto">
            <a:xfrm>
              <a:off x="4848" y="22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05" name="Rectangle 35">
              <a:extLst>
                <a:ext uri="{FF2B5EF4-FFF2-40B4-BE49-F238E27FC236}">
                  <a16:creationId xmlns:a16="http://schemas.microsoft.com/office/drawing/2014/main" id="{D244CF8C-9F94-4B9F-998A-6D79F4F363F0}"/>
                </a:ext>
              </a:extLst>
            </p:cNvPr>
            <p:cNvSpPr>
              <a:spLocks noChangeArrowheads="1"/>
            </p:cNvSpPr>
            <p:nvPr/>
          </p:nvSpPr>
          <p:spPr bwMode="auto">
            <a:xfrm>
              <a:off x="4704" y="22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06" name="Rectangle 36">
              <a:extLst>
                <a:ext uri="{FF2B5EF4-FFF2-40B4-BE49-F238E27FC236}">
                  <a16:creationId xmlns:a16="http://schemas.microsoft.com/office/drawing/2014/main" id="{AB51DE97-0998-416D-8AE5-F4544EAA9AE2}"/>
                </a:ext>
              </a:extLst>
            </p:cNvPr>
            <p:cNvSpPr>
              <a:spLocks noChangeArrowheads="1"/>
            </p:cNvSpPr>
            <p:nvPr/>
          </p:nvSpPr>
          <p:spPr bwMode="auto">
            <a:xfrm>
              <a:off x="4560" y="22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07" name="Rectangle 37">
              <a:extLst>
                <a:ext uri="{FF2B5EF4-FFF2-40B4-BE49-F238E27FC236}">
                  <a16:creationId xmlns:a16="http://schemas.microsoft.com/office/drawing/2014/main" id="{D012A11D-E26B-4638-8C79-F8C0EE051684}"/>
                </a:ext>
              </a:extLst>
            </p:cNvPr>
            <p:cNvSpPr>
              <a:spLocks noChangeArrowheads="1"/>
            </p:cNvSpPr>
            <p:nvPr/>
          </p:nvSpPr>
          <p:spPr bwMode="auto">
            <a:xfrm>
              <a:off x="4416" y="22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08" name="Rectangle 38">
              <a:extLst>
                <a:ext uri="{FF2B5EF4-FFF2-40B4-BE49-F238E27FC236}">
                  <a16:creationId xmlns:a16="http://schemas.microsoft.com/office/drawing/2014/main" id="{5875B89A-E8C7-414F-ACFD-F8905C490751}"/>
                </a:ext>
              </a:extLst>
            </p:cNvPr>
            <p:cNvSpPr>
              <a:spLocks noChangeArrowheads="1"/>
            </p:cNvSpPr>
            <p:nvPr/>
          </p:nvSpPr>
          <p:spPr bwMode="auto">
            <a:xfrm>
              <a:off x="4272" y="22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09" name="Rectangle 39">
              <a:extLst>
                <a:ext uri="{FF2B5EF4-FFF2-40B4-BE49-F238E27FC236}">
                  <a16:creationId xmlns:a16="http://schemas.microsoft.com/office/drawing/2014/main" id="{87605DE7-3A03-4CC6-B9AF-E285093DFB4F}"/>
                </a:ext>
              </a:extLst>
            </p:cNvPr>
            <p:cNvSpPr>
              <a:spLocks noChangeArrowheads="1"/>
            </p:cNvSpPr>
            <p:nvPr/>
          </p:nvSpPr>
          <p:spPr bwMode="auto">
            <a:xfrm>
              <a:off x="4128" y="22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10" name="Rectangle 40">
              <a:extLst>
                <a:ext uri="{FF2B5EF4-FFF2-40B4-BE49-F238E27FC236}">
                  <a16:creationId xmlns:a16="http://schemas.microsoft.com/office/drawing/2014/main" id="{245D6F0B-3D8F-41F8-B9B1-8BF41B4DF4ED}"/>
                </a:ext>
              </a:extLst>
            </p:cNvPr>
            <p:cNvSpPr>
              <a:spLocks noChangeArrowheads="1"/>
            </p:cNvSpPr>
            <p:nvPr/>
          </p:nvSpPr>
          <p:spPr bwMode="auto">
            <a:xfrm>
              <a:off x="3984" y="22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11" name="Rectangle 41">
              <a:extLst>
                <a:ext uri="{FF2B5EF4-FFF2-40B4-BE49-F238E27FC236}">
                  <a16:creationId xmlns:a16="http://schemas.microsoft.com/office/drawing/2014/main" id="{907E4197-62C0-4268-88C8-738224CB5AB8}"/>
                </a:ext>
              </a:extLst>
            </p:cNvPr>
            <p:cNvSpPr>
              <a:spLocks noChangeArrowheads="1"/>
            </p:cNvSpPr>
            <p:nvPr/>
          </p:nvSpPr>
          <p:spPr bwMode="auto">
            <a:xfrm>
              <a:off x="4848" y="24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12" name="Rectangle 42">
              <a:extLst>
                <a:ext uri="{FF2B5EF4-FFF2-40B4-BE49-F238E27FC236}">
                  <a16:creationId xmlns:a16="http://schemas.microsoft.com/office/drawing/2014/main" id="{269798E7-5736-4F09-8D17-282DEB3F04BD}"/>
                </a:ext>
              </a:extLst>
            </p:cNvPr>
            <p:cNvSpPr>
              <a:spLocks noChangeArrowheads="1"/>
            </p:cNvSpPr>
            <p:nvPr/>
          </p:nvSpPr>
          <p:spPr bwMode="auto">
            <a:xfrm>
              <a:off x="4704" y="24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13" name="Rectangle 43">
              <a:extLst>
                <a:ext uri="{FF2B5EF4-FFF2-40B4-BE49-F238E27FC236}">
                  <a16:creationId xmlns:a16="http://schemas.microsoft.com/office/drawing/2014/main" id="{C1061D08-BDE2-43D4-BE8B-057CBB6AA51D}"/>
                </a:ext>
              </a:extLst>
            </p:cNvPr>
            <p:cNvSpPr>
              <a:spLocks noChangeArrowheads="1"/>
            </p:cNvSpPr>
            <p:nvPr/>
          </p:nvSpPr>
          <p:spPr bwMode="auto">
            <a:xfrm>
              <a:off x="4560" y="24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14" name="Rectangle 44">
              <a:extLst>
                <a:ext uri="{FF2B5EF4-FFF2-40B4-BE49-F238E27FC236}">
                  <a16:creationId xmlns:a16="http://schemas.microsoft.com/office/drawing/2014/main" id="{4898B834-5E58-4CB4-873A-05BAE13ECDEB}"/>
                </a:ext>
              </a:extLst>
            </p:cNvPr>
            <p:cNvSpPr>
              <a:spLocks noChangeArrowheads="1"/>
            </p:cNvSpPr>
            <p:nvPr/>
          </p:nvSpPr>
          <p:spPr bwMode="auto">
            <a:xfrm>
              <a:off x="4416" y="24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15" name="Rectangle 45">
              <a:extLst>
                <a:ext uri="{FF2B5EF4-FFF2-40B4-BE49-F238E27FC236}">
                  <a16:creationId xmlns:a16="http://schemas.microsoft.com/office/drawing/2014/main" id="{325EE9A0-796B-485A-9F9C-1543F8C63679}"/>
                </a:ext>
              </a:extLst>
            </p:cNvPr>
            <p:cNvSpPr>
              <a:spLocks noChangeArrowheads="1"/>
            </p:cNvSpPr>
            <p:nvPr/>
          </p:nvSpPr>
          <p:spPr bwMode="auto">
            <a:xfrm>
              <a:off x="4272" y="24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16" name="Rectangle 46">
              <a:extLst>
                <a:ext uri="{FF2B5EF4-FFF2-40B4-BE49-F238E27FC236}">
                  <a16:creationId xmlns:a16="http://schemas.microsoft.com/office/drawing/2014/main" id="{1FD3A2A5-2A02-4283-993D-2BDE6B847D8B}"/>
                </a:ext>
              </a:extLst>
            </p:cNvPr>
            <p:cNvSpPr>
              <a:spLocks noChangeArrowheads="1"/>
            </p:cNvSpPr>
            <p:nvPr/>
          </p:nvSpPr>
          <p:spPr bwMode="auto">
            <a:xfrm>
              <a:off x="4128" y="24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17" name="Rectangle 47">
              <a:extLst>
                <a:ext uri="{FF2B5EF4-FFF2-40B4-BE49-F238E27FC236}">
                  <a16:creationId xmlns:a16="http://schemas.microsoft.com/office/drawing/2014/main" id="{1DE7CF2F-9D00-4F28-9880-1634EC279E7A}"/>
                </a:ext>
              </a:extLst>
            </p:cNvPr>
            <p:cNvSpPr>
              <a:spLocks noChangeArrowheads="1"/>
            </p:cNvSpPr>
            <p:nvPr/>
          </p:nvSpPr>
          <p:spPr bwMode="auto">
            <a:xfrm>
              <a:off x="3984" y="24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18" name="Rectangle 48">
              <a:extLst>
                <a:ext uri="{FF2B5EF4-FFF2-40B4-BE49-F238E27FC236}">
                  <a16:creationId xmlns:a16="http://schemas.microsoft.com/office/drawing/2014/main" id="{BDAFDA87-77DC-486C-94B6-5DDE6AB75CC9}"/>
                </a:ext>
              </a:extLst>
            </p:cNvPr>
            <p:cNvSpPr>
              <a:spLocks noChangeArrowheads="1"/>
            </p:cNvSpPr>
            <p:nvPr/>
          </p:nvSpPr>
          <p:spPr bwMode="auto">
            <a:xfrm>
              <a:off x="3840" y="24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19" name="Rectangle 49">
              <a:extLst>
                <a:ext uri="{FF2B5EF4-FFF2-40B4-BE49-F238E27FC236}">
                  <a16:creationId xmlns:a16="http://schemas.microsoft.com/office/drawing/2014/main" id="{7F43FA4A-F5FA-47E9-BC39-B11719ECA683}"/>
                </a:ext>
              </a:extLst>
            </p:cNvPr>
            <p:cNvSpPr>
              <a:spLocks noChangeArrowheads="1"/>
            </p:cNvSpPr>
            <p:nvPr/>
          </p:nvSpPr>
          <p:spPr bwMode="auto">
            <a:xfrm>
              <a:off x="4704" y="26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20" name="Rectangle 50">
              <a:extLst>
                <a:ext uri="{FF2B5EF4-FFF2-40B4-BE49-F238E27FC236}">
                  <a16:creationId xmlns:a16="http://schemas.microsoft.com/office/drawing/2014/main" id="{5235909B-1346-4179-9CF6-1E60BAD619C7}"/>
                </a:ext>
              </a:extLst>
            </p:cNvPr>
            <p:cNvSpPr>
              <a:spLocks noChangeArrowheads="1"/>
            </p:cNvSpPr>
            <p:nvPr/>
          </p:nvSpPr>
          <p:spPr bwMode="auto">
            <a:xfrm>
              <a:off x="4560" y="26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21" name="Rectangle 51">
              <a:extLst>
                <a:ext uri="{FF2B5EF4-FFF2-40B4-BE49-F238E27FC236}">
                  <a16:creationId xmlns:a16="http://schemas.microsoft.com/office/drawing/2014/main" id="{32844B74-1CBA-4CCE-9D43-08BDE4997668}"/>
                </a:ext>
              </a:extLst>
            </p:cNvPr>
            <p:cNvSpPr>
              <a:spLocks noChangeArrowheads="1"/>
            </p:cNvSpPr>
            <p:nvPr/>
          </p:nvSpPr>
          <p:spPr bwMode="auto">
            <a:xfrm>
              <a:off x="4416" y="26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22" name="Rectangle 52">
              <a:extLst>
                <a:ext uri="{FF2B5EF4-FFF2-40B4-BE49-F238E27FC236}">
                  <a16:creationId xmlns:a16="http://schemas.microsoft.com/office/drawing/2014/main" id="{5B84B449-92FC-43E6-A741-6F05CF694DA9}"/>
                </a:ext>
              </a:extLst>
            </p:cNvPr>
            <p:cNvSpPr>
              <a:spLocks noChangeArrowheads="1"/>
            </p:cNvSpPr>
            <p:nvPr/>
          </p:nvSpPr>
          <p:spPr bwMode="auto">
            <a:xfrm>
              <a:off x="4272" y="26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23" name="Rectangle 53">
              <a:extLst>
                <a:ext uri="{FF2B5EF4-FFF2-40B4-BE49-F238E27FC236}">
                  <a16:creationId xmlns:a16="http://schemas.microsoft.com/office/drawing/2014/main" id="{7065EBC4-A825-44EF-AEA1-2EF39BC6A628}"/>
                </a:ext>
              </a:extLst>
            </p:cNvPr>
            <p:cNvSpPr>
              <a:spLocks noChangeArrowheads="1"/>
            </p:cNvSpPr>
            <p:nvPr/>
          </p:nvSpPr>
          <p:spPr bwMode="auto">
            <a:xfrm>
              <a:off x="4128" y="26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24" name="Rectangle 54">
              <a:extLst>
                <a:ext uri="{FF2B5EF4-FFF2-40B4-BE49-F238E27FC236}">
                  <a16:creationId xmlns:a16="http://schemas.microsoft.com/office/drawing/2014/main" id="{4B35EB17-3D74-4712-A1CA-8D3DABEE359D}"/>
                </a:ext>
              </a:extLst>
            </p:cNvPr>
            <p:cNvSpPr>
              <a:spLocks noChangeArrowheads="1"/>
            </p:cNvSpPr>
            <p:nvPr/>
          </p:nvSpPr>
          <p:spPr bwMode="auto">
            <a:xfrm>
              <a:off x="3984" y="26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25" name="Rectangle 55">
              <a:extLst>
                <a:ext uri="{FF2B5EF4-FFF2-40B4-BE49-F238E27FC236}">
                  <a16:creationId xmlns:a16="http://schemas.microsoft.com/office/drawing/2014/main" id="{2F76A031-AA52-47A8-8AC9-2A060037BBAE}"/>
                </a:ext>
              </a:extLst>
            </p:cNvPr>
            <p:cNvSpPr>
              <a:spLocks noChangeArrowheads="1"/>
            </p:cNvSpPr>
            <p:nvPr/>
          </p:nvSpPr>
          <p:spPr bwMode="auto">
            <a:xfrm>
              <a:off x="3840" y="26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26" name="Rectangle 56">
              <a:extLst>
                <a:ext uri="{FF2B5EF4-FFF2-40B4-BE49-F238E27FC236}">
                  <a16:creationId xmlns:a16="http://schemas.microsoft.com/office/drawing/2014/main" id="{92E71FFC-5A4A-418E-98D3-556C277910C2}"/>
                </a:ext>
              </a:extLst>
            </p:cNvPr>
            <p:cNvSpPr>
              <a:spLocks noChangeArrowheads="1"/>
            </p:cNvSpPr>
            <p:nvPr/>
          </p:nvSpPr>
          <p:spPr bwMode="auto">
            <a:xfrm>
              <a:off x="3696" y="26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27" name="Rectangle 57">
              <a:extLst>
                <a:ext uri="{FF2B5EF4-FFF2-40B4-BE49-F238E27FC236}">
                  <a16:creationId xmlns:a16="http://schemas.microsoft.com/office/drawing/2014/main" id="{D8ED8147-1CB8-450B-939D-42322A146DFE}"/>
                </a:ext>
              </a:extLst>
            </p:cNvPr>
            <p:cNvSpPr>
              <a:spLocks noChangeArrowheads="1"/>
            </p:cNvSpPr>
            <p:nvPr/>
          </p:nvSpPr>
          <p:spPr bwMode="auto">
            <a:xfrm>
              <a:off x="4560" y="29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28" name="Rectangle 58">
              <a:extLst>
                <a:ext uri="{FF2B5EF4-FFF2-40B4-BE49-F238E27FC236}">
                  <a16:creationId xmlns:a16="http://schemas.microsoft.com/office/drawing/2014/main" id="{C345A8BA-B6F8-4432-8764-423C723C9589}"/>
                </a:ext>
              </a:extLst>
            </p:cNvPr>
            <p:cNvSpPr>
              <a:spLocks noChangeArrowheads="1"/>
            </p:cNvSpPr>
            <p:nvPr/>
          </p:nvSpPr>
          <p:spPr bwMode="auto">
            <a:xfrm>
              <a:off x="4416" y="29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29" name="Rectangle 59">
              <a:extLst>
                <a:ext uri="{FF2B5EF4-FFF2-40B4-BE49-F238E27FC236}">
                  <a16:creationId xmlns:a16="http://schemas.microsoft.com/office/drawing/2014/main" id="{D38A30EA-DA6F-4590-AAE9-489299B68212}"/>
                </a:ext>
              </a:extLst>
            </p:cNvPr>
            <p:cNvSpPr>
              <a:spLocks noChangeArrowheads="1"/>
            </p:cNvSpPr>
            <p:nvPr/>
          </p:nvSpPr>
          <p:spPr bwMode="auto">
            <a:xfrm>
              <a:off x="4272" y="29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30" name="Rectangle 60">
              <a:extLst>
                <a:ext uri="{FF2B5EF4-FFF2-40B4-BE49-F238E27FC236}">
                  <a16:creationId xmlns:a16="http://schemas.microsoft.com/office/drawing/2014/main" id="{9AE52C63-CC6B-44F6-8B4F-F48FFD8139B0}"/>
                </a:ext>
              </a:extLst>
            </p:cNvPr>
            <p:cNvSpPr>
              <a:spLocks noChangeArrowheads="1"/>
            </p:cNvSpPr>
            <p:nvPr/>
          </p:nvSpPr>
          <p:spPr bwMode="auto">
            <a:xfrm>
              <a:off x="4128" y="29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31" name="Rectangle 61">
              <a:extLst>
                <a:ext uri="{FF2B5EF4-FFF2-40B4-BE49-F238E27FC236}">
                  <a16:creationId xmlns:a16="http://schemas.microsoft.com/office/drawing/2014/main" id="{95DB915E-C564-4164-A0C3-AE274D3611C0}"/>
                </a:ext>
              </a:extLst>
            </p:cNvPr>
            <p:cNvSpPr>
              <a:spLocks noChangeArrowheads="1"/>
            </p:cNvSpPr>
            <p:nvPr/>
          </p:nvSpPr>
          <p:spPr bwMode="auto">
            <a:xfrm>
              <a:off x="3984" y="29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32" name="Rectangle 62">
              <a:extLst>
                <a:ext uri="{FF2B5EF4-FFF2-40B4-BE49-F238E27FC236}">
                  <a16:creationId xmlns:a16="http://schemas.microsoft.com/office/drawing/2014/main" id="{70DB22AF-DA8A-4A5C-95E8-72EF5610D3AB}"/>
                </a:ext>
              </a:extLst>
            </p:cNvPr>
            <p:cNvSpPr>
              <a:spLocks noChangeArrowheads="1"/>
            </p:cNvSpPr>
            <p:nvPr/>
          </p:nvSpPr>
          <p:spPr bwMode="auto">
            <a:xfrm>
              <a:off x="3840" y="29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33" name="Rectangle 63">
              <a:extLst>
                <a:ext uri="{FF2B5EF4-FFF2-40B4-BE49-F238E27FC236}">
                  <a16:creationId xmlns:a16="http://schemas.microsoft.com/office/drawing/2014/main" id="{23A4D371-460A-43A9-A0BC-15CBB67996F3}"/>
                </a:ext>
              </a:extLst>
            </p:cNvPr>
            <p:cNvSpPr>
              <a:spLocks noChangeArrowheads="1"/>
            </p:cNvSpPr>
            <p:nvPr/>
          </p:nvSpPr>
          <p:spPr bwMode="auto">
            <a:xfrm>
              <a:off x="3696" y="29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34" name="Rectangle 64">
              <a:extLst>
                <a:ext uri="{FF2B5EF4-FFF2-40B4-BE49-F238E27FC236}">
                  <a16:creationId xmlns:a16="http://schemas.microsoft.com/office/drawing/2014/main" id="{FD130563-53A1-4198-B65D-43C8E762906A}"/>
                </a:ext>
              </a:extLst>
            </p:cNvPr>
            <p:cNvSpPr>
              <a:spLocks noChangeArrowheads="1"/>
            </p:cNvSpPr>
            <p:nvPr/>
          </p:nvSpPr>
          <p:spPr bwMode="auto">
            <a:xfrm>
              <a:off x="3552" y="29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35" name="Rectangle 65">
              <a:extLst>
                <a:ext uri="{FF2B5EF4-FFF2-40B4-BE49-F238E27FC236}">
                  <a16:creationId xmlns:a16="http://schemas.microsoft.com/office/drawing/2014/main" id="{817E110B-F7E3-4E2C-B8CA-20E85A89EE2C}"/>
                </a:ext>
              </a:extLst>
            </p:cNvPr>
            <p:cNvSpPr>
              <a:spLocks noChangeArrowheads="1"/>
            </p:cNvSpPr>
            <p:nvPr/>
          </p:nvSpPr>
          <p:spPr bwMode="auto">
            <a:xfrm>
              <a:off x="4416" y="31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36" name="Rectangle 66">
              <a:extLst>
                <a:ext uri="{FF2B5EF4-FFF2-40B4-BE49-F238E27FC236}">
                  <a16:creationId xmlns:a16="http://schemas.microsoft.com/office/drawing/2014/main" id="{93F86C7C-5334-40AC-BA68-309D39BA02F0}"/>
                </a:ext>
              </a:extLst>
            </p:cNvPr>
            <p:cNvSpPr>
              <a:spLocks noChangeArrowheads="1"/>
            </p:cNvSpPr>
            <p:nvPr/>
          </p:nvSpPr>
          <p:spPr bwMode="auto">
            <a:xfrm>
              <a:off x="4272" y="31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37" name="Rectangle 67">
              <a:extLst>
                <a:ext uri="{FF2B5EF4-FFF2-40B4-BE49-F238E27FC236}">
                  <a16:creationId xmlns:a16="http://schemas.microsoft.com/office/drawing/2014/main" id="{05057392-E2A5-4E74-8727-545AE8D653EF}"/>
                </a:ext>
              </a:extLst>
            </p:cNvPr>
            <p:cNvSpPr>
              <a:spLocks noChangeArrowheads="1"/>
            </p:cNvSpPr>
            <p:nvPr/>
          </p:nvSpPr>
          <p:spPr bwMode="auto">
            <a:xfrm>
              <a:off x="4128" y="31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38" name="Rectangle 68">
              <a:extLst>
                <a:ext uri="{FF2B5EF4-FFF2-40B4-BE49-F238E27FC236}">
                  <a16:creationId xmlns:a16="http://schemas.microsoft.com/office/drawing/2014/main" id="{6DB9FADB-8F66-4E1A-B551-DA1F26B075F3}"/>
                </a:ext>
              </a:extLst>
            </p:cNvPr>
            <p:cNvSpPr>
              <a:spLocks noChangeArrowheads="1"/>
            </p:cNvSpPr>
            <p:nvPr/>
          </p:nvSpPr>
          <p:spPr bwMode="auto">
            <a:xfrm>
              <a:off x="3984" y="31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39" name="Rectangle 69">
              <a:extLst>
                <a:ext uri="{FF2B5EF4-FFF2-40B4-BE49-F238E27FC236}">
                  <a16:creationId xmlns:a16="http://schemas.microsoft.com/office/drawing/2014/main" id="{73B423EC-D4B6-4FF4-89B6-DBA40A8E779E}"/>
                </a:ext>
              </a:extLst>
            </p:cNvPr>
            <p:cNvSpPr>
              <a:spLocks noChangeArrowheads="1"/>
            </p:cNvSpPr>
            <p:nvPr/>
          </p:nvSpPr>
          <p:spPr bwMode="auto">
            <a:xfrm>
              <a:off x="3840" y="31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dirty="0">
                  <a:latin typeface="Comic Sans MS" panose="030F0702030302020204" pitchFamily="66" charset="0"/>
                </a:rPr>
                <a:t>0</a:t>
              </a:r>
              <a:endParaRPr lang="zh-CN" altLang="en-US" sz="1400" baseline="-25000" dirty="0">
                <a:latin typeface="Comic Sans MS" panose="030F0702030302020204" pitchFamily="66" charset="0"/>
              </a:endParaRPr>
            </a:p>
          </p:txBody>
        </p:sp>
        <p:sp>
          <p:nvSpPr>
            <p:cNvPr id="58440" name="Rectangle 70">
              <a:extLst>
                <a:ext uri="{FF2B5EF4-FFF2-40B4-BE49-F238E27FC236}">
                  <a16:creationId xmlns:a16="http://schemas.microsoft.com/office/drawing/2014/main" id="{1E6403EC-5658-49EA-B6E3-BDBF94398FA5}"/>
                </a:ext>
              </a:extLst>
            </p:cNvPr>
            <p:cNvSpPr>
              <a:spLocks noChangeArrowheads="1"/>
            </p:cNvSpPr>
            <p:nvPr/>
          </p:nvSpPr>
          <p:spPr bwMode="auto">
            <a:xfrm>
              <a:off x="3696" y="31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41" name="Rectangle 71">
              <a:extLst>
                <a:ext uri="{FF2B5EF4-FFF2-40B4-BE49-F238E27FC236}">
                  <a16:creationId xmlns:a16="http://schemas.microsoft.com/office/drawing/2014/main" id="{34FFA60B-A89C-438F-9941-7081C572EF94}"/>
                </a:ext>
              </a:extLst>
            </p:cNvPr>
            <p:cNvSpPr>
              <a:spLocks noChangeArrowheads="1"/>
            </p:cNvSpPr>
            <p:nvPr/>
          </p:nvSpPr>
          <p:spPr bwMode="auto">
            <a:xfrm>
              <a:off x="3552" y="31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42" name="Rectangle 72">
              <a:extLst>
                <a:ext uri="{FF2B5EF4-FFF2-40B4-BE49-F238E27FC236}">
                  <a16:creationId xmlns:a16="http://schemas.microsoft.com/office/drawing/2014/main" id="{343C0C78-EF73-472E-911E-F81548A5EECA}"/>
                </a:ext>
              </a:extLst>
            </p:cNvPr>
            <p:cNvSpPr>
              <a:spLocks noChangeArrowheads="1"/>
            </p:cNvSpPr>
            <p:nvPr/>
          </p:nvSpPr>
          <p:spPr bwMode="auto">
            <a:xfrm>
              <a:off x="3408" y="31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43" name="Rectangle 73">
              <a:extLst>
                <a:ext uri="{FF2B5EF4-FFF2-40B4-BE49-F238E27FC236}">
                  <a16:creationId xmlns:a16="http://schemas.microsoft.com/office/drawing/2014/main" id="{12D81F7A-4352-4BD8-A36C-7596E866B29B}"/>
                </a:ext>
              </a:extLst>
            </p:cNvPr>
            <p:cNvSpPr>
              <a:spLocks noChangeArrowheads="1"/>
            </p:cNvSpPr>
            <p:nvPr/>
          </p:nvSpPr>
          <p:spPr bwMode="auto">
            <a:xfrm>
              <a:off x="4272" y="34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44" name="Rectangle 74">
              <a:extLst>
                <a:ext uri="{FF2B5EF4-FFF2-40B4-BE49-F238E27FC236}">
                  <a16:creationId xmlns:a16="http://schemas.microsoft.com/office/drawing/2014/main" id="{0DA5ED35-DC95-401C-83CE-694FDFE546EF}"/>
                </a:ext>
              </a:extLst>
            </p:cNvPr>
            <p:cNvSpPr>
              <a:spLocks noChangeArrowheads="1"/>
            </p:cNvSpPr>
            <p:nvPr/>
          </p:nvSpPr>
          <p:spPr bwMode="auto">
            <a:xfrm>
              <a:off x="4128" y="34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45" name="Rectangle 75">
              <a:extLst>
                <a:ext uri="{FF2B5EF4-FFF2-40B4-BE49-F238E27FC236}">
                  <a16:creationId xmlns:a16="http://schemas.microsoft.com/office/drawing/2014/main" id="{79C19690-3B29-473F-8B3E-2E00E804034D}"/>
                </a:ext>
              </a:extLst>
            </p:cNvPr>
            <p:cNvSpPr>
              <a:spLocks noChangeArrowheads="1"/>
            </p:cNvSpPr>
            <p:nvPr/>
          </p:nvSpPr>
          <p:spPr bwMode="auto">
            <a:xfrm>
              <a:off x="3984" y="34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46" name="Rectangle 76">
              <a:extLst>
                <a:ext uri="{FF2B5EF4-FFF2-40B4-BE49-F238E27FC236}">
                  <a16:creationId xmlns:a16="http://schemas.microsoft.com/office/drawing/2014/main" id="{C8FB68B3-B10C-488E-BE21-B36B466B4958}"/>
                </a:ext>
              </a:extLst>
            </p:cNvPr>
            <p:cNvSpPr>
              <a:spLocks noChangeArrowheads="1"/>
            </p:cNvSpPr>
            <p:nvPr/>
          </p:nvSpPr>
          <p:spPr bwMode="auto">
            <a:xfrm>
              <a:off x="3840" y="34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47" name="Rectangle 77">
              <a:extLst>
                <a:ext uri="{FF2B5EF4-FFF2-40B4-BE49-F238E27FC236}">
                  <a16:creationId xmlns:a16="http://schemas.microsoft.com/office/drawing/2014/main" id="{9B26AC7C-7430-4F68-94D4-BBAFAC0119AC}"/>
                </a:ext>
              </a:extLst>
            </p:cNvPr>
            <p:cNvSpPr>
              <a:spLocks noChangeArrowheads="1"/>
            </p:cNvSpPr>
            <p:nvPr/>
          </p:nvSpPr>
          <p:spPr bwMode="auto">
            <a:xfrm>
              <a:off x="3696" y="34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48" name="Rectangle 78">
              <a:extLst>
                <a:ext uri="{FF2B5EF4-FFF2-40B4-BE49-F238E27FC236}">
                  <a16:creationId xmlns:a16="http://schemas.microsoft.com/office/drawing/2014/main" id="{0254132D-9FC6-4702-AC63-196261562EEF}"/>
                </a:ext>
              </a:extLst>
            </p:cNvPr>
            <p:cNvSpPr>
              <a:spLocks noChangeArrowheads="1"/>
            </p:cNvSpPr>
            <p:nvPr/>
          </p:nvSpPr>
          <p:spPr bwMode="auto">
            <a:xfrm>
              <a:off x="3552" y="34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49" name="Rectangle 79">
              <a:extLst>
                <a:ext uri="{FF2B5EF4-FFF2-40B4-BE49-F238E27FC236}">
                  <a16:creationId xmlns:a16="http://schemas.microsoft.com/office/drawing/2014/main" id="{D26AD7F1-83EF-46A9-AADA-752570E7DEDF}"/>
                </a:ext>
              </a:extLst>
            </p:cNvPr>
            <p:cNvSpPr>
              <a:spLocks noChangeArrowheads="1"/>
            </p:cNvSpPr>
            <p:nvPr/>
          </p:nvSpPr>
          <p:spPr bwMode="auto">
            <a:xfrm>
              <a:off x="3408" y="34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50" name="Rectangle 80">
              <a:extLst>
                <a:ext uri="{FF2B5EF4-FFF2-40B4-BE49-F238E27FC236}">
                  <a16:creationId xmlns:a16="http://schemas.microsoft.com/office/drawing/2014/main" id="{6E7ABDA4-760C-44F8-98F5-16979D6B0A53}"/>
                </a:ext>
              </a:extLst>
            </p:cNvPr>
            <p:cNvSpPr>
              <a:spLocks noChangeArrowheads="1"/>
            </p:cNvSpPr>
            <p:nvPr/>
          </p:nvSpPr>
          <p:spPr bwMode="auto">
            <a:xfrm>
              <a:off x="3264" y="34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51" name="Rectangle 81">
              <a:extLst>
                <a:ext uri="{FF2B5EF4-FFF2-40B4-BE49-F238E27FC236}">
                  <a16:creationId xmlns:a16="http://schemas.microsoft.com/office/drawing/2014/main" id="{116EF268-B88D-4B90-9B69-3C7DA53896C7}"/>
                </a:ext>
              </a:extLst>
            </p:cNvPr>
            <p:cNvSpPr>
              <a:spLocks noChangeArrowheads="1"/>
            </p:cNvSpPr>
            <p:nvPr/>
          </p:nvSpPr>
          <p:spPr bwMode="auto">
            <a:xfrm>
              <a:off x="4128" y="36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52" name="Rectangle 82">
              <a:extLst>
                <a:ext uri="{FF2B5EF4-FFF2-40B4-BE49-F238E27FC236}">
                  <a16:creationId xmlns:a16="http://schemas.microsoft.com/office/drawing/2014/main" id="{53E752BD-094C-4538-A556-04B7C189CC54}"/>
                </a:ext>
              </a:extLst>
            </p:cNvPr>
            <p:cNvSpPr>
              <a:spLocks noChangeArrowheads="1"/>
            </p:cNvSpPr>
            <p:nvPr/>
          </p:nvSpPr>
          <p:spPr bwMode="auto">
            <a:xfrm>
              <a:off x="3984" y="36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53" name="Rectangle 83">
              <a:extLst>
                <a:ext uri="{FF2B5EF4-FFF2-40B4-BE49-F238E27FC236}">
                  <a16:creationId xmlns:a16="http://schemas.microsoft.com/office/drawing/2014/main" id="{9D86B422-0FD0-4E8C-BE68-515AE8180095}"/>
                </a:ext>
              </a:extLst>
            </p:cNvPr>
            <p:cNvSpPr>
              <a:spLocks noChangeArrowheads="1"/>
            </p:cNvSpPr>
            <p:nvPr/>
          </p:nvSpPr>
          <p:spPr bwMode="auto">
            <a:xfrm>
              <a:off x="3840" y="36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54" name="Rectangle 84">
              <a:extLst>
                <a:ext uri="{FF2B5EF4-FFF2-40B4-BE49-F238E27FC236}">
                  <a16:creationId xmlns:a16="http://schemas.microsoft.com/office/drawing/2014/main" id="{577D5DF6-86B4-4BCB-83D7-7B79B2AC8A27}"/>
                </a:ext>
              </a:extLst>
            </p:cNvPr>
            <p:cNvSpPr>
              <a:spLocks noChangeArrowheads="1"/>
            </p:cNvSpPr>
            <p:nvPr/>
          </p:nvSpPr>
          <p:spPr bwMode="auto">
            <a:xfrm>
              <a:off x="3696" y="36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55" name="Rectangle 85">
              <a:extLst>
                <a:ext uri="{FF2B5EF4-FFF2-40B4-BE49-F238E27FC236}">
                  <a16:creationId xmlns:a16="http://schemas.microsoft.com/office/drawing/2014/main" id="{5A2DC838-E08E-445E-AB4E-74D184844BD3}"/>
                </a:ext>
              </a:extLst>
            </p:cNvPr>
            <p:cNvSpPr>
              <a:spLocks noChangeArrowheads="1"/>
            </p:cNvSpPr>
            <p:nvPr/>
          </p:nvSpPr>
          <p:spPr bwMode="auto">
            <a:xfrm>
              <a:off x="3552" y="36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56" name="Rectangle 86">
              <a:extLst>
                <a:ext uri="{FF2B5EF4-FFF2-40B4-BE49-F238E27FC236}">
                  <a16:creationId xmlns:a16="http://schemas.microsoft.com/office/drawing/2014/main" id="{F2B901D7-3B44-4D6B-B1BA-3B4CCD480F15}"/>
                </a:ext>
              </a:extLst>
            </p:cNvPr>
            <p:cNvSpPr>
              <a:spLocks noChangeArrowheads="1"/>
            </p:cNvSpPr>
            <p:nvPr/>
          </p:nvSpPr>
          <p:spPr bwMode="auto">
            <a:xfrm>
              <a:off x="3408" y="36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57" name="Rectangle 87">
              <a:extLst>
                <a:ext uri="{FF2B5EF4-FFF2-40B4-BE49-F238E27FC236}">
                  <a16:creationId xmlns:a16="http://schemas.microsoft.com/office/drawing/2014/main" id="{3E6A48A5-0CFF-4884-875A-8E2A2089174F}"/>
                </a:ext>
              </a:extLst>
            </p:cNvPr>
            <p:cNvSpPr>
              <a:spLocks noChangeArrowheads="1"/>
            </p:cNvSpPr>
            <p:nvPr/>
          </p:nvSpPr>
          <p:spPr bwMode="auto">
            <a:xfrm>
              <a:off x="3264" y="36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58" name="Rectangle 88">
              <a:extLst>
                <a:ext uri="{FF2B5EF4-FFF2-40B4-BE49-F238E27FC236}">
                  <a16:creationId xmlns:a16="http://schemas.microsoft.com/office/drawing/2014/main" id="{37F7E379-D67A-4136-8C6A-6E4EBE4E2666}"/>
                </a:ext>
              </a:extLst>
            </p:cNvPr>
            <p:cNvSpPr>
              <a:spLocks noChangeArrowheads="1"/>
            </p:cNvSpPr>
            <p:nvPr/>
          </p:nvSpPr>
          <p:spPr bwMode="auto">
            <a:xfrm>
              <a:off x="3120" y="36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59" name="Rectangle 89">
              <a:extLst>
                <a:ext uri="{FF2B5EF4-FFF2-40B4-BE49-F238E27FC236}">
                  <a16:creationId xmlns:a16="http://schemas.microsoft.com/office/drawing/2014/main" id="{09FA2328-E93D-4365-8354-4398B1595F88}"/>
                </a:ext>
              </a:extLst>
            </p:cNvPr>
            <p:cNvSpPr>
              <a:spLocks noChangeArrowheads="1"/>
            </p:cNvSpPr>
            <p:nvPr/>
          </p:nvSpPr>
          <p:spPr bwMode="auto">
            <a:xfrm>
              <a:off x="5136"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60" name="Rectangle 90">
              <a:extLst>
                <a:ext uri="{FF2B5EF4-FFF2-40B4-BE49-F238E27FC236}">
                  <a16:creationId xmlns:a16="http://schemas.microsoft.com/office/drawing/2014/main" id="{68213B0B-0935-48E5-9649-BCB03A71A1C3}"/>
                </a:ext>
              </a:extLst>
            </p:cNvPr>
            <p:cNvSpPr>
              <a:spLocks noChangeArrowheads="1"/>
            </p:cNvSpPr>
            <p:nvPr/>
          </p:nvSpPr>
          <p:spPr bwMode="auto">
            <a:xfrm>
              <a:off x="4992"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61" name="Rectangle 91">
              <a:extLst>
                <a:ext uri="{FF2B5EF4-FFF2-40B4-BE49-F238E27FC236}">
                  <a16:creationId xmlns:a16="http://schemas.microsoft.com/office/drawing/2014/main" id="{C8752E8B-B744-49A2-956A-6AB8D2AD887B}"/>
                </a:ext>
              </a:extLst>
            </p:cNvPr>
            <p:cNvSpPr>
              <a:spLocks noChangeArrowheads="1"/>
            </p:cNvSpPr>
            <p:nvPr/>
          </p:nvSpPr>
          <p:spPr bwMode="auto">
            <a:xfrm>
              <a:off x="4848"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62" name="Rectangle 92">
              <a:extLst>
                <a:ext uri="{FF2B5EF4-FFF2-40B4-BE49-F238E27FC236}">
                  <a16:creationId xmlns:a16="http://schemas.microsoft.com/office/drawing/2014/main" id="{8778350B-ACBE-49C5-881B-90BBE758FB3A}"/>
                </a:ext>
              </a:extLst>
            </p:cNvPr>
            <p:cNvSpPr>
              <a:spLocks noChangeArrowheads="1"/>
            </p:cNvSpPr>
            <p:nvPr/>
          </p:nvSpPr>
          <p:spPr bwMode="auto">
            <a:xfrm>
              <a:off x="4704"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63" name="Rectangle 93">
              <a:extLst>
                <a:ext uri="{FF2B5EF4-FFF2-40B4-BE49-F238E27FC236}">
                  <a16:creationId xmlns:a16="http://schemas.microsoft.com/office/drawing/2014/main" id="{455CEC2D-8691-4C47-81D2-DCC0AFF761EF}"/>
                </a:ext>
              </a:extLst>
            </p:cNvPr>
            <p:cNvSpPr>
              <a:spLocks noChangeArrowheads="1"/>
            </p:cNvSpPr>
            <p:nvPr/>
          </p:nvSpPr>
          <p:spPr bwMode="auto">
            <a:xfrm>
              <a:off x="4560"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64" name="Rectangle 94">
              <a:extLst>
                <a:ext uri="{FF2B5EF4-FFF2-40B4-BE49-F238E27FC236}">
                  <a16:creationId xmlns:a16="http://schemas.microsoft.com/office/drawing/2014/main" id="{8E9E3AAA-FBD6-48C9-AA7B-299924371BE5}"/>
                </a:ext>
              </a:extLst>
            </p:cNvPr>
            <p:cNvSpPr>
              <a:spLocks noChangeArrowheads="1"/>
            </p:cNvSpPr>
            <p:nvPr/>
          </p:nvSpPr>
          <p:spPr bwMode="auto">
            <a:xfrm>
              <a:off x="4416"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65" name="Rectangle 95">
              <a:extLst>
                <a:ext uri="{FF2B5EF4-FFF2-40B4-BE49-F238E27FC236}">
                  <a16:creationId xmlns:a16="http://schemas.microsoft.com/office/drawing/2014/main" id="{E94E66D9-0E21-4E28-A8B8-E5A7B0F07785}"/>
                </a:ext>
              </a:extLst>
            </p:cNvPr>
            <p:cNvSpPr>
              <a:spLocks noChangeArrowheads="1"/>
            </p:cNvSpPr>
            <p:nvPr/>
          </p:nvSpPr>
          <p:spPr bwMode="auto">
            <a:xfrm>
              <a:off x="4272"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66" name="Rectangle 96">
              <a:extLst>
                <a:ext uri="{FF2B5EF4-FFF2-40B4-BE49-F238E27FC236}">
                  <a16:creationId xmlns:a16="http://schemas.microsoft.com/office/drawing/2014/main" id="{EEE8FDE0-3A46-4B81-93D2-530B9D1E48D6}"/>
                </a:ext>
              </a:extLst>
            </p:cNvPr>
            <p:cNvSpPr>
              <a:spLocks noChangeArrowheads="1"/>
            </p:cNvSpPr>
            <p:nvPr/>
          </p:nvSpPr>
          <p:spPr bwMode="auto">
            <a:xfrm>
              <a:off x="4128"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67" name="Line 97">
              <a:extLst>
                <a:ext uri="{FF2B5EF4-FFF2-40B4-BE49-F238E27FC236}">
                  <a16:creationId xmlns:a16="http://schemas.microsoft.com/office/drawing/2014/main" id="{88B750E6-9BBA-4FFC-A284-C8D59D2D7DFC}"/>
                </a:ext>
              </a:extLst>
            </p:cNvPr>
            <p:cNvSpPr>
              <a:spLocks noChangeShapeType="1"/>
            </p:cNvSpPr>
            <p:nvPr/>
          </p:nvSpPr>
          <p:spPr bwMode="auto">
            <a:xfrm flipH="1" flipV="1">
              <a:off x="4128" y="3888"/>
              <a:ext cx="1152"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58468" name="Rectangle 98">
              <a:extLst>
                <a:ext uri="{FF2B5EF4-FFF2-40B4-BE49-F238E27FC236}">
                  <a16:creationId xmlns:a16="http://schemas.microsoft.com/office/drawing/2014/main" id="{F9EFD72D-D826-4BBA-9203-B439F45DB191}"/>
                </a:ext>
              </a:extLst>
            </p:cNvPr>
            <p:cNvSpPr>
              <a:spLocks noChangeArrowheads="1"/>
            </p:cNvSpPr>
            <p:nvPr/>
          </p:nvSpPr>
          <p:spPr bwMode="auto">
            <a:xfrm>
              <a:off x="3984"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69" name="Rectangle 99">
              <a:extLst>
                <a:ext uri="{FF2B5EF4-FFF2-40B4-BE49-F238E27FC236}">
                  <a16:creationId xmlns:a16="http://schemas.microsoft.com/office/drawing/2014/main" id="{57D78009-5910-4267-AB6C-C671BD2EA634}"/>
                </a:ext>
              </a:extLst>
            </p:cNvPr>
            <p:cNvSpPr>
              <a:spLocks noChangeArrowheads="1"/>
            </p:cNvSpPr>
            <p:nvPr/>
          </p:nvSpPr>
          <p:spPr bwMode="auto">
            <a:xfrm>
              <a:off x="3840"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70" name="Rectangle 100">
              <a:extLst>
                <a:ext uri="{FF2B5EF4-FFF2-40B4-BE49-F238E27FC236}">
                  <a16:creationId xmlns:a16="http://schemas.microsoft.com/office/drawing/2014/main" id="{BC5FA833-D809-4B78-99D3-49036C6D2D0D}"/>
                </a:ext>
              </a:extLst>
            </p:cNvPr>
            <p:cNvSpPr>
              <a:spLocks noChangeArrowheads="1"/>
            </p:cNvSpPr>
            <p:nvPr/>
          </p:nvSpPr>
          <p:spPr bwMode="auto">
            <a:xfrm>
              <a:off x="3696"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71" name="Rectangle 101">
              <a:extLst>
                <a:ext uri="{FF2B5EF4-FFF2-40B4-BE49-F238E27FC236}">
                  <a16:creationId xmlns:a16="http://schemas.microsoft.com/office/drawing/2014/main" id="{B8BED9CF-AFC0-4F0E-BD2E-9A9728871939}"/>
                </a:ext>
              </a:extLst>
            </p:cNvPr>
            <p:cNvSpPr>
              <a:spLocks noChangeArrowheads="1"/>
            </p:cNvSpPr>
            <p:nvPr/>
          </p:nvSpPr>
          <p:spPr bwMode="auto">
            <a:xfrm>
              <a:off x="3552"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72" name="Rectangle 102">
              <a:extLst>
                <a:ext uri="{FF2B5EF4-FFF2-40B4-BE49-F238E27FC236}">
                  <a16:creationId xmlns:a16="http://schemas.microsoft.com/office/drawing/2014/main" id="{D8523958-DFBC-4AD8-A7F9-21F18D6BC1D4}"/>
                </a:ext>
              </a:extLst>
            </p:cNvPr>
            <p:cNvSpPr>
              <a:spLocks noChangeArrowheads="1"/>
            </p:cNvSpPr>
            <p:nvPr/>
          </p:nvSpPr>
          <p:spPr bwMode="auto">
            <a:xfrm>
              <a:off x="3408"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73" name="Rectangle 103">
              <a:extLst>
                <a:ext uri="{FF2B5EF4-FFF2-40B4-BE49-F238E27FC236}">
                  <a16:creationId xmlns:a16="http://schemas.microsoft.com/office/drawing/2014/main" id="{CF535FED-BAC0-4D8E-A7C2-CAB814DE68F6}"/>
                </a:ext>
              </a:extLst>
            </p:cNvPr>
            <p:cNvSpPr>
              <a:spLocks noChangeArrowheads="1"/>
            </p:cNvSpPr>
            <p:nvPr/>
          </p:nvSpPr>
          <p:spPr bwMode="auto">
            <a:xfrm>
              <a:off x="3264"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74" name="Rectangle 104">
              <a:extLst>
                <a:ext uri="{FF2B5EF4-FFF2-40B4-BE49-F238E27FC236}">
                  <a16:creationId xmlns:a16="http://schemas.microsoft.com/office/drawing/2014/main" id="{C2AE7D7F-A326-42F1-8BC3-B6B197271E6C}"/>
                </a:ext>
              </a:extLst>
            </p:cNvPr>
            <p:cNvSpPr>
              <a:spLocks noChangeArrowheads="1"/>
            </p:cNvSpPr>
            <p:nvPr/>
          </p:nvSpPr>
          <p:spPr bwMode="auto">
            <a:xfrm>
              <a:off x="3120"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75" name="Rectangle 105">
              <a:extLst>
                <a:ext uri="{FF2B5EF4-FFF2-40B4-BE49-F238E27FC236}">
                  <a16:creationId xmlns:a16="http://schemas.microsoft.com/office/drawing/2014/main" id="{D1D8E80D-18B1-411D-8159-4C707E4FF83E}"/>
                </a:ext>
              </a:extLst>
            </p:cNvPr>
            <p:cNvSpPr>
              <a:spLocks noChangeArrowheads="1"/>
            </p:cNvSpPr>
            <p:nvPr/>
          </p:nvSpPr>
          <p:spPr bwMode="auto">
            <a:xfrm>
              <a:off x="2976"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76" name="Rectangle 106">
              <a:extLst>
                <a:ext uri="{FF2B5EF4-FFF2-40B4-BE49-F238E27FC236}">
                  <a16:creationId xmlns:a16="http://schemas.microsoft.com/office/drawing/2014/main" id="{CBF2F952-0D0B-4EC4-B9D4-06C57F2391BA}"/>
                </a:ext>
              </a:extLst>
            </p:cNvPr>
            <p:cNvSpPr>
              <a:spLocks noChangeArrowheads="1"/>
            </p:cNvSpPr>
            <p:nvPr/>
          </p:nvSpPr>
          <p:spPr bwMode="auto">
            <a:xfrm>
              <a:off x="3984" y="19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77" name="Rectangle 107">
              <a:extLst>
                <a:ext uri="{FF2B5EF4-FFF2-40B4-BE49-F238E27FC236}">
                  <a16:creationId xmlns:a16="http://schemas.microsoft.com/office/drawing/2014/main" id="{F2B9F085-AE49-40DC-B902-396881442EFA}"/>
                </a:ext>
              </a:extLst>
            </p:cNvPr>
            <p:cNvSpPr>
              <a:spLocks noChangeArrowheads="1"/>
            </p:cNvSpPr>
            <p:nvPr/>
          </p:nvSpPr>
          <p:spPr bwMode="auto">
            <a:xfrm>
              <a:off x="3840" y="22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78" name="Rectangle 108">
              <a:extLst>
                <a:ext uri="{FF2B5EF4-FFF2-40B4-BE49-F238E27FC236}">
                  <a16:creationId xmlns:a16="http://schemas.microsoft.com/office/drawing/2014/main" id="{273406D7-612F-4D06-8954-019C25EDD400}"/>
                </a:ext>
              </a:extLst>
            </p:cNvPr>
            <p:cNvSpPr>
              <a:spLocks noChangeArrowheads="1"/>
            </p:cNvSpPr>
            <p:nvPr/>
          </p:nvSpPr>
          <p:spPr bwMode="auto">
            <a:xfrm>
              <a:off x="3696" y="24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79" name="Rectangle 109">
              <a:extLst>
                <a:ext uri="{FF2B5EF4-FFF2-40B4-BE49-F238E27FC236}">
                  <a16:creationId xmlns:a16="http://schemas.microsoft.com/office/drawing/2014/main" id="{7339D83D-EBA9-406F-B778-DAE44FB0C9D1}"/>
                </a:ext>
              </a:extLst>
            </p:cNvPr>
            <p:cNvSpPr>
              <a:spLocks noChangeArrowheads="1"/>
            </p:cNvSpPr>
            <p:nvPr/>
          </p:nvSpPr>
          <p:spPr bwMode="auto">
            <a:xfrm>
              <a:off x="3552" y="26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80" name="Rectangle 110">
              <a:extLst>
                <a:ext uri="{FF2B5EF4-FFF2-40B4-BE49-F238E27FC236}">
                  <a16:creationId xmlns:a16="http://schemas.microsoft.com/office/drawing/2014/main" id="{04737C93-6D25-41A7-9DF7-0AE9F943774C}"/>
                </a:ext>
              </a:extLst>
            </p:cNvPr>
            <p:cNvSpPr>
              <a:spLocks noChangeArrowheads="1"/>
            </p:cNvSpPr>
            <p:nvPr/>
          </p:nvSpPr>
          <p:spPr bwMode="auto">
            <a:xfrm>
              <a:off x="3408" y="29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81" name="Rectangle 111">
              <a:extLst>
                <a:ext uri="{FF2B5EF4-FFF2-40B4-BE49-F238E27FC236}">
                  <a16:creationId xmlns:a16="http://schemas.microsoft.com/office/drawing/2014/main" id="{4011CF1C-33A6-4090-BCDF-55906C4659A8}"/>
                </a:ext>
              </a:extLst>
            </p:cNvPr>
            <p:cNvSpPr>
              <a:spLocks noChangeArrowheads="1"/>
            </p:cNvSpPr>
            <p:nvPr/>
          </p:nvSpPr>
          <p:spPr bwMode="auto">
            <a:xfrm>
              <a:off x="3264" y="316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82" name="Rectangle 112">
              <a:extLst>
                <a:ext uri="{FF2B5EF4-FFF2-40B4-BE49-F238E27FC236}">
                  <a16:creationId xmlns:a16="http://schemas.microsoft.com/office/drawing/2014/main" id="{77B3C93B-C48E-4378-A8EF-07A554E4633B}"/>
                </a:ext>
              </a:extLst>
            </p:cNvPr>
            <p:cNvSpPr>
              <a:spLocks noChangeArrowheads="1"/>
            </p:cNvSpPr>
            <p:nvPr/>
          </p:nvSpPr>
          <p:spPr bwMode="auto">
            <a:xfrm>
              <a:off x="3120" y="340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endParaRPr lang="zh-CN" altLang="en-US" sz="1400" baseline="-25000">
                <a:latin typeface="Comic Sans MS" panose="030F0702030302020204" pitchFamily="66" charset="0"/>
              </a:endParaRPr>
            </a:p>
          </p:txBody>
        </p:sp>
        <p:sp>
          <p:nvSpPr>
            <p:cNvPr id="58483" name="Rectangle 113">
              <a:extLst>
                <a:ext uri="{FF2B5EF4-FFF2-40B4-BE49-F238E27FC236}">
                  <a16:creationId xmlns:a16="http://schemas.microsoft.com/office/drawing/2014/main" id="{318E40B8-7EBB-47B5-BC97-D89633AD587A}"/>
                </a:ext>
              </a:extLst>
            </p:cNvPr>
            <p:cNvSpPr>
              <a:spLocks noChangeArrowheads="1"/>
            </p:cNvSpPr>
            <p:nvPr/>
          </p:nvSpPr>
          <p:spPr bwMode="auto">
            <a:xfrm>
              <a:off x="2976" y="364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84" name="Rectangle 114">
              <a:extLst>
                <a:ext uri="{FF2B5EF4-FFF2-40B4-BE49-F238E27FC236}">
                  <a16:creationId xmlns:a16="http://schemas.microsoft.com/office/drawing/2014/main" id="{00286AA4-C11B-4002-BECE-706C7CA5CA0A}"/>
                </a:ext>
              </a:extLst>
            </p:cNvPr>
            <p:cNvSpPr>
              <a:spLocks noChangeArrowheads="1"/>
            </p:cNvSpPr>
            <p:nvPr/>
          </p:nvSpPr>
          <p:spPr bwMode="auto">
            <a:xfrm>
              <a:off x="2832" y="38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0</a:t>
              </a:r>
              <a:endParaRPr lang="zh-CN" altLang="en-US" sz="1400" baseline="-25000">
                <a:latin typeface="Comic Sans MS" panose="030F0702030302020204" pitchFamily="66" charset="0"/>
              </a:endParaRPr>
            </a:p>
          </p:txBody>
        </p:sp>
        <p:sp>
          <p:nvSpPr>
            <p:cNvPr id="58485" name="Line 115">
              <a:extLst>
                <a:ext uri="{FF2B5EF4-FFF2-40B4-BE49-F238E27FC236}">
                  <a16:creationId xmlns:a16="http://schemas.microsoft.com/office/drawing/2014/main" id="{E330B7D6-31A4-45D5-8637-6E7830875968}"/>
                </a:ext>
              </a:extLst>
            </p:cNvPr>
            <p:cNvSpPr>
              <a:spLocks noChangeShapeType="1"/>
            </p:cNvSpPr>
            <p:nvPr/>
          </p:nvSpPr>
          <p:spPr bwMode="auto">
            <a:xfrm flipH="1" flipV="1">
              <a:off x="2832" y="3888"/>
              <a:ext cx="129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58486" name="Rectangle 116">
              <a:extLst>
                <a:ext uri="{FF2B5EF4-FFF2-40B4-BE49-F238E27FC236}">
                  <a16:creationId xmlns:a16="http://schemas.microsoft.com/office/drawing/2014/main" id="{96D4B902-CAD0-4C21-BA74-E87F1FB9743A}"/>
                </a:ext>
              </a:extLst>
            </p:cNvPr>
            <p:cNvSpPr>
              <a:spLocks noChangeArrowheads="1"/>
            </p:cNvSpPr>
            <p:nvPr/>
          </p:nvSpPr>
          <p:spPr bwMode="auto">
            <a:xfrm>
              <a:off x="3984" y="148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en-US" sz="1400" baseline="-25000">
                <a:latin typeface="Comic Sans MS" panose="030F0702030302020204" pitchFamily="66" charset="0"/>
              </a:endParaRPr>
            </a:p>
          </p:txBody>
        </p:sp>
        <p:sp>
          <p:nvSpPr>
            <p:cNvPr id="58487" name="Rectangle 117">
              <a:extLst>
                <a:ext uri="{FF2B5EF4-FFF2-40B4-BE49-F238E27FC236}">
                  <a16:creationId xmlns:a16="http://schemas.microsoft.com/office/drawing/2014/main" id="{C527453E-75E8-4246-858A-763C09C0AD09}"/>
                </a:ext>
              </a:extLst>
            </p:cNvPr>
            <p:cNvSpPr>
              <a:spLocks noChangeArrowheads="1"/>
            </p:cNvSpPr>
            <p:nvPr/>
          </p:nvSpPr>
          <p:spPr bwMode="auto">
            <a:xfrm>
              <a:off x="3984" y="1728"/>
              <a:ext cx="144" cy="24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a:t>
              </a:r>
              <a:endParaRPr lang="zh-CN" altLang="en-US" sz="1400" baseline="-25000">
                <a:latin typeface="Comic Sans MS" panose="030F0702030302020204" pitchFamily="66" charset="0"/>
              </a:endParaRPr>
            </a:p>
          </p:txBody>
        </p:sp>
        <p:sp>
          <p:nvSpPr>
            <p:cNvPr id="58488" name="Line 118">
              <a:extLst>
                <a:ext uri="{FF2B5EF4-FFF2-40B4-BE49-F238E27FC236}">
                  <a16:creationId xmlns:a16="http://schemas.microsoft.com/office/drawing/2014/main" id="{7AE9F4D0-4802-4F01-A2B8-7F17C906A540}"/>
                </a:ext>
              </a:extLst>
            </p:cNvPr>
            <p:cNvSpPr>
              <a:spLocks noChangeShapeType="1"/>
            </p:cNvSpPr>
            <p:nvPr/>
          </p:nvSpPr>
          <p:spPr bwMode="auto">
            <a:xfrm flipH="1" flipV="1">
              <a:off x="3984" y="1968"/>
              <a:ext cx="129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grpSp>
      <p:sp>
        <p:nvSpPr>
          <p:cNvPr id="58374" name="Rectangle 119">
            <a:extLst>
              <a:ext uri="{FF2B5EF4-FFF2-40B4-BE49-F238E27FC236}">
                <a16:creationId xmlns:a16="http://schemas.microsoft.com/office/drawing/2014/main" id="{0D37B7AB-66B7-4A40-92E8-C0B069B18AC3}"/>
              </a:ext>
            </a:extLst>
          </p:cNvPr>
          <p:cNvSpPr>
            <a:spLocks noChangeArrowheads="1"/>
          </p:cNvSpPr>
          <p:nvPr/>
        </p:nvSpPr>
        <p:spPr bwMode="auto">
          <a:xfrm>
            <a:off x="3275856" y="3649936"/>
            <a:ext cx="698909" cy="40075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000" dirty="0">
                <a:latin typeface="Comic Sans MS" panose="030F0702030302020204" pitchFamily="66" charset="0"/>
              </a:rPr>
              <a:t>乘法</a:t>
            </a:r>
            <a:endParaRPr lang="zh-CN" altLang="en-US" sz="1200" dirty="0">
              <a:latin typeface="Comic Sans MS" panose="030F07020303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a:xfrm>
            <a:off x="539552" y="620688"/>
            <a:ext cx="8229600" cy="5976664"/>
          </a:xfrm>
        </p:spPr>
        <p:txBody>
          <a:bodyPr>
            <a:normAutofit lnSpcReduction="10000"/>
          </a:bodyPr>
          <a:lstStyle/>
          <a:p>
            <a:pPr eaLnBrk="0">
              <a:lnSpc>
                <a:spcPct val="120000"/>
              </a:lnSpc>
              <a:buFont typeface="Wingdings" pitchFamily="2" charset="2"/>
              <a:buNone/>
            </a:pPr>
            <a:r>
              <a:rPr lang="en-US" altLang="zh-CN" sz="3200" b="1" dirty="0">
                <a:solidFill>
                  <a:srgbClr val="3907F1"/>
                </a:solidFill>
              </a:rPr>
              <a:t> </a:t>
            </a:r>
            <a:r>
              <a:rPr lang="zh-CN" altLang="en-US" sz="3200" b="1" dirty="0">
                <a:solidFill>
                  <a:srgbClr val="3907F1"/>
                </a:solidFill>
              </a:rPr>
              <a:t>学习要点</a:t>
            </a:r>
            <a:r>
              <a:rPr lang="en-US" altLang="zh-CN" sz="3200" b="1" dirty="0">
                <a:solidFill>
                  <a:srgbClr val="3907F1"/>
                </a:solidFill>
              </a:rPr>
              <a:t>:</a:t>
            </a:r>
          </a:p>
          <a:p>
            <a:pPr eaLnBrk="0">
              <a:lnSpc>
                <a:spcPct val="120000"/>
              </a:lnSpc>
              <a:buFont typeface="Wingdings" pitchFamily="2" charset="2"/>
              <a:buNone/>
            </a:pPr>
            <a:endParaRPr lang="en-US" altLang="zh-CN" sz="1050" b="1" dirty="0">
              <a:solidFill>
                <a:srgbClr val="3907F1"/>
              </a:solidFill>
            </a:endParaRPr>
          </a:p>
          <a:p>
            <a:pPr>
              <a:buFont typeface="Symbol" pitchFamily="18" charset="2"/>
              <a:buChar char="·"/>
            </a:pPr>
            <a:r>
              <a:rPr lang="zh-CN" altLang="en-US" sz="2400" dirty="0"/>
              <a:t>理解递归的概念。</a:t>
            </a:r>
          </a:p>
          <a:p>
            <a:pPr>
              <a:buFont typeface="Symbol" pitchFamily="18" charset="2"/>
              <a:buChar char="·"/>
            </a:pPr>
            <a:r>
              <a:rPr lang="zh-CN" altLang="en-US" sz="2400" dirty="0"/>
              <a:t>掌握设计有效算法的分治策略。</a:t>
            </a:r>
            <a:endParaRPr lang="zh-CN" altLang="en-US" sz="2400" b="1" dirty="0">
              <a:sym typeface="Symbol" pitchFamily="18" charset="2"/>
            </a:endParaRPr>
          </a:p>
          <a:p>
            <a:pPr>
              <a:buFont typeface="Symbol" pitchFamily="18" charset="2"/>
              <a:buChar char="·"/>
            </a:pPr>
            <a:r>
              <a:rPr lang="zh-CN" altLang="en-US" sz="2400" dirty="0"/>
              <a:t>通过下面的范例学习分治策略设计技巧。</a:t>
            </a:r>
          </a:p>
          <a:p>
            <a:pPr>
              <a:buFont typeface="Symbol" pitchFamily="18" charset="2"/>
              <a:buChar char="·"/>
            </a:pPr>
            <a:r>
              <a:rPr lang="zh-CN" altLang="en-US" sz="2400" dirty="0"/>
              <a:t>（</a:t>
            </a:r>
            <a:r>
              <a:rPr lang="en-US" altLang="zh-CN" sz="2400" dirty="0"/>
              <a:t>1</a:t>
            </a:r>
            <a:r>
              <a:rPr lang="zh-CN" altLang="en-US" sz="2400" dirty="0"/>
              <a:t>）归并排序二分搜索技术； </a:t>
            </a:r>
          </a:p>
          <a:p>
            <a:pPr>
              <a:buFont typeface="Symbol" pitchFamily="18" charset="2"/>
              <a:buChar char="·"/>
            </a:pPr>
            <a:r>
              <a:rPr lang="zh-CN" altLang="en-US" sz="2400" dirty="0"/>
              <a:t>（</a:t>
            </a:r>
            <a:r>
              <a:rPr lang="en-US" altLang="zh-CN" sz="2400" dirty="0"/>
              <a:t>2</a:t>
            </a:r>
            <a:r>
              <a:rPr lang="zh-CN" altLang="en-US" sz="2400" dirty="0"/>
              <a:t>）快速排序</a:t>
            </a:r>
            <a:endParaRPr lang="en-US" altLang="zh-CN" sz="2400" dirty="0"/>
          </a:p>
          <a:p>
            <a:pPr>
              <a:buFont typeface="Symbol" pitchFamily="18" charset="2"/>
              <a:buChar char="·"/>
            </a:pPr>
            <a:r>
              <a:rPr lang="zh-CN" altLang="en-US" sz="2400" dirty="0"/>
              <a:t>（</a:t>
            </a:r>
            <a:r>
              <a:rPr lang="en-US" altLang="zh-CN" sz="2400" dirty="0"/>
              <a:t>3</a:t>
            </a:r>
            <a:r>
              <a:rPr lang="zh-CN" altLang="en-US" sz="2400" dirty="0"/>
              <a:t>）逆序对</a:t>
            </a:r>
            <a:endParaRPr lang="en-US" altLang="zh-CN" sz="2400" dirty="0"/>
          </a:p>
          <a:p>
            <a:pPr>
              <a:buFont typeface="Symbol" pitchFamily="18" charset="2"/>
              <a:buChar char="·"/>
            </a:pPr>
            <a:r>
              <a:rPr lang="zh-CN" altLang="en-US" sz="2400" dirty="0"/>
              <a:t>（</a:t>
            </a:r>
            <a:r>
              <a:rPr lang="en-US" altLang="zh-CN" sz="2400" dirty="0"/>
              <a:t>4</a:t>
            </a:r>
            <a:r>
              <a:rPr lang="zh-CN" altLang="en-US" sz="2400" dirty="0"/>
              <a:t>）最临近点对</a:t>
            </a:r>
            <a:endParaRPr lang="en-US" altLang="zh-CN" sz="2400" dirty="0"/>
          </a:p>
          <a:p>
            <a:pPr>
              <a:buFont typeface="Symbol" pitchFamily="18" charset="2"/>
              <a:buChar char="·"/>
            </a:pPr>
            <a:r>
              <a:rPr lang="zh-CN" altLang="en-US" sz="2400" dirty="0"/>
              <a:t>（</a:t>
            </a:r>
            <a:r>
              <a:rPr lang="en-US" altLang="zh-CN" sz="2400" dirty="0"/>
              <a:t>5</a:t>
            </a:r>
            <a:r>
              <a:rPr lang="zh-CN" altLang="en-US" sz="2400" dirty="0"/>
              <a:t>）大整数乘法；</a:t>
            </a:r>
          </a:p>
          <a:p>
            <a:pPr>
              <a:buFont typeface="Symbol" pitchFamily="18" charset="2"/>
              <a:buChar char="·"/>
            </a:pPr>
            <a:r>
              <a:rPr lang="zh-CN" altLang="en-US" sz="2400" dirty="0"/>
              <a:t>（</a:t>
            </a:r>
            <a:r>
              <a:rPr lang="en-US" altLang="zh-CN" sz="2400" dirty="0"/>
              <a:t>6</a:t>
            </a:r>
            <a:r>
              <a:rPr lang="zh-CN" altLang="en-US" sz="2400" dirty="0"/>
              <a:t>）</a:t>
            </a:r>
            <a:r>
              <a:rPr lang="en-US" altLang="zh-CN" sz="2400" dirty="0"/>
              <a:t>Strassen</a:t>
            </a:r>
            <a:r>
              <a:rPr lang="zh-CN" altLang="en-US" sz="2400" dirty="0"/>
              <a:t>矩阵乘法；</a:t>
            </a:r>
            <a:endParaRPr lang="en-US" altLang="zh-CN" sz="2400" dirty="0"/>
          </a:p>
          <a:p>
            <a:pPr>
              <a:buFont typeface="Symbol" pitchFamily="18" charset="2"/>
              <a:buChar char="·"/>
            </a:pPr>
            <a:r>
              <a:rPr lang="zh-CN" altLang="en-US" sz="2400" dirty="0"/>
              <a:t>（</a:t>
            </a:r>
            <a:r>
              <a:rPr lang="en-US" altLang="zh-CN" sz="2400" dirty="0"/>
              <a:t>7</a:t>
            </a:r>
            <a:r>
              <a:rPr lang="zh-CN" altLang="en-US" sz="2400" dirty="0"/>
              <a:t>）卷积与快速傅里叶变换；</a:t>
            </a:r>
          </a:p>
          <a:p>
            <a:pPr>
              <a:buFont typeface="Symbol" pitchFamily="18" charset="2"/>
              <a:buChar char="·"/>
            </a:pPr>
            <a:r>
              <a:rPr lang="zh-CN" altLang="en-US" sz="2400" dirty="0"/>
              <a:t>（</a:t>
            </a:r>
            <a:r>
              <a:rPr lang="en-US" altLang="zh-CN" sz="2400" dirty="0"/>
              <a:t>8</a:t>
            </a:r>
            <a:r>
              <a:rPr lang="zh-CN" altLang="en-US" sz="2400" dirty="0"/>
              <a:t>）棋盘覆盖；</a:t>
            </a:r>
            <a:endParaRPr lang="en-US" altLang="zh-CN" sz="2400" dirty="0"/>
          </a:p>
          <a:p>
            <a:pPr>
              <a:buFont typeface="Symbol" pitchFamily="18" charset="2"/>
              <a:buChar char="·"/>
            </a:pPr>
            <a:r>
              <a:rPr lang="zh-CN" altLang="en-US" sz="2400" dirty="0"/>
              <a:t>（</a:t>
            </a:r>
            <a:r>
              <a:rPr lang="en-US" altLang="zh-CN" sz="2400"/>
              <a:t>9</a:t>
            </a:r>
            <a:r>
              <a:rPr lang="zh-CN" altLang="en-US" sz="2400"/>
              <a:t>）</a:t>
            </a:r>
            <a:r>
              <a:rPr lang="zh-CN" altLang="en-US" sz="2400" dirty="0"/>
              <a:t>循环赛日程表。</a:t>
            </a:r>
          </a:p>
          <a:p>
            <a:endParaRPr lang="en-US" altLang="zh-CN"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567426" y="18864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19459" name="Rectangle 3"/>
          <p:cNvSpPr>
            <a:spLocks noGrp="1" noChangeArrowheads="1"/>
          </p:cNvSpPr>
          <p:nvPr>
            <p:ph type="body" idx="1"/>
          </p:nvPr>
        </p:nvSpPr>
        <p:spPr>
          <a:xfrm>
            <a:off x="539552" y="1752600"/>
            <a:ext cx="8229600" cy="3886200"/>
          </a:xfrm>
        </p:spPr>
        <p:txBody>
          <a:bodyPr>
            <a:normAutofit lnSpcReduction="10000"/>
          </a:bodyPr>
          <a:lstStyle/>
          <a:p>
            <a:pPr>
              <a:buFont typeface="Wingdings" pitchFamily="2" charset="2"/>
              <a:buNone/>
            </a:pPr>
            <a:r>
              <a:rPr lang="zh-CN" altLang="en-US" sz="2800" b="1" dirty="0">
                <a:solidFill>
                  <a:schemeClr val="accent1"/>
                </a:solidFill>
                <a:latin typeface="楷体_GB2312" pitchFamily="49" charset="-122"/>
                <a:ea typeface="楷体_GB2312" pitchFamily="49" charset="-122"/>
              </a:rPr>
              <a:t>例</a:t>
            </a:r>
            <a:r>
              <a:rPr lang="en-US" altLang="zh-CN" sz="2800" b="1" dirty="0">
                <a:solidFill>
                  <a:schemeClr val="accent1"/>
                </a:solidFill>
                <a:latin typeface="楷体_GB2312" pitchFamily="49" charset="-122"/>
                <a:ea typeface="楷体_GB2312" pitchFamily="49" charset="-122"/>
              </a:rPr>
              <a:t>3  </a:t>
            </a:r>
            <a:r>
              <a:rPr lang="en-US" altLang="en-US" sz="2800" b="1" dirty="0" err="1">
                <a:solidFill>
                  <a:schemeClr val="accent1"/>
                </a:solidFill>
                <a:latin typeface="楷体_GB2312" pitchFamily="49" charset="-122"/>
                <a:ea typeface="楷体_GB2312" pitchFamily="49" charset="-122"/>
              </a:rPr>
              <a:t>Ackerman函数</a:t>
            </a:r>
            <a:endParaRPr lang="zh-CN" altLang="en-US" sz="2800" b="1" dirty="0">
              <a:solidFill>
                <a:schemeClr val="accent1"/>
              </a:solidFill>
              <a:latin typeface="楷体_GB2312" pitchFamily="49" charset="-122"/>
              <a:ea typeface="楷体_GB2312" pitchFamily="49" charset="-122"/>
            </a:endParaRPr>
          </a:p>
          <a:p>
            <a:pPr algn="just">
              <a:lnSpc>
                <a:spcPct val="150000"/>
              </a:lnSpc>
            </a:pPr>
            <a:r>
              <a:rPr lang="zh-CN" altLang="en-US" sz="2400" dirty="0">
                <a:solidFill>
                  <a:srgbClr val="000000"/>
                </a:solidFill>
                <a:latin typeface="楷体_GB2312" pitchFamily="49" charset="-122"/>
                <a:ea typeface="楷体_GB2312" pitchFamily="49" charset="-122"/>
              </a:rPr>
              <a:t>定义单变量的</a:t>
            </a:r>
            <a:r>
              <a:rPr lang="en-US" altLang="zh-CN" sz="2400" dirty="0">
                <a:solidFill>
                  <a:srgbClr val="000000"/>
                </a:solidFill>
                <a:latin typeface="楷体_GB2312" pitchFamily="49" charset="-122"/>
                <a:ea typeface="楷体_GB2312" pitchFamily="49" charset="-122"/>
              </a:rPr>
              <a:t>Ackerman</a:t>
            </a:r>
            <a:r>
              <a:rPr lang="zh-CN" altLang="en-US" sz="2400" dirty="0">
                <a:solidFill>
                  <a:srgbClr val="000000"/>
                </a:solidFill>
                <a:latin typeface="楷体_GB2312" pitchFamily="49" charset="-122"/>
                <a:ea typeface="楷体_GB2312" pitchFamily="49" charset="-122"/>
              </a:rPr>
              <a:t>函数</a:t>
            </a:r>
            <a:r>
              <a:rPr lang="en-US" altLang="zh-CN" sz="2400" dirty="0">
                <a:solidFill>
                  <a:srgbClr val="000000"/>
                </a:solidFill>
                <a:latin typeface="楷体_GB2312" pitchFamily="49" charset="-122"/>
                <a:ea typeface="楷体_GB2312" pitchFamily="49" charset="-122"/>
              </a:rPr>
              <a:t>A(n)</a:t>
            </a:r>
            <a:r>
              <a:rPr lang="zh-CN" altLang="en-US" sz="2400" dirty="0">
                <a:solidFill>
                  <a:srgbClr val="000000"/>
                </a:solidFill>
                <a:latin typeface="楷体_GB2312" pitchFamily="49" charset="-122"/>
                <a:ea typeface="楷体_GB2312" pitchFamily="49" charset="-122"/>
              </a:rPr>
              <a:t>为</a:t>
            </a:r>
            <a:r>
              <a:rPr lang="en-US" altLang="zh-CN" sz="2400" dirty="0">
                <a:solidFill>
                  <a:srgbClr val="000000"/>
                </a:solidFill>
                <a:latin typeface="楷体_GB2312" pitchFamily="49" charset="-122"/>
                <a:ea typeface="楷体_GB2312" pitchFamily="49" charset="-122"/>
              </a:rPr>
              <a:t>A(n)=A(</a:t>
            </a:r>
            <a:r>
              <a:rPr lang="en-US" altLang="zh-CN" sz="2400" dirty="0" err="1">
                <a:solidFill>
                  <a:srgbClr val="000000"/>
                </a:solidFill>
                <a:latin typeface="楷体_GB2312" pitchFamily="49" charset="-122"/>
                <a:ea typeface="楷体_GB2312" pitchFamily="49" charset="-122"/>
              </a:rPr>
              <a:t>n,n</a:t>
            </a:r>
            <a:r>
              <a:rPr lang="en-US" altLang="zh-CN" sz="2400" dirty="0">
                <a:solidFill>
                  <a:srgbClr val="000000"/>
                </a:solidFill>
                <a:latin typeface="楷体_GB2312" pitchFamily="49" charset="-122"/>
                <a:ea typeface="楷体_GB2312" pitchFamily="49" charset="-122"/>
              </a:rPr>
              <a:t>)</a:t>
            </a:r>
            <a:r>
              <a:rPr lang="zh-CN" altLang="en-US" sz="2400" dirty="0">
                <a:solidFill>
                  <a:srgbClr val="000000"/>
                </a:solidFill>
                <a:latin typeface="楷体_GB2312" pitchFamily="49" charset="-122"/>
                <a:ea typeface="楷体_GB2312" pitchFamily="49" charset="-122"/>
              </a:rPr>
              <a:t>。</a:t>
            </a:r>
          </a:p>
          <a:p>
            <a:pPr>
              <a:lnSpc>
                <a:spcPct val="150000"/>
              </a:lnSpc>
            </a:pPr>
            <a:r>
              <a:rPr lang="zh-CN" altLang="en-US" sz="2400" dirty="0">
                <a:solidFill>
                  <a:srgbClr val="000000"/>
                </a:solidFill>
                <a:latin typeface="楷体_GB2312" pitchFamily="49" charset="-122"/>
                <a:ea typeface="楷体_GB2312" pitchFamily="49" charset="-122"/>
              </a:rPr>
              <a:t>定义其拟逆函数</a:t>
            </a:r>
            <a:r>
              <a:rPr lang="en-US" altLang="zh-CN" sz="2400" dirty="0">
                <a:solidFill>
                  <a:srgbClr val="000000"/>
                </a:solidFill>
                <a:latin typeface="楷体_GB2312" pitchFamily="49" charset="-122"/>
                <a:ea typeface="楷体_GB2312" pitchFamily="49" charset="-122"/>
              </a:rPr>
              <a:t>α(n)</a:t>
            </a:r>
            <a:r>
              <a:rPr lang="zh-CN" altLang="en-US" sz="2400" dirty="0">
                <a:solidFill>
                  <a:srgbClr val="000000"/>
                </a:solidFill>
                <a:latin typeface="楷体_GB2312" pitchFamily="49" charset="-122"/>
                <a:ea typeface="楷体_GB2312" pitchFamily="49" charset="-122"/>
              </a:rPr>
              <a:t>为：</a:t>
            </a:r>
            <a:r>
              <a:rPr lang="en-US" altLang="zh-CN" sz="2400" dirty="0">
                <a:solidFill>
                  <a:srgbClr val="000000"/>
                </a:solidFill>
                <a:latin typeface="楷体_GB2312" pitchFamily="49" charset="-122"/>
                <a:ea typeface="楷体_GB2312" pitchFamily="49" charset="-122"/>
              </a:rPr>
              <a:t>α(n)=min{k</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A(k)≥n}</a:t>
            </a:r>
            <a:r>
              <a:rPr lang="zh-CN" altLang="en-US" sz="2400" dirty="0">
                <a:solidFill>
                  <a:srgbClr val="000000"/>
                </a:solidFill>
                <a:latin typeface="楷体_GB2312" pitchFamily="49" charset="-122"/>
                <a:ea typeface="楷体_GB2312" pitchFamily="49" charset="-122"/>
              </a:rPr>
              <a:t>。即</a:t>
            </a:r>
            <a:r>
              <a:rPr lang="en-US" altLang="zh-CN" sz="2400" dirty="0">
                <a:solidFill>
                  <a:srgbClr val="000000"/>
                </a:solidFill>
                <a:latin typeface="楷体_GB2312" pitchFamily="49" charset="-122"/>
                <a:ea typeface="楷体_GB2312" pitchFamily="49" charset="-122"/>
              </a:rPr>
              <a:t>α(n)</a:t>
            </a:r>
            <a:r>
              <a:rPr lang="zh-CN" altLang="en-US" sz="2400" dirty="0">
                <a:solidFill>
                  <a:srgbClr val="000000"/>
                </a:solidFill>
                <a:latin typeface="楷体_GB2312" pitchFamily="49" charset="-122"/>
                <a:ea typeface="楷体_GB2312" pitchFamily="49" charset="-122"/>
              </a:rPr>
              <a:t>是使</a:t>
            </a:r>
            <a:r>
              <a:rPr lang="en-US" altLang="zh-CN" sz="2400" dirty="0" err="1">
                <a:solidFill>
                  <a:srgbClr val="000000"/>
                </a:solidFill>
                <a:latin typeface="楷体_GB2312" pitchFamily="49" charset="-122"/>
                <a:ea typeface="楷体_GB2312" pitchFamily="49" charset="-122"/>
              </a:rPr>
              <a:t>n≤A</a:t>
            </a:r>
            <a:r>
              <a:rPr lang="en-US" altLang="zh-CN" sz="2400" dirty="0">
                <a:solidFill>
                  <a:srgbClr val="000000"/>
                </a:solidFill>
                <a:latin typeface="楷体_GB2312" pitchFamily="49" charset="-122"/>
                <a:ea typeface="楷体_GB2312" pitchFamily="49" charset="-122"/>
              </a:rPr>
              <a:t>(k)</a:t>
            </a:r>
            <a:r>
              <a:rPr lang="zh-CN" altLang="en-US" sz="2400" dirty="0">
                <a:solidFill>
                  <a:srgbClr val="000000"/>
                </a:solidFill>
                <a:latin typeface="楷体_GB2312" pitchFamily="49" charset="-122"/>
                <a:ea typeface="楷体_GB2312" pitchFamily="49" charset="-122"/>
              </a:rPr>
              <a:t>成立的最小的</a:t>
            </a:r>
            <a:r>
              <a:rPr lang="en-US" altLang="zh-CN" sz="2400" dirty="0">
                <a:solidFill>
                  <a:srgbClr val="000000"/>
                </a:solidFill>
                <a:latin typeface="楷体_GB2312" pitchFamily="49" charset="-122"/>
                <a:ea typeface="楷体_GB2312" pitchFamily="49" charset="-122"/>
              </a:rPr>
              <a:t>k</a:t>
            </a:r>
            <a:r>
              <a:rPr lang="zh-CN" altLang="en-US" sz="2400" dirty="0">
                <a:solidFill>
                  <a:srgbClr val="000000"/>
                </a:solidFill>
                <a:latin typeface="楷体_GB2312" pitchFamily="49" charset="-122"/>
                <a:ea typeface="楷体_GB2312" pitchFamily="49" charset="-122"/>
              </a:rPr>
              <a:t>值。</a:t>
            </a:r>
          </a:p>
          <a:p>
            <a:pPr>
              <a:lnSpc>
                <a:spcPct val="150000"/>
              </a:lnSpc>
            </a:pPr>
            <a:r>
              <a:rPr lang="en-US" altLang="zh-CN" sz="2400" dirty="0">
                <a:solidFill>
                  <a:srgbClr val="000000"/>
                </a:solidFill>
                <a:latin typeface="楷体_GB2312" pitchFamily="49" charset="-122"/>
                <a:ea typeface="楷体_GB2312" pitchFamily="49" charset="-122"/>
              </a:rPr>
              <a:t>α(n)</a:t>
            </a:r>
            <a:r>
              <a:rPr lang="zh-CN" altLang="en-US" sz="2400" dirty="0">
                <a:solidFill>
                  <a:srgbClr val="000000"/>
                </a:solidFill>
                <a:latin typeface="楷体_GB2312" pitchFamily="49" charset="-122"/>
                <a:ea typeface="楷体_GB2312" pitchFamily="49" charset="-122"/>
              </a:rPr>
              <a:t>在复杂度分析中常遇到。对于通常所见到的正整数</a:t>
            </a:r>
            <a:r>
              <a:rPr lang="en-US" altLang="zh-CN" sz="2400" dirty="0">
                <a:solidFill>
                  <a:srgbClr val="000000"/>
                </a:solidFill>
                <a:latin typeface="楷体_GB2312" pitchFamily="49" charset="-122"/>
                <a:ea typeface="楷体_GB2312" pitchFamily="49" charset="-122"/>
              </a:rPr>
              <a:t>n</a:t>
            </a:r>
            <a:r>
              <a:rPr lang="zh-CN" altLang="en-US" sz="2400" dirty="0">
                <a:solidFill>
                  <a:srgbClr val="000000"/>
                </a:solidFill>
                <a:latin typeface="楷体_GB2312" pitchFamily="49" charset="-122"/>
                <a:ea typeface="楷体_GB2312" pitchFamily="49" charset="-122"/>
              </a:rPr>
              <a:t>，有</a:t>
            </a:r>
            <a:r>
              <a:rPr lang="en-US" altLang="zh-CN" sz="2400" b="1" dirty="0">
                <a:solidFill>
                  <a:schemeClr val="accent2"/>
                </a:solidFill>
                <a:latin typeface="楷体_GB2312" pitchFamily="49" charset="-122"/>
                <a:ea typeface="楷体_GB2312" pitchFamily="49" charset="-122"/>
              </a:rPr>
              <a:t>α(n)≤4</a:t>
            </a:r>
            <a:r>
              <a:rPr lang="zh-CN" altLang="en-US" sz="2400" dirty="0">
                <a:solidFill>
                  <a:srgbClr val="000000"/>
                </a:solidFill>
                <a:latin typeface="楷体_GB2312" pitchFamily="49" charset="-122"/>
                <a:ea typeface="楷体_GB2312" pitchFamily="49" charset="-122"/>
              </a:rPr>
              <a:t>。但在理论上</a:t>
            </a:r>
            <a:r>
              <a:rPr lang="en-US" altLang="zh-CN" sz="2400" dirty="0">
                <a:solidFill>
                  <a:srgbClr val="000000"/>
                </a:solidFill>
                <a:latin typeface="楷体_GB2312" pitchFamily="49" charset="-122"/>
                <a:ea typeface="楷体_GB2312" pitchFamily="49" charset="-122"/>
              </a:rPr>
              <a:t>α(n)</a:t>
            </a:r>
            <a:r>
              <a:rPr lang="zh-CN" altLang="en-US" sz="2400" dirty="0">
                <a:solidFill>
                  <a:srgbClr val="000000"/>
                </a:solidFill>
                <a:latin typeface="楷体_GB2312" pitchFamily="49" charset="-122"/>
                <a:ea typeface="楷体_GB2312" pitchFamily="49" charset="-122"/>
              </a:rPr>
              <a:t>没有上界，随着</a:t>
            </a:r>
            <a:r>
              <a:rPr lang="en-US" altLang="zh-CN" sz="2400" dirty="0">
                <a:solidFill>
                  <a:srgbClr val="000000"/>
                </a:solidFill>
                <a:latin typeface="楷体_GB2312" pitchFamily="49" charset="-122"/>
                <a:ea typeface="楷体_GB2312" pitchFamily="49" charset="-122"/>
              </a:rPr>
              <a:t>n</a:t>
            </a:r>
            <a:r>
              <a:rPr lang="zh-CN" altLang="en-US" sz="2400" dirty="0">
                <a:solidFill>
                  <a:srgbClr val="000000"/>
                </a:solidFill>
                <a:latin typeface="楷体_GB2312" pitchFamily="49" charset="-122"/>
                <a:ea typeface="楷体_GB2312" pitchFamily="49" charset="-122"/>
              </a:rPr>
              <a:t>的增加，它以难以想象的慢速度趋向正无穷大。</a:t>
            </a:r>
          </a:p>
          <a:p>
            <a:pPr>
              <a:lnSpc>
                <a:spcPct val="80000"/>
              </a:lnSpc>
              <a:buFont typeface="Wingdings" pitchFamily="2" charset="2"/>
              <a:buNone/>
            </a:pPr>
            <a:endParaRPr lang="en-US" altLang="zh-CN" sz="2800" dirty="0">
              <a:latin typeface="楷体_GB2312" pitchFamily="49" charset="-122"/>
              <a:ea typeface="楷体_GB2312" pitchFamily="49" charset="-122"/>
            </a:endParaRPr>
          </a:p>
        </p:txBody>
      </p:sp>
      <p:sp>
        <p:nvSpPr>
          <p:cNvPr id="4" name="Text Box 8">
            <a:extLst>
              <a:ext uri="{FF2B5EF4-FFF2-40B4-BE49-F238E27FC236}">
                <a16:creationId xmlns:a16="http://schemas.microsoft.com/office/drawing/2014/main" id="{3106BB7C-8364-4CDB-9E48-347E3C78FBC2}"/>
              </a:ext>
            </a:extLst>
          </p:cNvPr>
          <p:cNvSpPr txBox="1">
            <a:spLocks noChangeArrowheads="1"/>
          </p:cNvSpPr>
          <p:nvPr/>
        </p:nvSpPr>
        <p:spPr bwMode="auto">
          <a:xfrm>
            <a:off x="297868" y="5805264"/>
            <a:ext cx="87129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r>
              <a:rPr lang="zh-CN" altLang="en-US" sz="3200" b="1" dirty="0">
                <a:solidFill>
                  <a:srgbClr val="FF0000"/>
                </a:solidFill>
                <a:latin typeface="黑体" pitchFamily="2" charset="-122"/>
                <a:ea typeface="黑体" pitchFamily="2" charset="-122"/>
              </a:rPr>
              <a:t>本例中的</a:t>
            </a:r>
            <a:r>
              <a:rPr lang="en-US" altLang="zh-CN" sz="3200" b="1" dirty="0">
                <a:solidFill>
                  <a:srgbClr val="FF0000"/>
                </a:solidFill>
                <a:latin typeface="黑体" pitchFamily="2" charset="-122"/>
                <a:ea typeface="黑体" pitchFamily="2" charset="-122"/>
              </a:rPr>
              <a:t>Ackerman</a:t>
            </a:r>
            <a:r>
              <a:rPr lang="zh-CN" altLang="en-US" sz="3200" b="1" dirty="0">
                <a:solidFill>
                  <a:srgbClr val="FF0000"/>
                </a:solidFill>
                <a:latin typeface="黑体" pitchFamily="2" charset="-122"/>
                <a:ea typeface="黑体" pitchFamily="2" charset="-122"/>
              </a:rPr>
              <a:t>函数无法找到非递归的定义。</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04800" y="422107"/>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大整数的乘法</a:t>
            </a:r>
          </a:p>
        </p:txBody>
      </p:sp>
      <p:sp>
        <p:nvSpPr>
          <p:cNvPr id="32771" name="Text Box 3"/>
          <p:cNvSpPr txBox="1">
            <a:spLocks noChangeArrowheads="1"/>
          </p:cNvSpPr>
          <p:nvPr/>
        </p:nvSpPr>
        <p:spPr bwMode="auto">
          <a:xfrm>
            <a:off x="250825" y="1557338"/>
            <a:ext cx="864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400" b="1">
                <a:latin typeface="楷体_GB2312" pitchFamily="49" charset="-122"/>
                <a:ea typeface="楷体_GB2312" pitchFamily="49" charset="-122"/>
                <a:cs typeface="Times New Roman" pitchFamily="18" charset="0"/>
              </a:rPr>
              <a:t> </a:t>
            </a:r>
            <a:r>
              <a:rPr lang="zh-CN" altLang="en-US" sz="2400" b="1">
                <a:latin typeface="楷体_GB2312" pitchFamily="49" charset="-122"/>
                <a:ea typeface="楷体_GB2312" pitchFamily="49" charset="-122"/>
                <a:cs typeface="Times New Roman" pitchFamily="18" charset="0"/>
              </a:rPr>
              <a:t>请设计一个有效的算法，可以进行两个</a:t>
            </a:r>
            <a:r>
              <a:rPr lang="en-US" altLang="zh-CN" sz="2400" b="1">
                <a:latin typeface="楷体_GB2312" pitchFamily="49" charset="-122"/>
                <a:ea typeface="楷体_GB2312" pitchFamily="49" charset="-122"/>
                <a:cs typeface="Times New Roman" pitchFamily="18" charset="0"/>
              </a:rPr>
              <a:t>n</a:t>
            </a:r>
            <a:r>
              <a:rPr lang="zh-CN" altLang="en-US" sz="2400" b="1">
                <a:latin typeface="楷体_GB2312" pitchFamily="49" charset="-122"/>
                <a:ea typeface="楷体_GB2312" pitchFamily="49" charset="-122"/>
                <a:cs typeface="Times New Roman" pitchFamily="18" charset="0"/>
              </a:rPr>
              <a:t>位大整数的乘法运算</a:t>
            </a:r>
          </a:p>
        </p:txBody>
      </p:sp>
      <p:sp>
        <p:nvSpPr>
          <p:cNvPr id="32772" name="Text Box 4"/>
          <p:cNvSpPr txBox="1">
            <a:spLocks noChangeArrowheads="1"/>
          </p:cNvSpPr>
          <p:nvPr/>
        </p:nvSpPr>
        <p:spPr bwMode="auto">
          <a:xfrm>
            <a:off x="395288" y="1916113"/>
            <a:ext cx="55546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buFont typeface="Wingdings" pitchFamily="2" charset="2"/>
              <a:buChar char="u"/>
            </a:pPr>
            <a:r>
              <a:rPr lang="zh-CN" altLang="en-US" sz="2400" dirty="0">
                <a:ea typeface="楷体_GB2312" pitchFamily="49" charset="-122"/>
              </a:rPr>
              <a:t>小学的方法：</a:t>
            </a:r>
            <a:r>
              <a:rPr lang="en-US" altLang="zh-CN" sz="2400" dirty="0">
                <a:ea typeface="楷体_GB2312" pitchFamily="49" charset="-122"/>
              </a:rPr>
              <a:t>O(n</a:t>
            </a:r>
            <a:r>
              <a:rPr lang="en-US" altLang="zh-CN" sz="2400" baseline="30000" dirty="0">
                <a:ea typeface="楷体_GB2312" pitchFamily="49" charset="-122"/>
              </a:rPr>
              <a:t>2</a:t>
            </a:r>
            <a:r>
              <a:rPr lang="en-US" altLang="zh-CN" sz="2400" dirty="0">
                <a:ea typeface="楷体_GB2312" pitchFamily="49" charset="-122"/>
              </a:rPr>
              <a:t>)            </a:t>
            </a:r>
            <a:r>
              <a:rPr lang="en-US" altLang="zh-CN" sz="3600" b="1" dirty="0">
                <a:solidFill>
                  <a:srgbClr val="FF0000"/>
                </a:solidFill>
                <a:ea typeface="楷体_GB2312" pitchFamily="49" charset="-122"/>
                <a:sym typeface="Wingdings" pitchFamily="2" charset="2"/>
              </a:rPr>
              <a:t></a:t>
            </a:r>
            <a:r>
              <a:rPr lang="zh-CN" altLang="en-US" sz="2400" dirty="0">
                <a:solidFill>
                  <a:srgbClr val="FF0000"/>
                </a:solidFill>
                <a:ea typeface="楷体_GB2312" pitchFamily="49" charset="-122"/>
                <a:sym typeface="Wingdings" pitchFamily="2" charset="2"/>
              </a:rPr>
              <a:t>效率太低</a:t>
            </a:r>
          </a:p>
          <a:p>
            <a:pPr>
              <a:buFont typeface="Wingdings" pitchFamily="2" charset="2"/>
              <a:buChar char="u"/>
            </a:pPr>
            <a:r>
              <a:rPr lang="zh-CN" altLang="en-US" sz="2400" dirty="0">
                <a:ea typeface="楷体_GB2312" pitchFamily="49" charset="-122"/>
                <a:sym typeface="Wingdings" pitchFamily="2" charset="2"/>
              </a:rPr>
              <a:t>分治法</a:t>
            </a:r>
            <a:r>
              <a:rPr lang="en-US" altLang="zh-CN" sz="2400" dirty="0">
                <a:ea typeface="楷体_GB2312" pitchFamily="49" charset="-122"/>
                <a:sym typeface="Wingdings" pitchFamily="2" charset="2"/>
              </a:rPr>
              <a:t>: </a:t>
            </a:r>
          </a:p>
        </p:txBody>
      </p:sp>
      <p:sp>
        <p:nvSpPr>
          <p:cNvPr id="32773" name="Rectangle 5"/>
          <p:cNvSpPr>
            <a:spLocks noChangeArrowheads="1"/>
          </p:cNvSpPr>
          <p:nvPr/>
        </p:nvSpPr>
        <p:spPr bwMode="auto">
          <a:xfrm>
            <a:off x="468314" y="2924175"/>
            <a:ext cx="86423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itchFamily="2" charset="2"/>
              <a:buChar char="n"/>
              <a:defRPr sz="3200">
                <a:solidFill>
                  <a:schemeClr val="tx1"/>
                </a:solidFill>
                <a:latin typeface="Arial"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charset="0"/>
                <a:ea typeface="宋体" pitchFamily="2" charset="-122"/>
              </a:defRPr>
            </a:lvl5pPr>
            <a:lvl6pPr marL="25146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6pPr>
            <a:lvl7pPr marL="29718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7pPr>
            <a:lvl8pPr marL="34290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8pPr>
            <a:lvl9pPr marL="38862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9pPr>
          </a:lstStyle>
          <a:p>
            <a:pPr>
              <a:buClr>
                <a:schemeClr val="tx1"/>
              </a:buClr>
              <a:buFont typeface="Wingdings" pitchFamily="2" charset="2"/>
              <a:buNone/>
            </a:pPr>
            <a:r>
              <a:rPr lang="en-US" altLang="zh-CN" sz="3600" dirty="0"/>
              <a:t>X = </a:t>
            </a:r>
          </a:p>
          <a:p>
            <a:pPr>
              <a:buClr>
                <a:schemeClr val="tx1"/>
              </a:buClr>
              <a:buFont typeface="Wingdings" pitchFamily="2" charset="2"/>
              <a:buNone/>
            </a:pPr>
            <a:r>
              <a:rPr lang="en-US" altLang="zh-CN" sz="3600" dirty="0"/>
              <a:t>Y = </a:t>
            </a:r>
          </a:p>
          <a:p>
            <a:pPr algn="ctr">
              <a:buClr>
                <a:schemeClr val="tx1"/>
              </a:buClr>
              <a:buFont typeface="Wingdings" pitchFamily="2" charset="2"/>
              <a:buNone/>
            </a:pPr>
            <a:endParaRPr lang="en-US" altLang="zh-CN" sz="3600" dirty="0"/>
          </a:p>
          <a:p>
            <a:pPr algn="ctr">
              <a:buClr>
                <a:schemeClr val="tx1"/>
              </a:buClr>
              <a:buFont typeface="Wingdings" pitchFamily="2" charset="2"/>
              <a:buNone/>
            </a:pPr>
            <a:r>
              <a:rPr lang="en-US" altLang="zh-CN" sz="3600" dirty="0"/>
              <a:t>X = </a:t>
            </a:r>
            <a:r>
              <a:rPr lang="en-US" altLang="zh-CN" sz="3600" dirty="0">
                <a:solidFill>
                  <a:schemeClr val="accent2"/>
                </a:solidFill>
              </a:rPr>
              <a:t>a</a:t>
            </a:r>
            <a:r>
              <a:rPr lang="en-US" altLang="zh-CN" sz="3600" dirty="0"/>
              <a:t>*2</a:t>
            </a:r>
            <a:r>
              <a:rPr lang="en-US" altLang="zh-CN" sz="3600" baseline="30000" dirty="0"/>
              <a:t>n/2</a:t>
            </a:r>
            <a:r>
              <a:rPr lang="en-US" altLang="zh-CN" sz="3600" dirty="0"/>
              <a:t> + </a:t>
            </a:r>
            <a:r>
              <a:rPr lang="en-US" altLang="zh-CN" sz="3600" dirty="0">
                <a:solidFill>
                  <a:schemeClr val="accent2"/>
                </a:solidFill>
              </a:rPr>
              <a:t>b</a:t>
            </a:r>
            <a:r>
              <a:rPr lang="en-US" altLang="zh-CN" sz="3600" dirty="0"/>
              <a:t>     Y = </a:t>
            </a:r>
            <a:r>
              <a:rPr lang="en-US" altLang="zh-CN" sz="3600" dirty="0">
                <a:solidFill>
                  <a:schemeClr val="accent2"/>
                </a:solidFill>
              </a:rPr>
              <a:t>c*</a:t>
            </a:r>
            <a:r>
              <a:rPr lang="en-US" altLang="zh-CN" sz="3600" dirty="0"/>
              <a:t> 2</a:t>
            </a:r>
            <a:r>
              <a:rPr lang="en-US" altLang="zh-CN" sz="3600" baseline="30000" dirty="0"/>
              <a:t>n/2</a:t>
            </a:r>
            <a:r>
              <a:rPr lang="en-US" altLang="zh-CN" sz="3600" dirty="0"/>
              <a:t> + </a:t>
            </a:r>
            <a:r>
              <a:rPr lang="en-US" altLang="zh-CN" sz="3600" dirty="0">
                <a:solidFill>
                  <a:schemeClr val="accent2"/>
                </a:solidFill>
              </a:rPr>
              <a:t>d</a:t>
            </a:r>
            <a:r>
              <a:rPr lang="en-US" altLang="zh-CN" sz="3600" dirty="0"/>
              <a:t> </a:t>
            </a:r>
          </a:p>
          <a:p>
            <a:pPr algn="ctr">
              <a:buClr>
                <a:schemeClr val="tx1"/>
              </a:buClr>
              <a:buFont typeface="Wingdings" pitchFamily="2" charset="2"/>
              <a:buNone/>
            </a:pPr>
            <a:r>
              <a:rPr lang="en-US" altLang="zh-CN" sz="3600" dirty="0"/>
              <a:t>XY = </a:t>
            </a:r>
            <a:r>
              <a:rPr lang="en-US" altLang="zh-CN" sz="3600" dirty="0">
                <a:solidFill>
                  <a:schemeClr val="accent2"/>
                </a:solidFill>
              </a:rPr>
              <a:t>ac</a:t>
            </a:r>
            <a:r>
              <a:rPr lang="en-US" altLang="zh-CN" sz="3600" dirty="0"/>
              <a:t> *2</a:t>
            </a:r>
            <a:r>
              <a:rPr lang="en-US" altLang="zh-CN" sz="3600" baseline="30000" dirty="0"/>
              <a:t>n</a:t>
            </a:r>
            <a:r>
              <a:rPr lang="en-US" altLang="zh-CN" sz="3600" dirty="0"/>
              <a:t> + (</a:t>
            </a:r>
            <a:r>
              <a:rPr lang="en-US" altLang="zh-CN" sz="3600" dirty="0" err="1">
                <a:solidFill>
                  <a:schemeClr val="accent2"/>
                </a:solidFill>
              </a:rPr>
              <a:t>ad</a:t>
            </a:r>
            <a:r>
              <a:rPr lang="en-US" altLang="zh-CN" sz="3600" dirty="0" err="1">
                <a:solidFill>
                  <a:schemeClr val="tx2"/>
                </a:solidFill>
              </a:rPr>
              <a:t>+</a:t>
            </a:r>
            <a:r>
              <a:rPr lang="en-US" altLang="zh-CN" sz="3600" dirty="0" err="1">
                <a:solidFill>
                  <a:schemeClr val="accent2"/>
                </a:solidFill>
              </a:rPr>
              <a:t>bc</a:t>
            </a:r>
            <a:r>
              <a:rPr lang="en-US" altLang="zh-CN" sz="3600" dirty="0"/>
              <a:t>) *2</a:t>
            </a:r>
            <a:r>
              <a:rPr lang="en-US" altLang="zh-CN" sz="3600" baseline="30000" dirty="0"/>
              <a:t>n/2</a:t>
            </a:r>
            <a:r>
              <a:rPr lang="en-US" altLang="zh-CN" sz="3600" dirty="0"/>
              <a:t> + </a:t>
            </a:r>
            <a:r>
              <a:rPr lang="en-US" altLang="zh-CN" sz="3600" dirty="0">
                <a:solidFill>
                  <a:schemeClr val="accent2"/>
                </a:solidFill>
              </a:rPr>
              <a:t>bd  </a:t>
            </a:r>
            <a:r>
              <a:rPr lang="en-US" altLang="zh-CN" sz="3600" dirty="0"/>
              <a:t>(1) </a:t>
            </a:r>
          </a:p>
        </p:txBody>
      </p:sp>
      <p:sp>
        <p:nvSpPr>
          <p:cNvPr id="32774" name="Rectangle 6"/>
          <p:cNvSpPr>
            <a:spLocks noChangeArrowheads="1"/>
          </p:cNvSpPr>
          <p:nvPr/>
        </p:nvSpPr>
        <p:spPr bwMode="auto">
          <a:xfrm>
            <a:off x="1966913" y="3000375"/>
            <a:ext cx="2362200" cy="457200"/>
          </a:xfrm>
          <a:prstGeom prst="rect">
            <a:avLst/>
          </a:prstGeom>
          <a:solidFill>
            <a:schemeClr val="hlink"/>
          </a:solidFill>
          <a:ln w="9525">
            <a:solidFill>
              <a:srgbClr val="FF99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solidFill>
                  <a:schemeClr val="accent2"/>
                </a:solidFill>
                <a:latin typeface="Arial Rounded MT Bold" pitchFamily="34" charset="0"/>
              </a:rPr>
              <a:t>a</a:t>
            </a:r>
          </a:p>
        </p:txBody>
      </p:sp>
      <p:sp>
        <p:nvSpPr>
          <p:cNvPr id="32775" name="Rectangle 7"/>
          <p:cNvSpPr>
            <a:spLocks noChangeArrowheads="1"/>
          </p:cNvSpPr>
          <p:nvPr/>
        </p:nvSpPr>
        <p:spPr bwMode="auto">
          <a:xfrm>
            <a:off x="4405313" y="3000375"/>
            <a:ext cx="2362200" cy="457200"/>
          </a:xfrm>
          <a:prstGeom prst="rect">
            <a:avLst/>
          </a:prstGeom>
          <a:solidFill>
            <a:schemeClr val="hlink"/>
          </a:solidFill>
          <a:ln w="9525">
            <a:solidFill>
              <a:srgbClr val="FF99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solidFill>
                  <a:schemeClr val="accent2"/>
                </a:solidFill>
                <a:latin typeface="Arial Rounded MT Bold" pitchFamily="34" charset="0"/>
              </a:rPr>
              <a:t>b</a:t>
            </a:r>
          </a:p>
        </p:txBody>
      </p:sp>
      <p:sp>
        <p:nvSpPr>
          <p:cNvPr id="32776" name="Rectangle 8"/>
          <p:cNvSpPr>
            <a:spLocks noChangeArrowheads="1"/>
          </p:cNvSpPr>
          <p:nvPr/>
        </p:nvSpPr>
        <p:spPr bwMode="auto">
          <a:xfrm>
            <a:off x="1966913" y="3609975"/>
            <a:ext cx="2362200" cy="457200"/>
          </a:xfrm>
          <a:prstGeom prst="rect">
            <a:avLst/>
          </a:prstGeom>
          <a:solidFill>
            <a:schemeClr val="hlink"/>
          </a:solidFill>
          <a:ln w="9525">
            <a:solidFill>
              <a:srgbClr val="FF99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solidFill>
                  <a:schemeClr val="accent2"/>
                </a:solidFill>
                <a:latin typeface="Arial Rounded MT Bold" pitchFamily="34" charset="0"/>
              </a:rPr>
              <a:t>c</a:t>
            </a:r>
          </a:p>
        </p:txBody>
      </p:sp>
      <p:sp>
        <p:nvSpPr>
          <p:cNvPr id="32777" name="Rectangle 9"/>
          <p:cNvSpPr>
            <a:spLocks noChangeArrowheads="1"/>
          </p:cNvSpPr>
          <p:nvPr/>
        </p:nvSpPr>
        <p:spPr bwMode="auto">
          <a:xfrm>
            <a:off x="4405313" y="3609975"/>
            <a:ext cx="2362200" cy="457200"/>
          </a:xfrm>
          <a:prstGeom prst="rect">
            <a:avLst/>
          </a:prstGeom>
          <a:solidFill>
            <a:schemeClr val="hlink"/>
          </a:solidFill>
          <a:ln w="9525">
            <a:solidFill>
              <a:srgbClr val="FF99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solidFill>
                  <a:schemeClr val="accent2"/>
                </a:solidFill>
                <a:latin typeface="Arial Rounded MT Bold" pitchFamily="34" charset="0"/>
              </a:rPr>
              <a:t>d</a:t>
            </a:r>
          </a:p>
        </p:txBody>
      </p:sp>
      <p:sp>
        <p:nvSpPr>
          <p:cNvPr id="32778" name="Rectangle 10"/>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pSp>
        <p:nvGrpSpPr>
          <p:cNvPr id="32779" name="Group 11"/>
          <p:cNvGrpSpPr>
            <a:grpSpLocks/>
          </p:cNvGrpSpPr>
          <p:nvPr/>
        </p:nvGrpSpPr>
        <p:grpSpPr bwMode="auto">
          <a:xfrm>
            <a:off x="1066800" y="2632075"/>
            <a:ext cx="7010400" cy="1955800"/>
            <a:chOff x="666" y="1833"/>
            <a:chExt cx="4416" cy="1232"/>
          </a:xfrm>
        </p:grpSpPr>
        <p:sp>
          <p:nvSpPr>
            <p:cNvPr id="32780" name="AutoShape 12"/>
            <p:cNvSpPr>
              <a:spLocks noChangeArrowheads="1"/>
            </p:cNvSpPr>
            <p:nvPr/>
          </p:nvSpPr>
          <p:spPr bwMode="auto">
            <a:xfrm>
              <a:off x="666" y="1833"/>
              <a:ext cx="4416" cy="1232"/>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dirty="0">
                  <a:ea typeface="黑体" pitchFamily="2" charset="-122"/>
                </a:rPr>
                <a:t>复杂度分析</a:t>
              </a:r>
            </a:p>
            <a:p>
              <a:pPr eaLnBrk="0" hangingPunct="0"/>
              <a:endParaRPr lang="zh-CN" altLang="en-US" sz="2400" b="1" dirty="0">
                <a:effectLst>
                  <a:outerShdw blurRad="38100" dist="38100" dir="2700000" algn="tl">
                    <a:srgbClr val="C0C0C0"/>
                  </a:outerShdw>
                </a:effectLst>
                <a:ea typeface="黑体" pitchFamily="2" charset="-122"/>
              </a:endParaRPr>
            </a:p>
            <a:p>
              <a:pPr eaLnBrk="0" hangingPunct="0"/>
              <a:endParaRPr lang="zh-CN" altLang="en-US" sz="2400" b="1" dirty="0"/>
            </a:p>
            <a:p>
              <a:pPr algn="ctr" eaLnBrk="0" hangingPunct="0"/>
              <a:r>
                <a:rPr lang="en-US" altLang="zh-CN" sz="2400" dirty="0"/>
                <a:t>T(n)=O(n</a:t>
              </a:r>
              <a:r>
                <a:rPr lang="en-US" altLang="zh-CN" sz="2400" baseline="30000" dirty="0"/>
                <a:t>2</a:t>
              </a:r>
              <a:r>
                <a:rPr lang="en-US" altLang="zh-CN" sz="2400" dirty="0"/>
                <a:t>) </a:t>
              </a:r>
              <a:r>
                <a:rPr lang="en-US" altLang="zh-CN" sz="3600" b="1" dirty="0">
                  <a:solidFill>
                    <a:srgbClr val="FF0000"/>
                  </a:solidFill>
                  <a:ea typeface="楷体_GB2312" pitchFamily="49" charset="-122"/>
                  <a:sym typeface="Wingdings" pitchFamily="2" charset="2"/>
                </a:rPr>
                <a:t></a:t>
              </a:r>
              <a:r>
                <a:rPr lang="zh-CN" altLang="zh-CN" sz="2400" b="1" dirty="0">
                  <a:solidFill>
                    <a:srgbClr val="FF0000"/>
                  </a:solidFill>
                  <a:ea typeface="楷体_GB2312" pitchFamily="49" charset="-122"/>
                  <a:sym typeface="Wingdings" pitchFamily="2" charset="2"/>
                </a:rPr>
                <a:t>没有改进</a:t>
              </a:r>
              <a:endParaRPr lang="zh-CN" altLang="en-US" sz="2400" b="1" dirty="0">
                <a:solidFill>
                  <a:srgbClr val="FF0000"/>
                </a:solidFill>
                <a:ea typeface="楷体_GB2312" pitchFamily="49" charset="-122"/>
                <a:sym typeface="Wingdings" pitchFamily="2" charset="2"/>
              </a:endParaRPr>
            </a:p>
          </p:txBody>
        </p:sp>
        <p:graphicFrame>
          <p:nvGraphicFramePr>
            <p:cNvPr id="32781" name="Object 13"/>
            <p:cNvGraphicFramePr>
              <a:graphicFrameLocks noChangeAspect="1"/>
            </p:cNvGraphicFramePr>
            <p:nvPr/>
          </p:nvGraphicFramePr>
          <p:xfrm>
            <a:off x="1307" y="2021"/>
            <a:ext cx="2677" cy="633"/>
          </p:xfrm>
          <a:graphic>
            <a:graphicData uri="http://schemas.openxmlformats.org/presentationml/2006/ole">
              <mc:AlternateContent xmlns:mc="http://schemas.openxmlformats.org/markup-compatibility/2006">
                <mc:Choice xmlns:v="urn:schemas-microsoft-com:vml" Requires="v">
                  <p:oleObj name="公式" r:id="rId3" imgW="1930400" imgH="457200" progId="Equation.3">
                    <p:embed/>
                  </p:oleObj>
                </mc:Choice>
                <mc:Fallback>
                  <p:oleObj name="公式" r:id="rId3" imgW="1930400" imgH="457200" progId="Equation.3">
                    <p:embed/>
                    <p:pic>
                      <p:nvPicPr>
                        <p:cNvPr id="32781"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 y="2021"/>
                          <a:ext cx="2677" cy="6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779"/>
                                        </p:tgtEl>
                                        <p:attrNameLst>
                                          <p:attrName>style.visibility</p:attrName>
                                        </p:attrNameLst>
                                      </p:cBhvr>
                                      <p:to>
                                        <p:strVal val="visible"/>
                                      </p:to>
                                    </p:set>
                                    <p:animEffect transition="in" filter="blinds(horizontal)">
                                      <p:cBhvr>
                                        <p:cTn id="7" dur="500"/>
                                        <p:tgtEl>
                                          <p:spTgt spid="3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468313" y="300832"/>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大整数的乘法</a:t>
            </a:r>
          </a:p>
        </p:txBody>
      </p:sp>
      <p:sp>
        <p:nvSpPr>
          <p:cNvPr id="33795" name="Text Box 3"/>
          <p:cNvSpPr txBox="1">
            <a:spLocks noChangeArrowheads="1"/>
          </p:cNvSpPr>
          <p:nvPr/>
        </p:nvSpPr>
        <p:spPr bwMode="auto">
          <a:xfrm>
            <a:off x="250825" y="1557338"/>
            <a:ext cx="864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400" b="1">
                <a:latin typeface="楷体_GB2312" pitchFamily="49" charset="-122"/>
                <a:ea typeface="楷体_GB2312" pitchFamily="49" charset="-122"/>
                <a:cs typeface="Times New Roman" pitchFamily="18" charset="0"/>
              </a:rPr>
              <a:t> </a:t>
            </a:r>
            <a:r>
              <a:rPr lang="zh-CN" altLang="en-US" sz="2400" b="1">
                <a:latin typeface="楷体_GB2312" pitchFamily="49" charset="-122"/>
                <a:ea typeface="楷体_GB2312" pitchFamily="49" charset="-122"/>
                <a:cs typeface="Times New Roman" pitchFamily="18" charset="0"/>
              </a:rPr>
              <a:t>请设计一个有效的算法，可以进行两个</a:t>
            </a:r>
            <a:r>
              <a:rPr lang="en-US" altLang="zh-CN" sz="2400" b="1">
                <a:latin typeface="楷体_GB2312" pitchFamily="49" charset="-122"/>
                <a:ea typeface="楷体_GB2312" pitchFamily="49" charset="-122"/>
                <a:cs typeface="Times New Roman" pitchFamily="18" charset="0"/>
              </a:rPr>
              <a:t>n</a:t>
            </a:r>
            <a:r>
              <a:rPr lang="zh-CN" altLang="en-US" sz="2400" b="1">
                <a:latin typeface="楷体_GB2312" pitchFamily="49" charset="-122"/>
                <a:ea typeface="楷体_GB2312" pitchFamily="49" charset="-122"/>
                <a:cs typeface="Times New Roman" pitchFamily="18" charset="0"/>
              </a:rPr>
              <a:t>位大整数的乘法运算</a:t>
            </a:r>
          </a:p>
        </p:txBody>
      </p:sp>
      <p:sp>
        <p:nvSpPr>
          <p:cNvPr id="33796" name="Text Box 4"/>
          <p:cNvSpPr txBox="1">
            <a:spLocks noChangeArrowheads="1"/>
          </p:cNvSpPr>
          <p:nvPr/>
        </p:nvSpPr>
        <p:spPr bwMode="auto">
          <a:xfrm>
            <a:off x="395288" y="1916113"/>
            <a:ext cx="55546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buFont typeface="Wingdings" pitchFamily="2" charset="2"/>
              <a:buChar char="u"/>
            </a:pPr>
            <a:r>
              <a:rPr lang="zh-CN" altLang="en-US" sz="2400">
                <a:ea typeface="楷体_GB2312" pitchFamily="49" charset="-122"/>
              </a:rPr>
              <a:t>小学的方法：</a:t>
            </a:r>
            <a:r>
              <a:rPr lang="en-US" altLang="zh-CN" sz="2400">
                <a:ea typeface="楷体_GB2312" pitchFamily="49" charset="-122"/>
              </a:rPr>
              <a:t>O(n</a:t>
            </a:r>
            <a:r>
              <a:rPr lang="en-US" altLang="zh-CN" sz="2400" baseline="30000">
                <a:ea typeface="楷体_GB2312" pitchFamily="49" charset="-122"/>
              </a:rPr>
              <a:t>2</a:t>
            </a:r>
            <a:r>
              <a:rPr lang="en-US" altLang="zh-CN" sz="2400">
                <a:ea typeface="楷体_GB2312" pitchFamily="49" charset="-122"/>
              </a:rPr>
              <a:t>)            </a:t>
            </a:r>
            <a:r>
              <a:rPr lang="en-US" altLang="zh-CN" sz="3600" b="1">
                <a:solidFill>
                  <a:srgbClr val="FF0000"/>
                </a:solidFill>
                <a:ea typeface="楷体_GB2312" pitchFamily="49" charset="-122"/>
                <a:sym typeface="Wingdings" pitchFamily="2" charset="2"/>
              </a:rPr>
              <a:t></a:t>
            </a:r>
            <a:r>
              <a:rPr lang="zh-CN" altLang="en-US" sz="2400">
                <a:solidFill>
                  <a:srgbClr val="FF0000"/>
                </a:solidFill>
                <a:ea typeface="楷体_GB2312" pitchFamily="49" charset="-122"/>
                <a:sym typeface="Wingdings" pitchFamily="2" charset="2"/>
              </a:rPr>
              <a:t>效率太低</a:t>
            </a:r>
          </a:p>
          <a:p>
            <a:pPr>
              <a:buFont typeface="Wingdings" pitchFamily="2" charset="2"/>
              <a:buChar char="u"/>
            </a:pPr>
            <a:r>
              <a:rPr lang="zh-CN" altLang="en-US" sz="2400">
                <a:ea typeface="楷体_GB2312" pitchFamily="49" charset="-122"/>
                <a:sym typeface="Wingdings" pitchFamily="2" charset="2"/>
              </a:rPr>
              <a:t>分治法</a:t>
            </a:r>
            <a:r>
              <a:rPr lang="en-US" altLang="zh-CN" sz="2400">
                <a:ea typeface="楷体_GB2312" pitchFamily="49" charset="-122"/>
                <a:sym typeface="Wingdings" pitchFamily="2" charset="2"/>
              </a:rPr>
              <a:t>: </a:t>
            </a:r>
          </a:p>
        </p:txBody>
      </p:sp>
      <p:sp>
        <p:nvSpPr>
          <p:cNvPr id="33797" name="Rectangle 5"/>
          <p:cNvSpPr>
            <a:spLocks noChangeArrowheads="1"/>
          </p:cNvSpPr>
          <p:nvPr/>
        </p:nvSpPr>
        <p:spPr bwMode="auto">
          <a:xfrm>
            <a:off x="468313" y="2924175"/>
            <a:ext cx="84963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bg2"/>
              </a:buClr>
              <a:buSzPct val="75000"/>
              <a:buFont typeface="Wingdings" pitchFamily="2" charset="2"/>
              <a:buChar char="n"/>
              <a:defRPr sz="3200">
                <a:solidFill>
                  <a:schemeClr val="tx1"/>
                </a:solidFill>
                <a:latin typeface="Arial" charset="0"/>
                <a:ea typeface="宋体" pitchFamily="2" charset="-122"/>
              </a:defRPr>
            </a:lvl1pPr>
            <a:lvl2pPr marL="990600" indent="-533400">
              <a:spcBef>
                <a:spcPct val="20000"/>
              </a:spcBef>
              <a:buClr>
                <a:schemeClr val="accent2"/>
              </a:buClr>
              <a:buSzPct val="80000"/>
              <a:buFont typeface="Wingdings" pitchFamily="2" charset="2"/>
              <a:buChar char="¨"/>
              <a:defRPr sz="2800">
                <a:solidFill>
                  <a:schemeClr val="tx1"/>
                </a:solidFill>
                <a:latin typeface="Arial" charset="0"/>
                <a:ea typeface="宋体" pitchFamily="2" charset="-122"/>
              </a:defRPr>
            </a:lvl2pPr>
            <a:lvl3pPr marL="1371600" indent="-457200">
              <a:spcBef>
                <a:spcPct val="20000"/>
              </a:spcBef>
              <a:buClr>
                <a:schemeClr val="bg2"/>
              </a:buClr>
              <a:buSzPct val="65000"/>
              <a:buFont typeface="Wingdings" pitchFamily="2" charset="2"/>
              <a:buChar char="n"/>
              <a:defRPr sz="2400">
                <a:solidFill>
                  <a:schemeClr val="tx1"/>
                </a:solidFill>
                <a:latin typeface="Arial" charset="0"/>
                <a:ea typeface="宋体" pitchFamily="2" charset="-122"/>
              </a:defRPr>
            </a:lvl3pPr>
            <a:lvl4pPr marL="1752600" indent="-381000">
              <a:spcBef>
                <a:spcPct val="20000"/>
              </a:spcBef>
              <a:buClr>
                <a:schemeClr val="accent2"/>
              </a:buClr>
              <a:buSzPct val="70000"/>
              <a:buFont typeface="Wingdings" pitchFamily="2" charset="2"/>
              <a:buChar char="¨"/>
              <a:defRPr sz="2000">
                <a:solidFill>
                  <a:schemeClr val="tx1"/>
                </a:solidFill>
                <a:latin typeface="Arial" charset="0"/>
                <a:ea typeface="宋体" pitchFamily="2" charset="-122"/>
              </a:defRPr>
            </a:lvl4pPr>
            <a:lvl5pPr marL="2209800" indent="-381000">
              <a:spcBef>
                <a:spcPct val="20000"/>
              </a:spcBef>
              <a:buClr>
                <a:schemeClr val="bg2"/>
              </a:buClr>
              <a:buFont typeface="Wingdings" pitchFamily="2" charset="2"/>
              <a:buChar char="§"/>
              <a:defRPr sz="2000">
                <a:solidFill>
                  <a:schemeClr val="tx1"/>
                </a:solidFill>
                <a:latin typeface="Arial" charset="0"/>
                <a:ea typeface="宋体" pitchFamily="2" charset="-122"/>
              </a:defRPr>
            </a:lvl5pPr>
            <a:lvl6pPr marL="2667000" indent="-3810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6pPr>
            <a:lvl7pPr marL="3124200" indent="-3810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7pPr>
            <a:lvl8pPr marL="3581400" indent="-3810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8pPr>
            <a:lvl9pPr marL="4038600" indent="-3810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9pPr>
          </a:lstStyle>
          <a:p>
            <a:pPr>
              <a:buClr>
                <a:schemeClr val="tx1"/>
              </a:buClr>
              <a:buFont typeface="Wingdings" pitchFamily="2" charset="2"/>
              <a:buNone/>
            </a:pPr>
            <a:r>
              <a:rPr lang="en-US" altLang="zh-CN" sz="3600" dirty="0">
                <a:ea typeface="楷体_GB2312" pitchFamily="49" charset="-122"/>
              </a:rPr>
              <a:t>XY = </a:t>
            </a:r>
            <a:r>
              <a:rPr lang="en-US" altLang="zh-CN" sz="3600" dirty="0">
                <a:solidFill>
                  <a:schemeClr val="accent2"/>
                </a:solidFill>
                <a:ea typeface="楷体_GB2312" pitchFamily="49" charset="-122"/>
              </a:rPr>
              <a:t>ac</a:t>
            </a:r>
            <a:r>
              <a:rPr lang="en-US" altLang="zh-CN" sz="3600" dirty="0">
                <a:ea typeface="楷体_GB2312" pitchFamily="49" charset="-122"/>
              </a:rPr>
              <a:t>*2</a:t>
            </a:r>
            <a:r>
              <a:rPr lang="en-US" altLang="zh-CN" sz="3600" baseline="30000" dirty="0">
                <a:ea typeface="楷体_GB2312" pitchFamily="49" charset="-122"/>
              </a:rPr>
              <a:t>n</a:t>
            </a:r>
            <a:r>
              <a:rPr lang="en-US" altLang="zh-CN" sz="3600" dirty="0">
                <a:ea typeface="楷体_GB2312" pitchFamily="49" charset="-122"/>
              </a:rPr>
              <a:t> + (</a:t>
            </a:r>
            <a:r>
              <a:rPr lang="en-US" altLang="zh-CN" sz="3600" dirty="0" err="1">
                <a:solidFill>
                  <a:schemeClr val="accent2"/>
                </a:solidFill>
                <a:ea typeface="楷体_GB2312" pitchFamily="49" charset="-122"/>
              </a:rPr>
              <a:t>ad</a:t>
            </a:r>
            <a:r>
              <a:rPr lang="en-US" altLang="zh-CN" sz="3600" dirty="0" err="1">
                <a:solidFill>
                  <a:schemeClr val="tx2"/>
                </a:solidFill>
                <a:ea typeface="楷体_GB2312" pitchFamily="49" charset="-122"/>
              </a:rPr>
              <a:t>+</a:t>
            </a:r>
            <a:r>
              <a:rPr lang="en-US" altLang="zh-CN" sz="3600" dirty="0" err="1">
                <a:solidFill>
                  <a:schemeClr val="accent2"/>
                </a:solidFill>
                <a:ea typeface="楷体_GB2312" pitchFamily="49" charset="-122"/>
              </a:rPr>
              <a:t>bc</a:t>
            </a:r>
            <a:r>
              <a:rPr lang="en-US" altLang="zh-CN" sz="3600" dirty="0">
                <a:ea typeface="楷体_GB2312" pitchFamily="49" charset="-122"/>
              </a:rPr>
              <a:t>)*2</a:t>
            </a:r>
            <a:r>
              <a:rPr lang="en-US" altLang="zh-CN" sz="3600" baseline="30000" dirty="0">
                <a:ea typeface="楷体_GB2312" pitchFamily="49" charset="-122"/>
              </a:rPr>
              <a:t>n/2</a:t>
            </a:r>
            <a:r>
              <a:rPr lang="en-US" altLang="zh-CN" sz="3600" dirty="0">
                <a:ea typeface="楷体_GB2312" pitchFamily="49" charset="-122"/>
              </a:rPr>
              <a:t> + </a:t>
            </a:r>
            <a:r>
              <a:rPr lang="en-US" altLang="zh-CN" sz="3600" dirty="0">
                <a:solidFill>
                  <a:schemeClr val="accent2"/>
                </a:solidFill>
                <a:ea typeface="楷体_GB2312" pitchFamily="49" charset="-122"/>
              </a:rPr>
              <a:t>bd</a:t>
            </a:r>
            <a:r>
              <a:rPr lang="en-US" altLang="zh-CN" sz="3600" dirty="0">
                <a:ea typeface="楷体_GB2312" pitchFamily="49" charset="-122"/>
              </a:rPr>
              <a:t> </a:t>
            </a:r>
          </a:p>
          <a:p>
            <a:pPr>
              <a:buClr>
                <a:schemeClr val="tx1"/>
              </a:buClr>
              <a:buFont typeface="Wingdings" pitchFamily="2" charset="2"/>
              <a:buNone/>
            </a:pPr>
            <a:r>
              <a:rPr lang="en-US" altLang="zh-CN" sz="3600" dirty="0">
                <a:ea typeface="楷体_GB2312" pitchFamily="49" charset="-122"/>
              </a:rPr>
              <a:t>     </a:t>
            </a:r>
            <a:r>
              <a:rPr lang="zh-CN" altLang="en-US" sz="2400" dirty="0">
                <a:ea typeface="楷体_GB2312" pitchFamily="49" charset="-122"/>
              </a:rPr>
              <a:t>为了降低时间复杂度，必须减少乘法的次数。</a:t>
            </a:r>
          </a:p>
          <a:p>
            <a:pPr marL="0" indent="0">
              <a:buClr>
                <a:schemeClr val="tx1"/>
              </a:buClr>
              <a:buNone/>
            </a:pPr>
            <a:endParaRPr lang="en-US" altLang="zh-CN" sz="3600" dirty="0">
              <a:ea typeface="楷体_GB2312" pitchFamily="49" charset="-122"/>
            </a:endParaRPr>
          </a:p>
          <a:p>
            <a:pPr marL="0" indent="0">
              <a:buClr>
                <a:schemeClr val="tx1"/>
              </a:buClr>
              <a:buNone/>
            </a:pPr>
            <a:r>
              <a:rPr lang="en-US" altLang="zh-CN" sz="3600" dirty="0">
                <a:ea typeface="楷体_GB2312" pitchFamily="49" charset="-122"/>
              </a:rPr>
              <a:t>XY = </a:t>
            </a:r>
            <a:r>
              <a:rPr lang="en-US" altLang="zh-CN" sz="3600" dirty="0">
                <a:solidFill>
                  <a:schemeClr val="accent5">
                    <a:lumMod val="75000"/>
                  </a:schemeClr>
                </a:solidFill>
                <a:ea typeface="楷体_GB2312" pitchFamily="49" charset="-122"/>
              </a:rPr>
              <a:t>ac</a:t>
            </a:r>
            <a:r>
              <a:rPr lang="en-US" altLang="zh-CN" sz="3600" dirty="0">
                <a:ea typeface="楷体_GB2312" pitchFamily="49" charset="-122"/>
              </a:rPr>
              <a:t>*2</a:t>
            </a:r>
            <a:r>
              <a:rPr lang="en-US" altLang="zh-CN" sz="3600" baseline="30000" dirty="0">
                <a:ea typeface="楷体_GB2312" pitchFamily="49" charset="-122"/>
              </a:rPr>
              <a:t>n</a:t>
            </a:r>
            <a:r>
              <a:rPr lang="en-US" altLang="zh-CN" sz="3600" dirty="0">
                <a:ea typeface="楷体_GB2312" pitchFamily="49" charset="-122"/>
              </a:rPr>
              <a:t> + (</a:t>
            </a:r>
            <a:r>
              <a:rPr lang="en-US" altLang="zh-CN" sz="3600" dirty="0">
                <a:solidFill>
                  <a:srgbClr val="C00000"/>
                </a:solidFill>
                <a:ea typeface="楷体_GB2312" pitchFamily="49" charset="-122"/>
              </a:rPr>
              <a:t>(a-c)(b-d)</a:t>
            </a:r>
            <a:r>
              <a:rPr lang="en-US" altLang="zh-CN" sz="3600" dirty="0">
                <a:ea typeface="楷体_GB2312" pitchFamily="49" charset="-122"/>
              </a:rPr>
              <a:t>+</a:t>
            </a:r>
            <a:r>
              <a:rPr lang="en-US" altLang="zh-CN" sz="3600" dirty="0" err="1">
                <a:solidFill>
                  <a:schemeClr val="accent5">
                    <a:lumMod val="75000"/>
                  </a:schemeClr>
                </a:solidFill>
                <a:ea typeface="楷体_GB2312" pitchFamily="49" charset="-122"/>
              </a:rPr>
              <a:t>ac</a:t>
            </a:r>
            <a:r>
              <a:rPr lang="en-US" altLang="zh-CN" sz="3600" dirty="0" err="1">
                <a:ea typeface="楷体_GB2312" pitchFamily="49" charset="-122"/>
              </a:rPr>
              <a:t>+</a:t>
            </a:r>
            <a:r>
              <a:rPr lang="en-US" altLang="zh-CN" sz="3600" dirty="0" err="1">
                <a:solidFill>
                  <a:srgbClr val="FF0000"/>
                </a:solidFill>
                <a:ea typeface="楷体_GB2312" pitchFamily="49" charset="-122"/>
              </a:rPr>
              <a:t>bd</a:t>
            </a:r>
            <a:r>
              <a:rPr lang="en-US" altLang="zh-CN" sz="3600" dirty="0">
                <a:ea typeface="楷体_GB2312" pitchFamily="49" charset="-122"/>
              </a:rPr>
              <a:t>)* 2</a:t>
            </a:r>
            <a:r>
              <a:rPr lang="en-US" altLang="zh-CN" sz="3600" baseline="30000" dirty="0">
                <a:ea typeface="楷体_GB2312" pitchFamily="49" charset="-122"/>
              </a:rPr>
              <a:t>n/2</a:t>
            </a:r>
            <a:r>
              <a:rPr lang="en-US" altLang="zh-CN" sz="3600" dirty="0">
                <a:ea typeface="楷体_GB2312" pitchFamily="49" charset="-122"/>
              </a:rPr>
              <a:t> + </a:t>
            </a:r>
            <a:r>
              <a:rPr lang="en-US" altLang="zh-CN" sz="3600" dirty="0">
                <a:solidFill>
                  <a:srgbClr val="FF0000"/>
                </a:solidFill>
                <a:ea typeface="楷体_GB2312" pitchFamily="49" charset="-122"/>
              </a:rPr>
              <a:t>bd </a:t>
            </a:r>
            <a:r>
              <a:rPr lang="en-US" altLang="zh-CN" sz="3600" dirty="0">
                <a:solidFill>
                  <a:schemeClr val="accent2"/>
                </a:solidFill>
                <a:ea typeface="楷体_GB2312" pitchFamily="49" charset="-122"/>
              </a:rPr>
              <a:t>                                                 </a:t>
            </a:r>
            <a:r>
              <a:rPr lang="en-US" altLang="zh-CN" sz="3600" dirty="0">
                <a:ea typeface="楷体_GB2312" pitchFamily="49" charset="-122"/>
              </a:rPr>
              <a:t>(2)</a:t>
            </a:r>
          </a:p>
        </p:txBody>
      </p:sp>
      <p:grpSp>
        <p:nvGrpSpPr>
          <p:cNvPr id="33798" name="Group 6"/>
          <p:cNvGrpSpPr>
            <a:grpSpLocks/>
          </p:cNvGrpSpPr>
          <p:nvPr/>
        </p:nvGrpSpPr>
        <p:grpSpPr bwMode="auto">
          <a:xfrm>
            <a:off x="1211263" y="2854325"/>
            <a:ext cx="7010400" cy="1955800"/>
            <a:chOff x="705" y="2193"/>
            <a:chExt cx="4416" cy="1232"/>
          </a:xfrm>
        </p:grpSpPr>
        <p:sp>
          <p:nvSpPr>
            <p:cNvPr id="33799" name="AutoShape 7"/>
            <p:cNvSpPr>
              <a:spLocks noChangeArrowheads="1"/>
            </p:cNvSpPr>
            <p:nvPr/>
          </p:nvSpPr>
          <p:spPr bwMode="auto">
            <a:xfrm>
              <a:off x="705" y="2193"/>
              <a:ext cx="4416" cy="1232"/>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dirty="0">
                  <a:ea typeface="黑体" pitchFamily="2" charset="-122"/>
                </a:rPr>
                <a:t>复杂度分析</a:t>
              </a:r>
            </a:p>
            <a:p>
              <a:pPr eaLnBrk="0" hangingPunct="0"/>
              <a:endParaRPr lang="zh-CN" altLang="en-US" sz="2400" b="1" dirty="0">
                <a:effectLst>
                  <a:outerShdw blurRad="38100" dist="38100" dir="2700000" algn="tl">
                    <a:srgbClr val="C0C0C0"/>
                  </a:outerShdw>
                </a:effectLst>
                <a:ea typeface="黑体" pitchFamily="2" charset="-122"/>
              </a:endParaRPr>
            </a:p>
            <a:p>
              <a:pPr eaLnBrk="0" hangingPunct="0"/>
              <a:endParaRPr lang="zh-CN" altLang="en-US" sz="2400" b="1" dirty="0"/>
            </a:p>
            <a:p>
              <a:pPr algn="ctr" eaLnBrk="0" hangingPunct="0"/>
              <a:r>
                <a:rPr lang="en-US" altLang="zh-CN" sz="2400" dirty="0"/>
                <a:t>T(n)=O(n</a:t>
              </a:r>
              <a:r>
                <a:rPr lang="en-US" altLang="zh-CN" sz="2400" baseline="30000" dirty="0"/>
                <a:t>log3</a:t>
              </a:r>
              <a:r>
                <a:rPr lang="en-US" altLang="zh-CN" sz="2400" dirty="0"/>
                <a:t>) =O(n</a:t>
              </a:r>
              <a:r>
                <a:rPr lang="en-US" altLang="zh-CN" sz="2400" baseline="30000" dirty="0"/>
                <a:t>1.59</a:t>
              </a:r>
              <a:r>
                <a:rPr lang="en-US" altLang="zh-CN" sz="2400" dirty="0"/>
                <a:t>)</a:t>
              </a:r>
              <a:r>
                <a:rPr lang="en-US" altLang="zh-CN" sz="3600" b="1" dirty="0">
                  <a:solidFill>
                    <a:srgbClr val="FF0000"/>
                  </a:solidFill>
                  <a:ea typeface="楷体_GB2312" pitchFamily="49" charset="-122"/>
                  <a:sym typeface="Wingdings" pitchFamily="2" charset="2"/>
                </a:rPr>
                <a:t></a:t>
              </a:r>
              <a:r>
                <a:rPr lang="zh-CN" altLang="zh-CN" sz="2400" b="1" dirty="0">
                  <a:solidFill>
                    <a:srgbClr val="FF0000"/>
                  </a:solidFill>
                  <a:ea typeface="楷体_GB2312" pitchFamily="49" charset="-122"/>
                  <a:sym typeface="Wingdings" pitchFamily="2" charset="2"/>
                </a:rPr>
                <a:t>较大的改进</a:t>
              </a:r>
              <a:endParaRPr lang="zh-CN" altLang="en-US" sz="2400" b="1" dirty="0">
                <a:solidFill>
                  <a:srgbClr val="FF0000"/>
                </a:solidFill>
                <a:ea typeface="楷体_GB2312" pitchFamily="49" charset="-122"/>
                <a:sym typeface="Wingdings" pitchFamily="2" charset="2"/>
              </a:endParaRPr>
            </a:p>
          </p:txBody>
        </p:sp>
        <p:graphicFrame>
          <p:nvGraphicFramePr>
            <p:cNvPr id="33800" name="Object 8"/>
            <p:cNvGraphicFramePr>
              <a:graphicFrameLocks noChangeAspect="1"/>
            </p:cNvGraphicFramePr>
            <p:nvPr/>
          </p:nvGraphicFramePr>
          <p:xfrm>
            <a:off x="1372" y="2381"/>
            <a:ext cx="2624" cy="633"/>
          </p:xfrm>
          <a:graphic>
            <a:graphicData uri="http://schemas.openxmlformats.org/presentationml/2006/ole">
              <mc:AlternateContent xmlns:mc="http://schemas.openxmlformats.org/markup-compatibility/2006">
                <mc:Choice xmlns:v="urn:schemas-microsoft-com:vml" Requires="v">
                  <p:oleObj name="公式" r:id="rId3" imgW="1892160" imgH="457200" progId="Equation.3">
                    <p:embed/>
                  </p:oleObj>
                </mc:Choice>
                <mc:Fallback>
                  <p:oleObj name="公式" r:id="rId3" imgW="1892160" imgH="457200" progId="Equation.3">
                    <p:embed/>
                    <p:pic>
                      <p:nvPicPr>
                        <p:cNvPr id="3380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 y="2381"/>
                          <a:ext cx="2624" cy="6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blinds(horizontal)">
                                      <p:cBhvr>
                                        <p:cTn id="7" dur="500"/>
                                        <p:tgtEl>
                                          <p:spTgt spid="337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798"/>
                                        </p:tgtEl>
                                        <p:attrNameLst>
                                          <p:attrName>style.visibility</p:attrName>
                                        </p:attrNameLst>
                                      </p:cBhvr>
                                      <p:to>
                                        <p:strVal val="visible"/>
                                      </p:to>
                                    </p:set>
                                    <p:animEffect transition="in" filter="blinds(horizontal)">
                                      <p:cBhvr>
                                        <p:cTn id="12" dur="500"/>
                                        <p:tgtEl>
                                          <p:spTgt spid="33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
            <a:extLst>
              <a:ext uri="{FF2B5EF4-FFF2-40B4-BE49-F238E27FC236}">
                <a16:creationId xmlns:a16="http://schemas.microsoft.com/office/drawing/2014/main" id="{8118B783-76C6-40E1-AFD1-5C28B895CE1C}"/>
              </a:ext>
            </a:extLst>
          </p:cNvPr>
          <p:cNvSpPr txBox="1">
            <a:spLocks noChangeArrowheads="1"/>
          </p:cNvSpPr>
          <p:nvPr/>
        </p:nvSpPr>
        <p:spPr bwMode="auto">
          <a:xfrm>
            <a:off x="643153" y="1321002"/>
            <a:ext cx="920124" cy="55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4725"/>
              </a:lnSpc>
            </a:pPr>
            <a:r>
              <a:rPr lang="zh-CN" altLang="en-US" sz="3200" dirty="0">
                <a:latin typeface="微软雅黑" panose="020B0503020204020204" pitchFamily="34" charset="-122"/>
              </a:rPr>
              <a:t>思考</a:t>
            </a:r>
            <a:r>
              <a:rPr lang="en-US" altLang="zh-CN" sz="3200" dirty="0">
                <a:latin typeface="微软雅黑" panose="020B0503020204020204" pitchFamily="34" charset="-122"/>
              </a:rPr>
              <a:t>:</a:t>
            </a:r>
            <a:endParaRPr lang="zh-CN" altLang="en-US" sz="3200" dirty="0">
              <a:latin typeface="微软雅黑" panose="020B0503020204020204" pitchFamily="34" charset="-122"/>
            </a:endParaRPr>
          </a:p>
        </p:txBody>
      </p:sp>
      <p:sp>
        <p:nvSpPr>
          <p:cNvPr id="17412" name="文本框 4">
            <a:extLst>
              <a:ext uri="{FF2B5EF4-FFF2-40B4-BE49-F238E27FC236}">
                <a16:creationId xmlns:a16="http://schemas.microsoft.com/office/drawing/2014/main" id="{B269FB43-E1D5-4617-A77F-4ED2622FD0DD}"/>
              </a:ext>
            </a:extLst>
          </p:cNvPr>
          <p:cNvSpPr txBox="1">
            <a:spLocks noChangeArrowheads="1"/>
          </p:cNvSpPr>
          <p:nvPr/>
        </p:nvSpPr>
        <p:spPr bwMode="auto">
          <a:xfrm>
            <a:off x="1835696" y="1408896"/>
            <a:ext cx="1795363" cy="43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538"/>
              </a:lnSpc>
            </a:pPr>
            <a:r>
              <a:rPr lang="zh-CN" altLang="en-US" sz="2800" b="1" dirty="0">
                <a:latin typeface="微软雅黑" panose="020B0503020204020204" pitchFamily="34" charset="-122"/>
              </a:rPr>
              <a:t>第二种方案</a:t>
            </a:r>
          </a:p>
        </p:txBody>
      </p:sp>
      <p:sp>
        <p:nvSpPr>
          <p:cNvPr id="6" name="文本框 5">
            <a:extLst>
              <a:ext uri="{FF2B5EF4-FFF2-40B4-BE49-F238E27FC236}">
                <a16:creationId xmlns:a16="http://schemas.microsoft.com/office/drawing/2014/main" id="{F5163BFD-00AB-4BA2-A954-B769DEA4C5C5}"/>
              </a:ext>
            </a:extLst>
          </p:cNvPr>
          <p:cNvSpPr txBox="1"/>
          <p:nvPr/>
        </p:nvSpPr>
        <p:spPr>
          <a:xfrm>
            <a:off x="971600" y="2071499"/>
            <a:ext cx="6811160" cy="429413"/>
          </a:xfrm>
          <a:prstGeom prst="rect">
            <a:avLst/>
          </a:prstGeom>
          <a:noFill/>
        </p:spPr>
        <p:txBody>
          <a:bodyPr wrap="none" lIns="0" tIns="0" rIns="0" bIns="0">
            <a:spAutoFit/>
          </a:bodyPr>
          <a:lstStyle/>
          <a:p>
            <a:pPr fontAlgn="auto">
              <a:lnSpc>
                <a:spcPts val="3543"/>
              </a:lnSpc>
              <a:spcBef>
                <a:spcPts val="0"/>
              </a:spcBef>
              <a:spcAft>
                <a:spcPts val="0"/>
              </a:spcAft>
              <a:defRPr/>
            </a:pPr>
            <a:r>
              <a:rPr lang="en-US" altLang="zh-CN" sz="2800" dirty="0">
                <a:ea typeface="楷体_GB2312" pitchFamily="49" charset="-122"/>
              </a:rPr>
              <a:t>XY = </a:t>
            </a:r>
            <a:r>
              <a:rPr lang="en-US" altLang="zh-CN" sz="2800" dirty="0">
                <a:solidFill>
                  <a:schemeClr val="accent5">
                    <a:lumMod val="75000"/>
                  </a:schemeClr>
                </a:solidFill>
                <a:ea typeface="楷体_GB2312" pitchFamily="49" charset="-122"/>
              </a:rPr>
              <a:t>ac</a:t>
            </a:r>
            <a:r>
              <a:rPr lang="en-US" altLang="zh-CN" sz="2800" dirty="0">
                <a:ea typeface="楷体_GB2312" pitchFamily="49" charset="-122"/>
              </a:rPr>
              <a:t>*2</a:t>
            </a:r>
            <a:r>
              <a:rPr lang="en-US" altLang="zh-CN" sz="2800" baseline="30000" dirty="0">
                <a:ea typeface="楷体_GB2312" pitchFamily="49" charset="-122"/>
              </a:rPr>
              <a:t>n</a:t>
            </a:r>
            <a:r>
              <a:rPr lang="en-US" altLang="zh-CN" sz="2800" dirty="0">
                <a:ea typeface="楷体_GB2312" pitchFamily="49" charset="-122"/>
              </a:rPr>
              <a:t> + (</a:t>
            </a:r>
            <a:r>
              <a:rPr lang="en-US" altLang="zh-CN" sz="2800" dirty="0">
                <a:solidFill>
                  <a:srgbClr val="C00000"/>
                </a:solidFill>
                <a:ea typeface="楷体_GB2312" pitchFamily="49" charset="-122"/>
              </a:rPr>
              <a:t>(</a:t>
            </a:r>
            <a:r>
              <a:rPr lang="en-US" altLang="zh-CN" sz="2800" dirty="0" err="1">
                <a:solidFill>
                  <a:srgbClr val="C00000"/>
                </a:solidFill>
                <a:ea typeface="楷体_GB2312" pitchFamily="49" charset="-122"/>
              </a:rPr>
              <a:t>a+c</a:t>
            </a:r>
            <a:r>
              <a:rPr lang="en-US" altLang="zh-CN" sz="2800" dirty="0">
                <a:solidFill>
                  <a:srgbClr val="C00000"/>
                </a:solidFill>
                <a:ea typeface="楷体_GB2312" pitchFamily="49" charset="-122"/>
              </a:rPr>
              <a:t>)(</a:t>
            </a:r>
            <a:r>
              <a:rPr lang="en-US" altLang="zh-CN" sz="2800" dirty="0" err="1">
                <a:solidFill>
                  <a:srgbClr val="C00000"/>
                </a:solidFill>
                <a:ea typeface="楷体_GB2312" pitchFamily="49" charset="-122"/>
              </a:rPr>
              <a:t>b+d</a:t>
            </a:r>
            <a:r>
              <a:rPr lang="en-US" altLang="zh-CN" sz="2800" dirty="0">
                <a:solidFill>
                  <a:srgbClr val="C00000"/>
                </a:solidFill>
                <a:ea typeface="楷体_GB2312" pitchFamily="49" charset="-122"/>
              </a:rPr>
              <a:t>)</a:t>
            </a:r>
            <a:r>
              <a:rPr lang="en-US" altLang="zh-CN" sz="2800" dirty="0">
                <a:ea typeface="楷体_GB2312" pitchFamily="49" charset="-122"/>
              </a:rPr>
              <a:t>-</a:t>
            </a:r>
            <a:r>
              <a:rPr lang="en-US" altLang="zh-CN" sz="2800" dirty="0">
                <a:solidFill>
                  <a:schemeClr val="accent5">
                    <a:lumMod val="75000"/>
                  </a:schemeClr>
                </a:solidFill>
                <a:ea typeface="楷体_GB2312" pitchFamily="49" charset="-122"/>
              </a:rPr>
              <a:t>ac</a:t>
            </a:r>
            <a:r>
              <a:rPr lang="en-US" altLang="zh-CN" sz="2800" dirty="0">
                <a:ea typeface="楷体_GB2312" pitchFamily="49" charset="-122"/>
              </a:rPr>
              <a:t>-</a:t>
            </a:r>
            <a:r>
              <a:rPr lang="en-US" altLang="zh-CN" sz="2800" dirty="0">
                <a:solidFill>
                  <a:srgbClr val="FF0000"/>
                </a:solidFill>
                <a:ea typeface="楷体_GB2312" pitchFamily="49" charset="-122"/>
              </a:rPr>
              <a:t>bd</a:t>
            </a:r>
            <a:r>
              <a:rPr lang="en-US" altLang="zh-CN" sz="2800" dirty="0">
                <a:ea typeface="楷体_GB2312" pitchFamily="49" charset="-122"/>
              </a:rPr>
              <a:t>)* 2</a:t>
            </a:r>
            <a:r>
              <a:rPr lang="en-US" altLang="zh-CN" sz="2800" baseline="30000" dirty="0">
                <a:ea typeface="楷体_GB2312" pitchFamily="49" charset="-122"/>
              </a:rPr>
              <a:t>n/2</a:t>
            </a:r>
            <a:r>
              <a:rPr lang="en-US" altLang="zh-CN" sz="2800" dirty="0">
                <a:ea typeface="楷体_GB2312" pitchFamily="49" charset="-122"/>
              </a:rPr>
              <a:t> + </a:t>
            </a:r>
            <a:r>
              <a:rPr lang="en-US" altLang="zh-CN" sz="2800" dirty="0">
                <a:solidFill>
                  <a:srgbClr val="FF0000"/>
                </a:solidFill>
                <a:ea typeface="楷体_GB2312" pitchFamily="49" charset="-122"/>
              </a:rPr>
              <a:t>bd     </a:t>
            </a:r>
            <a:r>
              <a:rPr lang="en-US" altLang="zh-CN" sz="2800" dirty="0">
                <a:ea typeface="楷体_GB2312" pitchFamily="49" charset="-122"/>
              </a:rPr>
              <a:t>(3)</a:t>
            </a:r>
            <a:endParaRPr lang="zh-CN" altLang="en-US" sz="2800" b="1" dirty="0">
              <a:latin typeface="微软雅黑" panose="020B0503020204020204" pitchFamily="34" charset="-122"/>
              <a:ea typeface="+mn-ea"/>
            </a:endParaRPr>
          </a:p>
        </p:txBody>
      </p:sp>
      <p:sp>
        <p:nvSpPr>
          <p:cNvPr id="7" name="文本框 6">
            <a:extLst>
              <a:ext uri="{FF2B5EF4-FFF2-40B4-BE49-F238E27FC236}">
                <a16:creationId xmlns:a16="http://schemas.microsoft.com/office/drawing/2014/main" id="{96ED4B02-B119-48E5-B80A-95578D86EA76}"/>
              </a:ext>
            </a:extLst>
          </p:cNvPr>
          <p:cNvSpPr txBox="1"/>
          <p:nvPr/>
        </p:nvSpPr>
        <p:spPr>
          <a:xfrm>
            <a:off x="667791" y="2669159"/>
            <a:ext cx="8133828" cy="1169551"/>
          </a:xfrm>
          <a:prstGeom prst="rect">
            <a:avLst/>
          </a:prstGeom>
          <a:noFill/>
        </p:spPr>
        <p:txBody>
          <a:bodyPr wrap="square" lIns="0" tIns="0" rIns="0" bIns="0">
            <a:spAutoFit/>
          </a:bodyPr>
          <a:lstStyle/>
          <a:p>
            <a:pPr marL="342900" indent="-342900" algn="just" fontAlgn="auto">
              <a:spcBef>
                <a:spcPts val="0"/>
              </a:spcBef>
              <a:spcAft>
                <a:spcPts val="0"/>
              </a:spcAft>
              <a:buFont typeface="Wingdings" panose="05000000000000000000" pitchFamily="2" charset="2"/>
              <a:buChar char="p"/>
              <a:defRPr/>
            </a:pPr>
            <a:r>
              <a:rPr lang="zh-CN" altLang="en-US" sz="2400" b="1" dirty="0">
                <a:latin typeface="微软雅黑" panose="020B0503020204020204" pitchFamily="34" charset="-122"/>
                <a:ea typeface="+mn-ea"/>
              </a:rPr>
              <a:t>细节问题：两个</a:t>
            </a:r>
            <a:r>
              <a:rPr lang="en-US" altLang="zh-CN" sz="2400" b="1" dirty="0">
                <a:latin typeface="微软雅黑" panose="020B0503020204020204" pitchFamily="34" charset="-122"/>
                <a:ea typeface="+mn-ea"/>
              </a:rPr>
              <a:t>XY</a:t>
            </a:r>
            <a:r>
              <a:rPr lang="zh-CN" altLang="en-US" sz="2400" b="1" dirty="0">
                <a:latin typeface="微软雅黑" panose="020B0503020204020204" pitchFamily="34" charset="-122"/>
                <a:ea typeface="+mn-ea"/>
              </a:rPr>
              <a:t>的</a:t>
            </a:r>
            <a:r>
              <a:rPr lang="zh-CN" altLang="en-US" sz="2800" b="1" dirty="0">
                <a:latin typeface="微软雅黑" panose="020B0503020204020204" pitchFamily="34" charset="-122"/>
                <a:ea typeface="+mn-ea"/>
              </a:rPr>
              <a:t>复杂</a:t>
            </a:r>
            <a:r>
              <a:rPr lang="zh-CN" altLang="en-US" sz="2400" b="1" dirty="0">
                <a:latin typeface="微软雅黑" panose="020B0503020204020204" pitchFamily="34" charset="-122"/>
                <a:ea typeface="+mn-ea"/>
              </a:rPr>
              <a:t>度都是</a:t>
            </a:r>
            <a:r>
              <a:rPr lang="en-US" altLang="zh-CN" sz="2800" dirty="0"/>
              <a:t>O(n</a:t>
            </a:r>
            <a:r>
              <a:rPr lang="en-US" altLang="zh-CN" sz="2800" baseline="30000" dirty="0"/>
              <a:t>log3</a:t>
            </a:r>
            <a:r>
              <a:rPr lang="en-US" altLang="zh-CN" sz="2800" dirty="0"/>
              <a:t>) </a:t>
            </a:r>
            <a:r>
              <a:rPr lang="zh-CN" altLang="en-US" sz="2400" b="1" dirty="0">
                <a:latin typeface="微软雅黑" panose="020B0503020204020204" pitchFamily="34" charset="-122"/>
                <a:ea typeface="+mn-ea"/>
              </a:rPr>
              <a:t>，但</a:t>
            </a:r>
            <a:r>
              <a:rPr lang="zh-CN" altLang="en-US" sz="2400" b="1" dirty="0">
                <a:solidFill>
                  <a:schemeClr val="accent5">
                    <a:lumMod val="75000"/>
                  </a:schemeClr>
                </a:solidFill>
                <a:latin typeface="微软雅黑" panose="020B0503020204020204" pitchFamily="34" charset="-122"/>
                <a:ea typeface="+mn-ea"/>
              </a:rPr>
              <a:t>考虑到</a:t>
            </a:r>
            <a:r>
              <a:rPr lang="en-US" altLang="zh-CN" sz="2400" b="1" dirty="0" err="1">
                <a:solidFill>
                  <a:schemeClr val="accent5">
                    <a:lumMod val="75000"/>
                  </a:schemeClr>
                </a:solidFill>
                <a:latin typeface="微软雅黑" panose="020B0503020204020204" pitchFamily="34" charset="-122"/>
                <a:ea typeface="+mn-ea"/>
              </a:rPr>
              <a:t>a+c,b+d</a:t>
            </a:r>
            <a:r>
              <a:rPr lang="zh-CN" altLang="en-US" sz="2400" b="1" dirty="0">
                <a:solidFill>
                  <a:schemeClr val="accent5">
                    <a:lumMod val="75000"/>
                  </a:schemeClr>
                </a:solidFill>
                <a:latin typeface="微软雅黑" panose="020B0503020204020204" pitchFamily="34" charset="-122"/>
                <a:ea typeface="+mn-ea"/>
              </a:rPr>
              <a:t>可</a:t>
            </a:r>
            <a:r>
              <a:rPr lang="zh-CN" altLang="en-US" sz="2400" b="1" dirty="0">
                <a:solidFill>
                  <a:schemeClr val="accent5">
                    <a:lumMod val="75000"/>
                  </a:schemeClr>
                </a:solidFill>
                <a:latin typeface="微软雅黑" panose="020B0503020204020204" pitchFamily="34" charset="-122"/>
              </a:rPr>
              <a:t>能得到</a:t>
            </a:r>
            <a:r>
              <a:rPr lang="en-US" altLang="zh-CN" sz="2400" b="1" dirty="0">
                <a:solidFill>
                  <a:schemeClr val="accent5">
                    <a:lumMod val="75000"/>
                  </a:schemeClr>
                </a:solidFill>
                <a:latin typeface="微软雅黑" panose="020B0503020204020204" pitchFamily="34" charset="-122"/>
              </a:rPr>
              <a:t>n+1</a:t>
            </a:r>
            <a:r>
              <a:rPr lang="zh-CN" altLang="en-US" sz="2400" b="1" dirty="0">
                <a:solidFill>
                  <a:schemeClr val="accent5">
                    <a:lumMod val="75000"/>
                  </a:schemeClr>
                </a:solidFill>
                <a:latin typeface="微软雅黑" panose="020B0503020204020204" pitchFamily="34" charset="-122"/>
              </a:rPr>
              <a:t>位的结果，使问题的规模变大</a:t>
            </a:r>
            <a:r>
              <a:rPr lang="zh-CN" altLang="en-US" sz="2400" b="1" dirty="0">
                <a:latin typeface="微软雅黑" panose="020B0503020204020204" pitchFamily="34" charset="-122"/>
              </a:rPr>
              <a:t>，故不选择第</a:t>
            </a:r>
            <a:r>
              <a:rPr lang="en-US" altLang="zh-CN" sz="2400" b="1" dirty="0">
                <a:latin typeface="微软雅黑" panose="020B0503020204020204" pitchFamily="34" charset="-122"/>
              </a:rPr>
              <a:t>2</a:t>
            </a:r>
            <a:r>
              <a:rPr lang="zh-CN" altLang="en-US" sz="2400" b="1" dirty="0">
                <a:latin typeface="微软雅黑" panose="020B0503020204020204" pitchFamily="34" charset="-122"/>
              </a:rPr>
              <a:t>种方案。</a:t>
            </a:r>
            <a:endParaRPr lang="zh-CN" altLang="en-US" sz="2400" b="1" dirty="0">
              <a:latin typeface="微软雅黑" panose="020B0503020204020204" pitchFamily="34" charset="-122"/>
              <a:ea typeface="+mn-ea"/>
            </a:endParaRPr>
          </a:p>
        </p:txBody>
      </p:sp>
      <p:sp>
        <p:nvSpPr>
          <p:cNvPr id="17416" name="文本框 8">
            <a:extLst>
              <a:ext uri="{FF2B5EF4-FFF2-40B4-BE49-F238E27FC236}">
                <a16:creationId xmlns:a16="http://schemas.microsoft.com/office/drawing/2014/main" id="{72D2C147-548C-4CE4-B053-C00F6EC2E0CD}"/>
              </a:ext>
            </a:extLst>
          </p:cNvPr>
          <p:cNvSpPr txBox="1">
            <a:spLocks noChangeArrowheads="1"/>
          </p:cNvSpPr>
          <p:nvPr/>
        </p:nvSpPr>
        <p:spPr bwMode="auto">
          <a:xfrm>
            <a:off x="354399" y="4010847"/>
            <a:ext cx="843520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r>
              <a:rPr lang="zh-CN" altLang="en-US" sz="2400" dirty="0">
                <a:latin typeface="Wingdings" panose="05000000000000000000" pitchFamily="2" charset="2"/>
              </a:rPr>
              <a:t>➢</a:t>
            </a:r>
            <a:r>
              <a:rPr lang="zh-CN" altLang="en-US" sz="2400" b="1" dirty="0">
                <a:latin typeface="微软雅黑" panose="020B0503020204020204" pitchFamily="34" charset="-122"/>
              </a:rPr>
              <a:t>如果将大整数分成更多段，用更复杂的方式把它们组合起来，将有可能得到更优的算法。</a:t>
            </a:r>
          </a:p>
        </p:txBody>
      </p:sp>
      <p:sp>
        <p:nvSpPr>
          <p:cNvPr id="17417" name="文本框 9">
            <a:extLst>
              <a:ext uri="{FF2B5EF4-FFF2-40B4-BE49-F238E27FC236}">
                <a16:creationId xmlns:a16="http://schemas.microsoft.com/office/drawing/2014/main" id="{2E7F6F07-40D7-42F4-A362-6374C498BA01}"/>
              </a:ext>
            </a:extLst>
          </p:cNvPr>
          <p:cNvSpPr txBox="1">
            <a:spLocks noChangeArrowheads="1"/>
          </p:cNvSpPr>
          <p:nvPr/>
        </p:nvSpPr>
        <p:spPr bwMode="auto">
          <a:xfrm>
            <a:off x="323528" y="4836514"/>
            <a:ext cx="835292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fontAlgn="auto">
              <a:spcBef>
                <a:spcPts val="0"/>
              </a:spcBef>
              <a:spcAft>
                <a:spcPts val="0"/>
              </a:spcAft>
              <a:defRPr/>
            </a:pPr>
            <a:r>
              <a:rPr lang="zh-CN" altLang="en-US" sz="2400" dirty="0">
                <a:latin typeface="Wingdings" panose="05000000000000000000" pitchFamily="2" charset="2"/>
              </a:rPr>
              <a:t>➢</a:t>
            </a:r>
            <a:r>
              <a:rPr lang="zh-CN" altLang="en-US" sz="2400" b="1" dirty="0">
                <a:latin typeface="微软雅黑" panose="020B0503020204020204" pitchFamily="34" charset="-122"/>
              </a:rPr>
              <a:t>最终的，这个思想导致了快速傅利叶变换</a:t>
            </a:r>
            <a:r>
              <a:rPr lang="en-US" altLang="zh-CN" sz="2400" b="1" dirty="0">
                <a:latin typeface="微软雅黑" panose="020B0503020204020204" pitchFamily="34" charset="-122"/>
              </a:rPr>
              <a:t>(Fast Fourier </a:t>
            </a:r>
            <a:r>
              <a:rPr lang="en-US" altLang="zh-CN" sz="2400" b="1" dirty="0">
                <a:latin typeface="微软雅黑" panose="020B0503020204020204" pitchFamily="34" charset="-122"/>
                <a:ea typeface="+mn-ea"/>
              </a:rPr>
              <a:t>Transform)</a:t>
            </a:r>
            <a:r>
              <a:rPr lang="zh-CN" altLang="en-US" sz="2400" b="1" dirty="0">
                <a:latin typeface="微软雅黑" panose="020B0503020204020204" pitchFamily="34" charset="-122"/>
                <a:ea typeface="+mn-ea"/>
              </a:rPr>
              <a:t>的产生。该方法也可以看作是一个复杂的分治算法，对于大整数乘法，它能在</a:t>
            </a:r>
            <a:r>
              <a:rPr lang="en-US" altLang="zh-CN" sz="2400" b="1" dirty="0">
                <a:solidFill>
                  <a:schemeClr val="accent5">
                    <a:lumMod val="75000"/>
                  </a:schemeClr>
                </a:solidFill>
                <a:latin typeface="微软雅黑" panose="020B0503020204020204" pitchFamily="34" charset="-122"/>
                <a:ea typeface="+mn-ea"/>
              </a:rPr>
              <a:t>O(</a:t>
            </a:r>
            <a:r>
              <a:rPr lang="en-US" altLang="zh-CN" sz="2400" b="1" dirty="0" err="1">
                <a:solidFill>
                  <a:schemeClr val="accent5">
                    <a:lumMod val="75000"/>
                  </a:schemeClr>
                </a:solidFill>
                <a:latin typeface="微软雅黑" panose="020B0503020204020204" pitchFamily="34" charset="-122"/>
                <a:ea typeface="+mn-ea"/>
              </a:rPr>
              <a:t>nlogn</a:t>
            </a:r>
            <a:r>
              <a:rPr lang="en-US" altLang="zh-CN" sz="2400" b="1" dirty="0">
                <a:solidFill>
                  <a:schemeClr val="accent5">
                    <a:lumMod val="75000"/>
                  </a:schemeClr>
                </a:solidFill>
                <a:latin typeface="微软雅黑" panose="020B0503020204020204" pitchFamily="34" charset="-122"/>
                <a:ea typeface="+mn-ea"/>
              </a:rPr>
              <a:t>)</a:t>
            </a:r>
            <a:r>
              <a:rPr lang="zh-CN" altLang="en-US" sz="2400" b="1" dirty="0">
                <a:latin typeface="微软雅黑" panose="020B0503020204020204" pitchFamily="34" charset="-122"/>
                <a:ea typeface="+mn-ea"/>
              </a:rPr>
              <a:t>时间内解决。</a:t>
            </a:r>
          </a:p>
          <a:p>
            <a:endParaRPr lang="zh-CN" altLang="en-US" sz="2400" b="1" dirty="0">
              <a:latin typeface="微软雅黑" panose="020B0503020204020204" pitchFamily="34" charset="-122"/>
            </a:endParaRPr>
          </a:p>
        </p:txBody>
      </p:sp>
      <p:sp>
        <p:nvSpPr>
          <p:cNvPr id="17419" name="文本框 11">
            <a:extLst>
              <a:ext uri="{FF2B5EF4-FFF2-40B4-BE49-F238E27FC236}">
                <a16:creationId xmlns:a16="http://schemas.microsoft.com/office/drawing/2014/main" id="{B9CCE2BC-810B-490D-8E39-C8F46A98F8DA}"/>
              </a:ext>
            </a:extLst>
          </p:cNvPr>
          <p:cNvSpPr txBox="1">
            <a:spLocks noChangeArrowheads="1"/>
          </p:cNvSpPr>
          <p:nvPr/>
        </p:nvSpPr>
        <p:spPr bwMode="auto">
          <a:xfrm>
            <a:off x="366417" y="6031513"/>
            <a:ext cx="80021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r>
              <a:rPr lang="zh-CN" altLang="en-US" sz="2400" dirty="0">
                <a:latin typeface="Wingdings" panose="05000000000000000000" pitchFamily="2" charset="2"/>
              </a:rPr>
              <a:t>➢</a:t>
            </a:r>
            <a:r>
              <a:rPr lang="zh-CN" altLang="en-US" sz="2400" b="1" dirty="0">
                <a:latin typeface="微软雅黑" panose="020B0503020204020204" pitchFamily="34" charset="-122"/>
              </a:rPr>
              <a:t>是否能找到线性时间的算法？？？目前为止还没有结果。</a:t>
            </a:r>
          </a:p>
        </p:txBody>
      </p:sp>
      <p:sp>
        <p:nvSpPr>
          <p:cNvPr id="12" name="Rectangle 2">
            <a:extLst>
              <a:ext uri="{FF2B5EF4-FFF2-40B4-BE49-F238E27FC236}">
                <a16:creationId xmlns:a16="http://schemas.microsoft.com/office/drawing/2014/main" id="{281AD8D1-0BD5-4BD0-96DA-E21FC296E022}"/>
              </a:ext>
            </a:extLst>
          </p:cNvPr>
          <p:cNvSpPr>
            <a:spLocks noChangeArrowheads="1"/>
          </p:cNvSpPr>
          <p:nvPr/>
        </p:nvSpPr>
        <p:spPr bwMode="auto">
          <a:xfrm>
            <a:off x="613792" y="225037"/>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大整数的乘法</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611560" y="214757"/>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effectLst>
                  <a:outerShdw blurRad="38100" dist="38100" dir="2700000" algn="tl">
                    <a:srgbClr val="C0C0C0"/>
                  </a:outerShdw>
                </a:effectLst>
                <a:latin typeface="黑体" pitchFamily="2" charset="-122"/>
                <a:ea typeface="黑体" pitchFamily="2" charset="-122"/>
              </a:rPr>
              <a:t>Strassen</a:t>
            </a:r>
            <a:r>
              <a:rPr lang="zh-CN" altLang="en-US" dirty="0">
                <a:effectLst>
                  <a:outerShdw blurRad="38100" dist="38100" dir="2700000" algn="tl">
                    <a:srgbClr val="C0C0C0"/>
                  </a:outerShdw>
                </a:effectLst>
                <a:latin typeface="黑体" pitchFamily="2" charset="-122"/>
                <a:ea typeface="黑体" pitchFamily="2" charset="-122"/>
              </a:rPr>
              <a:t>矩阵乘法</a:t>
            </a:r>
          </a:p>
        </p:txBody>
      </p:sp>
      <p:grpSp>
        <p:nvGrpSpPr>
          <p:cNvPr id="35843" name="Group 3"/>
          <p:cNvGrpSpPr>
            <a:grpSpLocks/>
          </p:cNvGrpSpPr>
          <p:nvPr/>
        </p:nvGrpSpPr>
        <p:grpSpPr bwMode="auto">
          <a:xfrm>
            <a:off x="464319" y="2341210"/>
            <a:ext cx="8361573" cy="1304135"/>
            <a:chOff x="297" y="603"/>
            <a:chExt cx="5444" cy="889"/>
          </a:xfrm>
        </p:grpSpPr>
        <p:sp>
          <p:nvSpPr>
            <p:cNvPr id="35844" name="Text Box 4"/>
            <p:cNvSpPr txBox="1">
              <a:spLocks noChangeArrowheads="1"/>
            </p:cNvSpPr>
            <p:nvPr/>
          </p:nvSpPr>
          <p:spPr bwMode="auto">
            <a:xfrm>
              <a:off x="297" y="603"/>
              <a:ext cx="5444"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400" dirty="0">
                  <a:solidFill>
                    <a:srgbClr val="000000"/>
                  </a:solidFill>
                  <a:latin typeface="Times New Roman" pitchFamily="18" charset="0"/>
                  <a:ea typeface="楷体_GB2312" pitchFamily="49" charset="-122"/>
                  <a:cs typeface="Times New Roman" pitchFamily="18" charset="0"/>
                </a:rPr>
                <a:t>A</a:t>
              </a:r>
              <a:r>
                <a:rPr lang="zh-CN" altLang="en-US" sz="2400" dirty="0">
                  <a:solidFill>
                    <a:srgbClr val="000000"/>
                  </a:solidFill>
                  <a:latin typeface="Times New Roman" pitchFamily="18" charset="0"/>
                  <a:ea typeface="楷体_GB2312" pitchFamily="49" charset="-122"/>
                  <a:cs typeface="Times New Roman" pitchFamily="18" charset="0"/>
                </a:rPr>
                <a:t>和</a:t>
              </a:r>
              <a:r>
                <a:rPr lang="en-US" altLang="zh-CN" sz="2400" dirty="0">
                  <a:solidFill>
                    <a:srgbClr val="000000"/>
                  </a:solidFill>
                  <a:latin typeface="Times New Roman" pitchFamily="18" charset="0"/>
                  <a:ea typeface="楷体_GB2312" pitchFamily="49" charset="-122"/>
                  <a:cs typeface="Times New Roman" pitchFamily="18" charset="0"/>
                </a:rPr>
                <a:t>B</a:t>
              </a:r>
              <a:r>
                <a:rPr lang="zh-CN" altLang="en-US" sz="2400" dirty="0">
                  <a:solidFill>
                    <a:srgbClr val="000000"/>
                  </a:solidFill>
                  <a:latin typeface="Times New Roman" pitchFamily="18" charset="0"/>
                  <a:ea typeface="楷体_GB2312" pitchFamily="49" charset="-122"/>
                  <a:cs typeface="Times New Roman" pitchFamily="18" charset="0"/>
                </a:rPr>
                <a:t>的乘积矩阵</a:t>
              </a:r>
              <a:r>
                <a:rPr lang="en-US" altLang="zh-CN" sz="2400" dirty="0">
                  <a:solidFill>
                    <a:srgbClr val="000000"/>
                  </a:solidFill>
                  <a:latin typeface="Times New Roman" pitchFamily="18" charset="0"/>
                  <a:ea typeface="楷体_GB2312" pitchFamily="49" charset="-122"/>
                  <a:cs typeface="Times New Roman" pitchFamily="18" charset="0"/>
                </a:rPr>
                <a:t>C</a:t>
              </a:r>
              <a:r>
                <a:rPr lang="zh-CN" altLang="en-US" sz="2400" dirty="0">
                  <a:solidFill>
                    <a:srgbClr val="000000"/>
                  </a:solidFill>
                  <a:latin typeface="Times New Roman" pitchFamily="18" charset="0"/>
                  <a:ea typeface="楷体_GB2312" pitchFamily="49" charset="-122"/>
                  <a:cs typeface="Times New Roman" pitchFamily="18" charset="0"/>
                </a:rPr>
                <a:t>中的元素</a:t>
              </a:r>
              <a:r>
                <a:rPr lang="en-US" altLang="zh-CN" sz="2400" dirty="0">
                  <a:solidFill>
                    <a:srgbClr val="000000"/>
                  </a:solidFill>
                  <a:latin typeface="Times New Roman" pitchFamily="18" charset="0"/>
                  <a:ea typeface="楷体_GB2312" pitchFamily="49" charset="-122"/>
                  <a:cs typeface="Times New Roman" pitchFamily="18" charset="0"/>
                </a:rPr>
                <a:t>C[</a:t>
              </a:r>
              <a:r>
                <a:rPr lang="en-US" altLang="zh-CN" sz="2400" dirty="0" err="1">
                  <a:solidFill>
                    <a:srgbClr val="000000"/>
                  </a:solidFill>
                  <a:latin typeface="Times New Roman" pitchFamily="18" charset="0"/>
                  <a:ea typeface="楷体_GB2312" pitchFamily="49" charset="-122"/>
                  <a:cs typeface="Times New Roman" pitchFamily="18" charset="0"/>
                </a:rPr>
                <a:t>i,j</a:t>
              </a:r>
              <a:r>
                <a:rPr lang="en-US" altLang="zh-CN" sz="2400" dirty="0">
                  <a:solidFill>
                    <a:srgbClr val="000000"/>
                  </a:solidFill>
                  <a:latin typeface="Times New Roman" pitchFamily="18" charset="0"/>
                  <a:ea typeface="楷体_GB2312" pitchFamily="49" charset="-122"/>
                  <a:cs typeface="Times New Roman" pitchFamily="18" charset="0"/>
                </a:rPr>
                <a:t>]</a:t>
              </a:r>
              <a:r>
                <a:rPr lang="zh-CN" altLang="en-US" sz="2400" dirty="0">
                  <a:solidFill>
                    <a:srgbClr val="000000"/>
                  </a:solidFill>
                  <a:latin typeface="Times New Roman" pitchFamily="18" charset="0"/>
                  <a:ea typeface="楷体_GB2312" pitchFamily="49" charset="-122"/>
                  <a:cs typeface="Times New Roman" pitchFamily="18" charset="0"/>
                </a:rPr>
                <a:t>定义为</a:t>
              </a:r>
              <a:r>
                <a:rPr lang="en-US" altLang="zh-CN" sz="2400" dirty="0">
                  <a:solidFill>
                    <a:srgbClr val="000000"/>
                  </a:solidFill>
                  <a:latin typeface="Times New Roman" pitchFamily="18" charset="0"/>
                  <a:ea typeface="楷体_GB2312" pitchFamily="49" charset="-122"/>
                  <a:cs typeface="Times New Roman" pitchFamily="18" charset="0"/>
                </a:rPr>
                <a:t>:</a:t>
              </a:r>
              <a:br>
                <a:rPr lang="en-US" altLang="zh-CN" sz="2400" dirty="0">
                  <a:solidFill>
                    <a:srgbClr val="000000"/>
                  </a:solidFill>
                  <a:latin typeface="Times New Roman" pitchFamily="18" charset="0"/>
                  <a:ea typeface="楷体_GB2312" pitchFamily="49" charset="-122"/>
                  <a:cs typeface="Times New Roman" pitchFamily="18" charset="0"/>
                </a:rPr>
              </a:br>
              <a:r>
                <a:rPr lang="zh-CN" altLang="en-US" sz="2400" dirty="0">
                  <a:solidFill>
                    <a:srgbClr val="000000"/>
                  </a:solidFill>
                  <a:latin typeface="Times New Roman" pitchFamily="18" charset="0"/>
                  <a:ea typeface="楷体_GB2312" pitchFamily="49" charset="-122"/>
                  <a:cs typeface="Times New Roman" pitchFamily="18" charset="0"/>
                </a:rPr>
                <a:t>　</a:t>
              </a:r>
              <a:r>
                <a:rPr lang="zh-CN" altLang="en-US" sz="2400" dirty="0">
                  <a:latin typeface="Times New Roman" pitchFamily="18" charset="0"/>
                  <a:ea typeface="楷体_GB2312" pitchFamily="49" charset="-122"/>
                  <a:cs typeface="Times New Roman" pitchFamily="18" charset="0"/>
                </a:rPr>
                <a:t> </a:t>
              </a:r>
              <a:endParaRPr lang="en-US" altLang="zh-CN" sz="2400" dirty="0">
                <a:latin typeface="Times New Roman" pitchFamily="18" charset="0"/>
                <a:ea typeface="楷体_GB2312" pitchFamily="49" charset="-122"/>
                <a:cs typeface="Times New Roman" pitchFamily="18" charset="0"/>
              </a:endParaRPr>
            </a:p>
            <a:p>
              <a:endParaRPr lang="zh-CN" altLang="en-US" sz="2400" dirty="0">
                <a:latin typeface="Times New Roman" pitchFamily="18" charset="0"/>
                <a:ea typeface="楷体_GB2312" pitchFamily="49" charset="-122"/>
                <a:cs typeface="Times New Roman" pitchFamily="18" charset="0"/>
              </a:endParaRPr>
            </a:p>
          </p:txBody>
        </p:sp>
        <p:graphicFrame>
          <p:nvGraphicFramePr>
            <p:cNvPr id="35845" name="Object 5"/>
            <p:cNvGraphicFramePr>
              <a:graphicFrameLocks noChangeAspect="1"/>
            </p:cNvGraphicFramePr>
            <p:nvPr/>
          </p:nvGraphicFramePr>
          <p:xfrm>
            <a:off x="1659" y="952"/>
            <a:ext cx="2109" cy="540"/>
          </p:xfrm>
          <a:graphic>
            <a:graphicData uri="http://schemas.openxmlformats.org/presentationml/2006/ole">
              <mc:AlternateContent xmlns:mc="http://schemas.openxmlformats.org/markup-compatibility/2006">
                <mc:Choice xmlns:v="urn:schemas-microsoft-com:vml" Requires="v">
                  <p:oleObj name="公式" r:id="rId3" imgW="1688760" imgH="431640" progId="Equation.3">
                    <p:embed/>
                  </p:oleObj>
                </mc:Choice>
                <mc:Fallback>
                  <p:oleObj name="公式" r:id="rId3" imgW="1688760" imgH="431640" progId="Equation.3">
                    <p:embed/>
                    <p:pic>
                      <p:nvPicPr>
                        <p:cNvPr id="3584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 y="952"/>
                          <a:ext cx="2109" cy="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846" name="Text Box 6"/>
          <p:cNvSpPr txBox="1">
            <a:spLocks noChangeArrowheads="1"/>
          </p:cNvSpPr>
          <p:nvPr/>
        </p:nvSpPr>
        <p:spPr bwMode="auto">
          <a:xfrm>
            <a:off x="323850" y="4005263"/>
            <a:ext cx="8642350" cy="2092325"/>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en-US" sz="3200" dirty="0" err="1">
                <a:solidFill>
                  <a:schemeClr val="bg1"/>
                </a:solidFill>
                <a:ea typeface="楷体_GB2312" pitchFamily="49" charset="-122"/>
                <a:cs typeface="Times New Roman" pitchFamily="18" charset="0"/>
              </a:rPr>
              <a:t>若依此定义来计算A和B的乘积矩阵C，则每计算C的一个元素C</a:t>
            </a:r>
            <a:r>
              <a:rPr lang="en-US" altLang="en-US" sz="3200" dirty="0">
                <a:solidFill>
                  <a:schemeClr val="bg1"/>
                </a:solidFill>
                <a:ea typeface="楷体_GB2312" pitchFamily="49" charset="-122"/>
                <a:cs typeface="Times New Roman" pitchFamily="18" charset="0"/>
              </a:rPr>
              <a:t>[</a:t>
            </a:r>
            <a:r>
              <a:rPr lang="en-US" altLang="en-US" sz="3200" dirty="0" err="1">
                <a:solidFill>
                  <a:schemeClr val="bg1"/>
                </a:solidFill>
                <a:ea typeface="楷体_GB2312" pitchFamily="49" charset="-122"/>
                <a:cs typeface="Times New Roman" pitchFamily="18" charset="0"/>
              </a:rPr>
              <a:t>i</a:t>
            </a:r>
            <a:r>
              <a:rPr lang="en-US" altLang="en-US" sz="3200" dirty="0">
                <a:solidFill>
                  <a:schemeClr val="bg1"/>
                </a:solidFill>
                <a:ea typeface="楷体_GB2312" pitchFamily="49" charset="-122"/>
                <a:cs typeface="Times New Roman" pitchFamily="18" charset="0"/>
              </a:rPr>
              <a:t>][j]，需要做n次乘法和n-1次加法。因此，算出矩阵C的</a:t>
            </a:r>
            <a:r>
              <a:rPr lang="en-US" altLang="zh-CN" sz="3200" dirty="0">
                <a:solidFill>
                  <a:schemeClr val="bg1"/>
                </a:solidFill>
                <a:ea typeface="楷体_GB2312" pitchFamily="49" charset="-122"/>
                <a:cs typeface="Times New Roman" pitchFamily="18" charset="0"/>
              </a:rPr>
              <a:t> n</a:t>
            </a:r>
            <a:r>
              <a:rPr lang="en-US" altLang="zh-CN" sz="3200" baseline="30000" dirty="0">
                <a:solidFill>
                  <a:schemeClr val="bg1"/>
                </a:solidFill>
                <a:ea typeface="楷体_GB2312" pitchFamily="49" charset="-122"/>
                <a:cs typeface="Times New Roman" pitchFamily="18" charset="0"/>
              </a:rPr>
              <a:t>2 </a:t>
            </a:r>
            <a:r>
              <a:rPr lang="en-US" altLang="en-US" sz="3200" dirty="0" err="1">
                <a:solidFill>
                  <a:schemeClr val="bg1"/>
                </a:solidFill>
                <a:ea typeface="楷体_GB2312" pitchFamily="49" charset="-122"/>
                <a:cs typeface="Times New Roman" pitchFamily="18" charset="0"/>
              </a:rPr>
              <a:t>个元素所需的计算时间为</a:t>
            </a:r>
            <a:r>
              <a:rPr lang="en-US" altLang="zh-CN" sz="3200" dirty="0" err="1">
                <a:solidFill>
                  <a:schemeClr val="bg1"/>
                </a:solidFill>
                <a:ea typeface="楷体_GB2312" pitchFamily="49" charset="-122"/>
                <a:cs typeface="Times New Roman" pitchFamily="18" charset="0"/>
              </a:rPr>
              <a:t>O</a:t>
            </a:r>
            <a:r>
              <a:rPr lang="en-US" altLang="zh-CN" sz="3200" dirty="0">
                <a:solidFill>
                  <a:schemeClr val="bg1"/>
                </a:solidFill>
                <a:ea typeface="楷体_GB2312" pitchFamily="49" charset="-122"/>
                <a:cs typeface="Times New Roman" pitchFamily="18" charset="0"/>
              </a:rPr>
              <a:t>(n</a:t>
            </a:r>
            <a:r>
              <a:rPr lang="en-US" altLang="zh-CN" sz="3200" baseline="30000" dirty="0">
                <a:solidFill>
                  <a:schemeClr val="bg1"/>
                </a:solidFill>
                <a:ea typeface="楷体_GB2312" pitchFamily="49" charset="-122"/>
                <a:cs typeface="Times New Roman" pitchFamily="18" charset="0"/>
              </a:rPr>
              <a:t>3</a:t>
            </a:r>
            <a:r>
              <a:rPr lang="en-US" altLang="zh-CN" sz="3200" dirty="0">
                <a:solidFill>
                  <a:schemeClr val="bg1"/>
                </a:solidFill>
                <a:ea typeface="楷体_GB2312" pitchFamily="49" charset="-122"/>
                <a:cs typeface="Times New Roman" pitchFamily="18" charset="0"/>
              </a:rPr>
              <a:t>)</a:t>
            </a:r>
          </a:p>
        </p:txBody>
      </p:sp>
      <p:sp>
        <p:nvSpPr>
          <p:cNvPr id="35847" name="Text Box 7"/>
          <p:cNvSpPr txBox="1">
            <a:spLocks noChangeArrowheads="1"/>
          </p:cNvSpPr>
          <p:nvPr/>
        </p:nvSpPr>
        <p:spPr bwMode="auto">
          <a:xfrm>
            <a:off x="395288" y="1700213"/>
            <a:ext cx="2792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buFont typeface="Wingdings" pitchFamily="2" charset="2"/>
              <a:buChar char="u"/>
            </a:pPr>
            <a:r>
              <a:rPr lang="zh-CN" altLang="zh-CN" sz="2400" dirty="0">
                <a:ea typeface="楷体_GB2312" pitchFamily="49" charset="-122"/>
              </a:rPr>
              <a:t>传统方法</a:t>
            </a:r>
            <a:r>
              <a:rPr lang="zh-CN" altLang="en-US" sz="2400" dirty="0">
                <a:ea typeface="楷体_GB2312" pitchFamily="49" charset="-122"/>
              </a:rPr>
              <a:t>：</a:t>
            </a:r>
            <a:r>
              <a:rPr lang="en-US" altLang="zh-CN" sz="2800" dirty="0">
                <a:ea typeface="楷体_GB2312" pitchFamily="49" charset="-122"/>
              </a:rPr>
              <a:t>O(n</a:t>
            </a:r>
            <a:r>
              <a:rPr lang="en-US" altLang="zh-CN" sz="2800" baseline="30000" dirty="0">
                <a:ea typeface="楷体_GB2312" pitchFamily="49" charset="-122"/>
              </a:rPr>
              <a:t>3</a:t>
            </a:r>
            <a:r>
              <a:rPr lang="en-US" altLang="zh-CN" sz="2800" dirty="0">
                <a:ea typeface="楷体_GB2312" pitchFamily="49" charset="-122"/>
              </a:rPr>
              <a:t>)</a:t>
            </a:r>
            <a:endParaRPr lang="en-US" altLang="zh-CN" sz="2400" dirty="0">
              <a:ea typeface="楷体_GB2312" pitchFamily="49" charset="-122"/>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685800" y="404664"/>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effectLst>
                  <a:outerShdw blurRad="38100" dist="38100" dir="2700000" algn="tl">
                    <a:srgbClr val="C0C0C0"/>
                  </a:outerShdw>
                </a:effectLst>
                <a:latin typeface="黑体" pitchFamily="2" charset="-122"/>
                <a:ea typeface="黑体" pitchFamily="2" charset="-122"/>
              </a:rPr>
              <a:t>Strassen</a:t>
            </a:r>
            <a:r>
              <a:rPr lang="zh-CN" altLang="en-US" dirty="0">
                <a:effectLst>
                  <a:outerShdw blurRad="38100" dist="38100" dir="2700000" algn="tl">
                    <a:srgbClr val="C0C0C0"/>
                  </a:outerShdw>
                </a:effectLst>
                <a:latin typeface="黑体" pitchFamily="2" charset="-122"/>
                <a:ea typeface="黑体" pitchFamily="2" charset="-122"/>
              </a:rPr>
              <a:t>矩阵乘法</a:t>
            </a:r>
          </a:p>
        </p:txBody>
      </p:sp>
      <p:pic>
        <p:nvPicPr>
          <p:cNvPr id="3" name="图片 2">
            <a:extLst>
              <a:ext uri="{FF2B5EF4-FFF2-40B4-BE49-F238E27FC236}">
                <a16:creationId xmlns:a16="http://schemas.microsoft.com/office/drawing/2014/main" id="{5CA37312-9DC8-43D7-A1B0-DD68EB11C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547664"/>
            <a:ext cx="6840760" cy="5027958"/>
          </a:xfrm>
          <a:prstGeom prst="rect">
            <a:avLst/>
          </a:prstGeom>
        </p:spPr>
      </p:pic>
    </p:spTree>
    <p:extLst>
      <p:ext uri="{BB962C8B-B14F-4D97-AF65-F5344CB8AC3E}">
        <p14:creationId xmlns:p14="http://schemas.microsoft.com/office/powerpoint/2010/main" val="4495522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685800" y="404664"/>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effectLst>
                  <a:outerShdw blurRad="38100" dist="38100" dir="2700000" algn="tl">
                    <a:srgbClr val="C0C0C0"/>
                  </a:outerShdw>
                </a:effectLst>
                <a:latin typeface="黑体" pitchFamily="2" charset="-122"/>
                <a:ea typeface="黑体" pitchFamily="2" charset="-122"/>
              </a:rPr>
              <a:t>Strassen</a:t>
            </a:r>
            <a:r>
              <a:rPr lang="zh-CN" altLang="en-US" dirty="0">
                <a:effectLst>
                  <a:outerShdw blurRad="38100" dist="38100" dir="2700000" algn="tl">
                    <a:srgbClr val="C0C0C0"/>
                  </a:outerShdw>
                </a:effectLst>
                <a:latin typeface="黑体" pitchFamily="2" charset="-122"/>
                <a:ea typeface="黑体" pitchFamily="2" charset="-122"/>
              </a:rPr>
              <a:t>矩阵乘法</a:t>
            </a:r>
          </a:p>
        </p:txBody>
      </p:sp>
      <p:sp>
        <p:nvSpPr>
          <p:cNvPr id="36867" name="Text Box 3"/>
          <p:cNvSpPr txBox="1">
            <a:spLocks noChangeArrowheads="1"/>
          </p:cNvSpPr>
          <p:nvPr/>
        </p:nvSpPr>
        <p:spPr bwMode="auto">
          <a:xfrm>
            <a:off x="323850" y="2276872"/>
            <a:ext cx="8642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en-US" sz="2400" dirty="0">
                <a:ea typeface="楷体_GB2312" pitchFamily="49" charset="-122"/>
                <a:cs typeface="Times New Roman" pitchFamily="18" charset="0"/>
              </a:rPr>
              <a:t>使用与上例类似的技术，将矩阵A，B和C中每一矩阵都分块成4个大小相等的子矩阵。由此可将方程C=</a:t>
            </a:r>
            <a:r>
              <a:rPr lang="en-US" altLang="en-US" sz="2400" dirty="0" err="1">
                <a:ea typeface="楷体_GB2312" pitchFamily="49" charset="-122"/>
                <a:cs typeface="Times New Roman" pitchFamily="18" charset="0"/>
              </a:rPr>
              <a:t>AB重写为</a:t>
            </a:r>
            <a:r>
              <a:rPr lang="en-US" altLang="en-US" sz="2400" dirty="0">
                <a:ea typeface="楷体_GB2312" pitchFamily="49" charset="-122"/>
                <a:cs typeface="Times New Roman" pitchFamily="18" charset="0"/>
              </a:rPr>
              <a:t>：</a:t>
            </a:r>
            <a:endParaRPr lang="zh-CN" altLang="en-US" sz="2400" dirty="0">
              <a:ea typeface="楷体_GB2312" pitchFamily="49" charset="-122"/>
              <a:cs typeface="Times New Roman" pitchFamily="18" charset="0"/>
            </a:endParaRPr>
          </a:p>
        </p:txBody>
      </p:sp>
      <p:sp>
        <p:nvSpPr>
          <p:cNvPr id="36868" name="Text Box 4"/>
          <p:cNvSpPr txBox="1">
            <a:spLocks noChangeArrowheads="1"/>
          </p:cNvSpPr>
          <p:nvPr/>
        </p:nvSpPr>
        <p:spPr bwMode="auto">
          <a:xfrm>
            <a:off x="395288" y="1495277"/>
            <a:ext cx="2730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buFont typeface="Wingdings" pitchFamily="2" charset="2"/>
              <a:buChar char="u"/>
            </a:pPr>
            <a:r>
              <a:rPr lang="zh-CN" altLang="zh-CN" sz="2400" dirty="0">
                <a:ea typeface="楷体_GB2312" pitchFamily="49" charset="-122"/>
              </a:rPr>
              <a:t>传统方法</a:t>
            </a:r>
            <a:r>
              <a:rPr lang="zh-CN" altLang="en-US" sz="2400" dirty="0">
                <a:ea typeface="楷体_GB2312" pitchFamily="49" charset="-122"/>
              </a:rPr>
              <a:t>：</a:t>
            </a:r>
            <a:r>
              <a:rPr lang="en-US" altLang="zh-CN" sz="2400" dirty="0">
                <a:ea typeface="楷体_GB2312" pitchFamily="49" charset="-122"/>
              </a:rPr>
              <a:t>O(n</a:t>
            </a:r>
            <a:r>
              <a:rPr lang="en-US" altLang="zh-CN" sz="2400" baseline="30000" dirty="0">
                <a:ea typeface="楷体_GB2312" pitchFamily="49" charset="-122"/>
              </a:rPr>
              <a:t>3</a:t>
            </a:r>
            <a:r>
              <a:rPr lang="en-US" altLang="zh-CN" sz="2400" dirty="0">
                <a:ea typeface="楷体_GB2312" pitchFamily="49" charset="-122"/>
              </a:rPr>
              <a:t>)</a:t>
            </a:r>
          </a:p>
          <a:p>
            <a:pPr>
              <a:buFont typeface="Wingdings" pitchFamily="2" charset="2"/>
              <a:buChar char="u"/>
            </a:pPr>
            <a:r>
              <a:rPr lang="zh-CN" altLang="en-US" sz="2400" dirty="0">
                <a:ea typeface="楷体_GB2312" pitchFamily="49" charset="-122"/>
                <a:sym typeface="Wingdings" pitchFamily="2" charset="2"/>
              </a:rPr>
              <a:t>分治法</a:t>
            </a:r>
            <a:r>
              <a:rPr lang="en-US" altLang="zh-CN" sz="2400" dirty="0">
                <a:ea typeface="楷体_GB2312" pitchFamily="49" charset="-122"/>
                <a:sym typeface="Wingdings" pitchFamily="2" charset="2"/>
              </a:rPr>
              <a:t>:</a:t>
            </a:r>
          </a:p>
        </p:txBody>
      </p:sp>
      <p:graphicFrame>
        <p:nvGraphicFramePr>
          <p:cNvPr id="36869" name="Object 5"/>
          <p:cNvGraphicFramePr>
            <a:graphicFrameLocks noChangeAspect="1"/>
          </p:cNvGraphicFramePr>
          <p:nvPr>
            <p:extLst>
              <p:ext uri="{D42A27DB-BD31-4B8C-83A1-F6EECF244321}">
                <p14:modId xmlns:p14="http://schemas.microsoft.com/office/powerpoint/2010/main" val="356416093"/>
              </p:ext>
            </p:extLst>
          </p:nvPr>
        </p:nvGraphicFramePr>
        <p:xfrm>
          <a:off x="2268538" y="3079602"/>
          <a:ext cx="4248150" cy="923925"/>
        </p:xfrm>
        <a:graphic>
          <a:graphicData uri="http://schemas.openxmlformats.org/presentationml/2006/ole">
            <mc:AlternateContent xmlns:mc="http://schemas.openxmlformats.org/markup-compatibility/2006">
              <mc:Choice xmlns:v="urn:schemas-microsoft-com:vml" Requires="v">
                <p:oleObj name="公式" r:id="rId3" imgW="2222280" imgH="482400" progId="Equation.3">
                  <p:embed/>
                </p:oleObj>
              </mc:Choice>
              <mc:Fallback>
                <p:oleObj name="公式" r:id="rId3" imgW="2222280" imgH="482400" progId="Equation.3">
                  <p:embed/>
                  <p:pic>
                    <p:nvPicPr>
                      <p:cNvPr id="368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3079602"/>
                        <a:ext cx="424815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0" name="Rectangle 6"/>
          <p:cNvSpPr>
            <a:spLocks noChangeArrowheads="1"/>
          </p:cNvSpPr>
          <p:nvPr/>
        </p:nvSpPr>
        <p:spPr bwMode="auto">
          <a:xfrm>
            <a:off x="539750" y="4221163"/>
            <a:ext cx="77724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itchFamily="2" charset="2"/>
              <a:buChar char="n"/>
              <a:defRPr sz="3200">
                <a:solidFill>
                  <a:schemeClr val="tx1"/>
                </a:solidFill>
                <a:latin typeface="Arial"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charset="0"/>
                <a:ea typeface="宋体" pitchFamily="2" charset="-122"/>
              </a:defRPr>
            </a:lvl5pPr>
            <a:lvl6pPr marL="25146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6pPr>
            <a:lvl7pPr marL="29718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7pPr>
            <a:lvl8pPr marL="34290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8pPr>
            <a:lvl9pPr marL="38862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9pPr>
          </a:lstStyle>
          <a:p>
            <a:pPr>
              <a:buClr>
                <a:schemeClr val="tx1"/>
              </a:buClr>
              <a:buFont typeface="Wingdings" pitchFamily="2" charset="2"/>
              <a:buNone/>
            </a:pPr>
            <a:r>
              <a:rPr lang="zh-CN" altLang="en-US" sz="2400">
                <a:ea typeface="楷体_GB2312" pitchFamily="49" charset="-122"/>
              </a:rPr>
              <a:t>由此可得：</a:t>
            </a:r>
          </a:p>
        </p:txBody>
      </p:sp>
      <p:sp>
        <p:nvSpPr>
          <p:cNvPr id="368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6872" name="Rectangle 8"/>
          <p:cNvSpPr>
            <a:spLocks noChangeArrowheads="1"/>
          </p:cNvSpPr>
          <p:nvPr/>
        </p:nvSpPr>
        <p:spPr bwMode="auto">
          <a:xfrm>
            <a:off x="0" y="219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6873" name="Rectangle 9"/>
          <p:cNvSpPr>
            <a:spLocks noChangeArrowheads="1"/>
          </p:cNvSpPr>
          <p:nvPr/>
        </p:nvSpPr>
        <p:spPr bwMode="auto">
          <a:xfrm>
            <a:off x="0" y="438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6874" name="Rectangle 10"/>
          <p:cNvSpPr>
            <a:spLocks noChangeArrowheads="1"/>
          </p:cNvSpPr>
          <p:nvPr/>
        </p:nvSpPr>
        <p:spPr bwMode="auto">
          <a:xfrm>
            <a:off x="0" y="657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pSp>
        <p:nvGrpSpPr>
          <p:cNvPr id="36875" name="Group 11"/>
          <p:cNvGrpSpPr>
            <a:grpSpLocks/>
          </p:cNvGrpSpPr>
          <p:nvPr/>
        </p:nvGrpSpPr>
        <p:grpSpPr bwMode="auto">
          <a:xfrm>
            <a:off x="2268538" y="4160689"/>
            <a:ext cx="4679950" cy="2303463"/>
            <a:chOff x="0" y="0"/>
            <a:chExt cx="858" cy="552"/>
          </a:xfrm>
        </p:grpSpPr>
        <p:graphicFrame>
          <p:nvGraphicFramePr>
            <p:cNvPr id="36876" name="Object 12"/>
            <p:cNvGraphicFramePr>
              <a:graphicFrameLocks noChangeAspect="1"/>
            </p:cNvGraphicFramePr>
            <p:nvPr/>
          </p:nvGraphicFramePr>
          <p:xfrm>
            <a:off x="0" y="0"/>
            <a:ext cx="822" cy="138"/>
          </p:xfrm>
          <a:graphic>
            <a:graphicData uri="http://schemas.openxmlformats.org/presentationml/2006/ole">
              <mc:AlternateContent xmlns:mc="http://schemas.openxmlformats.org/markup-compatibility/2006">
                <mc:Choice xmlns:v="urn:schemas-microsoft-com:vml" Requires="v">
                  <p:oleObj name="公式" r:id="rId5" imgW="1307532" imgH="215806" progId="Equation.3">
                    <p:embed/>
                  </p:oleObj>
                </mc:Choice>
                <mc:Fallback>
                  <p:oleObj name="公式" r:id="rId5" imgW="1307532" imgH="215806" progId="Equation.3">
                    <p:embed/>
                    <p:pic>
                      <p:nvPicPr>
                        <p:cNvPr id="36876"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22"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7" name="Object 13"/>
            <p:cNvGraphicFramePr>
              <a:graphicFrameLocks noChangeAspect="1"/>
            </p:cNvGraphicFramePr>
            <p:nvPr/>
          </p:nvGraphicFramePr>
          <p:xfrm>
            <a:off x="0" y="138"/>
            <a:ext cx="840" cy="138"/>
          </p:xfrm>
          <a:graphic>
            <a:graphicData uri="http://schemas.openxmlformats.org/presentationml/2006/ole">
              <mc:AlternateContent xmlns:mc="http://schemas.openxmlformats.org/markup-compatibility/2006">
                <mc:Choice xmlns:v="urn:schemas-microsoft-com:vml" Requires="v">
                  <p:oleObj name="公式" r:id="rId7" imgW="1333500" imgH="215900" progId="Equation.3">
                    <p:embed/>
                  </p:oleObj>
                </mc:Choice>
                <mc:Fallback>
                  <p:oleObj name="公式" r:id="rId7" imgW="1333500" imgH="215900" progId="Equation.3">
                    <p:embed/>
                    <p:pic>
                      <p:nvPicPr>
                        <p:cNvPr id="36877"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38"/>
                          <a:ext cx="840"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8" name="Object 14"/>
            <p:cNvGraphicFramePr>
              <a:graphicFrameLocks noChangeAspect="1"/>
            </p:cNvGraphicFramePr>
            <p:nvPr/>
          </p:nvGraphicFramePr>
          <p:xfrm>
            <a:off x="0" y="276"/>
            <a:ext cx="840" cy="138"/>
          </p:xfrm>
          <a:graphic>
            <a:graphicData uri="http://schemas.openxmlformats.org/presentationml/2006/ole">
              <mc:AlternateContent xmlns:mc="http://schemas.openxmlformats.org/markup-compatibility/2006">
                <mc:Choice xmlns:v="urn:schemas-microsoft-com:vml" Requires="v">
                  <p:oleObj name="公式" r:id="rId9" imgW="1333500" imgH="215900" progId="Equation.3">
                    <p:embed/>
                  </p:oleObj>
                </mc:Choice>
                <mc:Fallback>
                  <p:oleObj name="公式" r:id="rId9" imgW="1333500" imgH="215900" progId="Equation.3">
                    <p:embed/>
                    <p:pic>
                      <p:nvPicPr>
                        <p:cNvPr id="36878"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76"/>
                          <a:ext cx="840"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9" name="Object 15"/>
            <p:cNvGraphicFramePr>
              <a:graphicFrameLocks noChangeAspect="1"/>
            </p:cNvGraphicFramePr>
            <p:nvPr/>
          </p:nvGraphicFramePr>
          <p:xfrm>
            <a:off x="0" y="414"/>
            <a:ext cx="858" cy="138"/>
          </p:xfrm>
          <a:graphic>
            <a:graphicData uri="http://schemas.openxmlformats.org/presentationml/2006/ole">
              <mc:AlternateContent xmlns:mc="http://schemas.openxmlformats.org/markup-compatibility/2006">
                <mc:Choice xmlns:v="urn:schemas-microsoft-com:vml" Requires="v">
                  <p:oleObj name="公式" r:id="rId11" imgW="1358310" imgH="215806" progId="Equation.3">
                    <p:embed/>
                  </p:oleObj>
                </mc:Choice>
                <mc:Fallback>
                  <p:oleObj name="公式" r:id="rId11" imgW="1358310" imgH="215806" progId="Equation.3">
                    <p:embed/>
                    <p:pic>
                      <p:nvPicPr>
                        <p:cNvPr id="36879"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14"/>
                          <a:ext cx="858"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6880" name="Rectangle 16"/>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6882" name="AutoShape 18"/>
          <p:cNvSpPr>
            <a:spLocks noChangeArrowheads="1"/>
          </p:cNvSpPr>
          <p:nvPr/>
        </p:nvSpPr>
        <p:spPr bwMode="auto">
          <a:xfrm>
            <a:off x="1066800" y="3212951"/>
            <a:ext cx="7010400" cy="1749426"/>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dirty="0">
                <a:ea typeface="黑体" pitchFamily="2" charset="-122"/>
              </a:rPr>
              <a:t>复杂度分析</a:t>
            </a:r>
          </a:p>
          <a:p>
            <a:pPr eaLnBrk="0" hangingPunct="0"/>
            <a:endParaRPr lang="zh-CN" altLang="en-US" sz="2400" b="1" dirty="0">
              <a:effectLst>
                <a:outerShdw blurRad="38100" dist="38100" dir="2700000" algn="tl">
                  <a:srgbClr val="C0C0C0"/>
                </a:outerShdw>
              </a:effectLst>
              <a:ea typeface="黑体" pitchFamily="2" charset="-122"/>
            </a:endParaRPr>
          </a:p>
          <a:p>
            <a:pPr eaLnBrk="0" hangingPunct="0"/>
            <a:endParaRPr lang="zh-CN" altLang="en-US" sz="2400" b="1" dirty="0"/>
          </a:p>
          <a:p>
            <a:pPr algn="ctr" eaLnBrk="0" hangingPunct="0"/>
            <a:r>
              <a:rPr lang="en-US" altLang="zh-CN" sz="2400" dirty="0"/>
              <a:t>T(n)=O(n</a:t>
            </a:r>
            <a:r>
              <a:rPr lang="en-US" altLang="zh-CN" sz="2400" baseline="30000" dirty="0"/>
              <a:t>3</a:t>
            </a:r>
            <a:r>
              <a:rPr lang="en-US" altLang="zh-CN" sz="2400" dirty="0"/>
              <a:t>)</a:t>
            </a:r>
            <a:endParaRPr lang="en-US" altLang="zh-CN" sz="2400" b="1" dirty="0">
              <a:solidFill>
                <a:srgbClr val="FF0000"/>
              </a:solidFill>
              <a:ea typeface="楷体_GB2312" pitchFamily="49" charset="-122"/>
              <a:sym typeface="Wingdings" pitchFamily="2" charset="2"/>
            </a:endParaRPr>
          </a:p>
        </p:txBody>
      </p:sp>
      <p:graphicFrame>
        <p:nvGraphicFramePr>
          <p:cNvPr id="20" name="Object 33">
            <a:extLst>
              <a:ext uri="{FF2B5EF4-FFF2-40B4-BE49-F238E27FC236}">
                <a16:creationId xmlns:a16="http://schemas.microsoft.com/office/drawing/2014/main" id="{EB936EC8-3A14-4260-A76F-2A5956F28F76}"/>
              </a:ext>
            </a:extLst>
          </p:cNvPr>
          <p:cNvGraphicFramePr>
            <a:graphicFrameLocks noChangeAspect="1"/>
          </p:cNvGraphicFramePr>
          <p:nvPr>
            <p:extLst>
              <p:ext uri="{D42A27DB-BD31-4B8C-83A1-F6EECF244321}">
                <p14:modId xmlns:p14="http://schemas.microsoft.com/office/powerpoint/2010/main" val="482258085"/>
              </p:ext>
            </p:extLst>
          </p:nvPr>
        </p:nvGraphicFramePr>
        <p:xfrm>
          <a:off x="2555205" y="3440088"/>
          <a:ext cx="4537075" cy="1027113"/>
        </p:xfrm>
        <a:graphic>
          <a:graphicData uri="http://schemas.openxmlformats.org/presentationml/2006/ole">
            <mc:AlternateContent xmlns:mc="http://schemas.openxmlformats.org/markup-compatibility/2006">
              <mc:Choice xmlns:v="urn:schemas-microsoft-com:vml" Requires="v">
                <p:oleObj name="公式" r:id="rId13" imgW="2019300" imgH="457200" progId="Equation.3">
                  <p:embed/>
                </p:oleObj>
              </mc:Choice>
              <mc:Fallback>
                <p:oleObj name="公式" r:id="rId13" imgW="2019300" imgH="457200" progId="Equation.3">
                  <p:embed/>
                  <p:pic>
                    <p:nvPicPr>
                      <p:cNvPr id="20" name="Object 33">
                        <a:extLst>
                          <a:ext uri="{FF2B5EF4-FFF2-40B4-BE49-F238E27FC236}">
                            <a16:creationId xmlns:a16="http://schemas.microsoft.com/office/drawing/2014/main" id="{EB936EC8-3A14-4260-A76F-2A5956F28F7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5205" y="3440088"/>
                        <a:ext cx="4537075"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2"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685800" y="33265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effectLst>
                  <a:outerShdw blurRad="38100" dist="38100" dir="2700000" algn="tl">
                    <a:srgbClr val="C0C0C0"/>
                  </a:outerShdw>
                </a:effectLst>
                <a:latin typeface="黑体" pitchFamily="2" charset="-122"/>
                <a:ea typeface="黑体" pitchFamily="2" charset="-122"/>
              </a:rPr>
              <a:t>Strassen</a:t>
            </a:r>
            <a:r>
              <a:rPr lang="zh-CN" altLang="en-US" dirty="0">
                <a:effectLst>
                  <a:outerShdw blurRad="38100" dist="38100" dir="2700000" algn="tl">
                    <a:srgbClr val="C0C0C0"/>
                  </a:outerShdw>
                </a:effectLst>
                <a:latin typeface="黑体" pitchFamily="2" charset="-122"/>
                <a:ea typeface="黑体" pitchFamily="2" charset="-122"/>
              </a:rPr>
              <a:t>矩阵乘法</a:t>
            </a:r>
          </a:p>
        </p:txBody>
      </p:sp>
      <p:sp>
        <p:nvSpPr>
          <p:cNvPr id="37891" name="Text Box 3"/>
          <p:cNvSpPr txBox="1">
            <a:spLocks noChangeArrowheads="1"/>
          </p:cNvSpPr>
          <p:nvPr/>
        </p:nvSpPr>
        <p:spPr bwMode="auto">
          <a:xfrm>
            <a:off x="395288" y="1556792"/>
            <a:ext cx="2730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buFont typeface="Wingdings" pitchFamily="2" charset="2"/>
              <a:buChar char="u"/>
            </a:pPr>
            <a:r>
              <a:rPr lang="zh-CN" altLang="zh-CN" sz="2400">
                <a:ea typeface="楷体_GB2312" pitchFamily="49" charset="-122"/>
              </a:rPr>
              <a:t>传统方法</a:t>
            </a:r>
            <a:r>
              <a:rPr lang="zh-CN" altLang="en-US" sz="2400">
                <a:ea typeface="楷体_GB2312" pitchFamily="49" charset="-122"/>
              </a:rPr>
              <a:t>：</a:t>
            </a:r>
            <a:r>
              <a:rPr lang="en-US" altLang="zh-CN" sz="2400">
                <a:ea typeface="楷体_GB2312" pitchFamily="49" charset="-122"/>
              </a:rPr>
              <a:t>O(n</a:t>
            </a:r>
            <a:r>
              <a:rPr lang="en-US" altLang="zh-CN" sz="2400" baseline="30000">
                <a:ea typeface="楷体_GB2312" pitchFamily="49" charset="-122"/>
              </a:rPr>
              <a:t>3</a:t>
            </a:r>
            <a:r>
              <a:rPr lang="en-US" altLang="zh-CN" sz="2400">
                <a:ea typeface="楷体_GB2312" pitchFamily="49" charset="-122"/>
              </a:rPr>
              <a:t>)</a:t>
            </a:r>
          </a:p>
          <a:p>
            <a:pPr>
              <a:buFont typeface="Wingdings" pitchFamily="2" charset="2"/>
              <a:buChar char="u"/>
            </a:pPr>
            <a:r>
              <a:rPr lang="zh-CN" altLang="en-US" sz="2400">
                <a:ea typeface="楷体_GB2312" pitchFamily="49" charset="-122"/>
                <a:sym typeface="Wingdings" pitchFamily="2" charset="2"/>
              </a:rPr>
              <a:t>分治法</a:t>
            </a:r>
            <a:r>
              <a:rPr lang="en-US" altLang="zh-CN" sz="2400">
                <a:ea typeface="楷体_GB2312" pitchFamily="49" charset="-122"/>
                <a:sym typeface="Wingdings" pitchFamily="2" charset="2"/>
              </a:rPr>
              <a:t>:</a:t>
            </a:r>
          </a:p>
        </p:txBody>
      </p:sp>
      <p:sp>
        <p:nvSpPr>
          <p:cNvPr id="37892" name="Rectangle 4"/>
          <p:cNvSpPr>
            <a:spLocks noChangeArrowheads="1"/>
          </p:cNvSpPr>
          <p:nvPr/>
        </p:nvSpPr>
        <p:spPr bwMode="auto">
          <a:xfrm>
            <a:off x="395288" y="2348880"/>
            <a:ext cx="84963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bg2"/>
              </a:buClr>
              <a:buSzPct val="75000"/>
              <a:buFont typeface="Wingdings" pitchFamily="2" charset="2"/>
              <a:buChar char="n"/>
              <a:defRPr sz="3200">
                <a:solidFill>
                  <a:schemeClr val="tx1"/>
                </a:solidFill>
                <a:latin typeface="Arial" charset="0"/>
                <a:ea typeface="宋体" pitchFamily="2" charset="-122"/>
              </a:defRPr>
            </a:lvl1pPr>
            <a:lvl2pPr marL="990600" indent="-533400">
              <a:spcBef>
                <a:spcPct val="20000"/>
              </a:spcBef>
              <a:buClr>
                <a:schemeClr val="accent2"/>
              </a:buClr>
              <a:buSzPct val="80000"/>
              <a:buFont typeface="Wingdings" pitchFamily="2" charset="2"/>
              <a:buChar char="¨"/>
              <a:defRPr sz="2800">
                <a:solidFill>
                  <a:schemeClr val="tx1"/>
                </a:solidFill>
                <a:latin typeface="Arial" charset="0"/>
                <a:ea typeface="宋体" pitchFamily="2" charset="-122"/>
              </a:defRPr>
            </a:lvl2pPr>
            <a:lvl3pPr marL="1371600" indent="-457200">
              <a:spcBef>
                <a:spcPct val="20000"/>
              </a:spcBef>
              <a:buClr>
                <a:schemeClr val="bg2"/>
              </a:buClr>
              <a:buSzPct val="65000"/>
              <a:buFont typeface="Wingdings" pitchFamily="2" charset="2"/>
              <a:buChar char="n"/>
              <a:defRPr sz="2400">
                <a:solidFill>
                  <a:schemeClr val="tx1"/>
                </a:solidFill>
                <a:latin typeface="Arial" charset="0"/>
                <a:ea typeface="宋体" pitchFamily="2" charset="-122"/>
              </a:defRPr>
            </a:lvl3pPr>
            <a:lvl4pPr marL="1752600" indent="-381000">
              <a:spcBef>
                <a:spcPct val="20000"/>
              </a:spcBef>
              <a:buClr>
                <a:schemeClr val="accent2"/>
              </a:buClr>
              <a:buSzPct val="70000"/>
              <a:buFont typeface="Wingdings" pitchFamily="2" charset="2"/>
              <a:buChar char="¨"/>
              <a:defRPr sz="2000">
                <a:solidFill>
                  <a:schemeClr val="tx1"/>
                </a:solidFill>
                <a:latin typeface="Arial" charset="0"/>
                <a:ea typeface="宋体" pitchFamily="2" charset="-122"/>
              </a:defRPr>
            </a:lvl4pPr>
            <a:lvl5pPr marL="2209800" indent="-381000">
              <a:spcBef>
                <a:spcPct val="20000"/>
              </a:spcBef>
              <a:buClr>
                <a:schemeClr val="bg2"/>
              </a:buClr>
              <a:buFont typeface="Wingdings" pitchFamily="2" charset="2"/>
              <a:buChar char="§"/>
              <a:defRPr sz="2000">
                <a:solidFill>
                  <a:schemeClr val="tx1"/>
                </a:solidFill>
                <a:latin typeface="Arial" charset="0"/>
                <a:ea typeface="宋体" pitchFamily="2" charset="-122"/>
              </a:defRPr>
            </a:lvl5pPr>
            <a:lvl6pPr marL="2667000" indent="-3810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6pPr>
            <a:lvl7pPr marL="3124200" indent="-3810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7pPr>
            <a:lvl8pPr marL="3581400" indent="-3810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8pPr>
            <a:lvl9pPr marL="4038600" indent="-3810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9pPr>
          </a:lstStyle>
          <a:p>
            <a:pPr>
              <a:buClr>
                <a:schemeClr val="tx1"/>
              </a:buClr>
              <a:buFont typeface="Wingdings" pitchFamily="2" charset="2"/>
              <a:buNone/>
            </a:pPr>
            <a:r>
              <a:rPr lang="zh-CN" altLang="en-US" sz="2400" dirty="0">
                <a:ea typeface="楷体_GB2312" pitchFamily="49" charset="-122"/>
              </a:rPr>
              <a:t>为了降低时间复杂度，必须减少乘法的次数。</a:t>
            </a:r>
          </a:p>
          <a:p>
            <a:pPr>
              <a:buClr>
                <a:schemeClr val="tx1"/>
              </a:buClr>
              <a:buFont typeface="Wingdings" pitchFamily="2" charset="2"/>
              <a:buNone/>
            </a:pPr>
            <a:endParaRPr lang="en-US" altLang="zh-CN" sz="3600" dirty="0">
              <a:solidFill>
                <a:schemeClr val="accent2"/>
              </a:solidFill>
              <a:ea typeface="楷体_GB2312" pitchFamily="49" charset="-122"/>
            </a:endParaRPr>
          </a:p>
        </p:txBody>
      </p:sp>
      <p:graphicFrame>
        <p:nvGraphicFramePr>
          <p:cNvPr id="37893" name="Object 5"/>
          <p:cNvGraphicFramePr>
            <a:graphicFrameLocks noChangeAspect="1"/>
          </p:cNvGraphicFramePr>
          <p:nvPr>
            <p:extLst>
              <p:ext uri="{D42A27DB-BD31-4B8C-83A1-F6EECF244321}">
                <p14:modId xmlns:p14="http://schemas.microsoft.com/office/powerpoint/2010/main" val="3622059518"/>
              </p:ext>
            </p:extLst>
          </p:nvPr>
        </p:nvGraphicFramePr>
        <p:xfrm>
          <a:off x="2268538" y="2853779"/>
          <a:ext cx="4248150" cy="923925"/>
        </p:xfrm>
        <a:graphic>
          <a:graphicData uri="http://schemas.openxmlformats.org/presentationml/2006/ole">
            <mc:AlternateContent xmlns:mc="http://schemas.openxmlformats.org/markup-compatibility/2006">
              <mc:Choice xmlns:v="urn:schemas-microsoft-com:vml" Requires="v">
                <p:oleObj name="公式" r:id="rId3" imgW="2222280" imgH="482400" progId="Equation.3">
                  <p:embed/>
                </p:oleObj>
              </mc:Choice>
              <mc:Fallback>
                <p:oleObj name="公式" r:id="rId3" imgW="2222280" imgH="482400" progId="Equation.3">
                  <p:embed/>
                  <p:pic>
                    <p:nvPicPr>
                      <p:cNvPr id="3789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2853779"/>
                        <a:ext cx="424815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4" name="Rectangle 6"/>
          <p:cNvSpPr>
            <a:spLocks noChangeArrowheads="1"/>
          </p:cNvSpPr>
          <p:nvPr/>
        </p:nvSpPr>
        <p:spPr bwMode="auto">
          <a:xfrm>
            <a:off x="0" y="2643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7895" name="Rectangle 7"/>
          <p:cNvSpPr>
            <a:spLocks noChangeArrowheads="1"/>
          </p:cNvSpPr>
          <p:nvPr/>
        </p:nvSpPr>
        <p:spPr bwMode="auto">
          <a:xfrm>
            <a:off x="0" y="2862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7896" name="Rectangle 8"/>
          <p:cNvSpPr>
            <a:spLocks noChangeArrowheads="1"/>
          </p:cNvSpPr>
          <p:nvPr/>
        </p:nvSpPr>
        <p:spPr bwMode="auto">
          <a:xfrm>
            <a:off x="0" y="3081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7897" name="Rectangle 9"/>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7898" name="Rectangle 10"/>
          <p:cNvSpPr>
            <a:spLocks noChangeArrowheads="1"/>
          </p:cNvSpPr>
          <p:nvPr/>
        </p:nvSpPr>
        <p:spPr bwMode="auto">
          <a:xfrm>
            <a:off x="0" y="3529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7899" name="Rectangle 11"/>
          <p:cNvSpPr>
            <a:spLocks noChangeArrowheads="1"/>
          </p:cNvSpPr>
          <p:nvPr/>
        </p:nvSpPr>
        <p:spPr bwMode="auto">
          <a:xfrm>
            <a:off x="0" y="3757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7900" name="Rectangle 12"/>
          <p:cNvSpPr>
            <a:spLocks noChangeArrowheads="1"/>
          </p:cNvSpPr>
          <p:nvPr/>
        </p:nvSpPr>
        <p:spPr bwMode="auto">
          <a:xfrm>
            <a:off x="0" y="3986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pSp>
        <p:nvGrpSpPr>
          <p:cNvPr id="37901" name="Group 13"/>
          <p:cNvGrpSpPr>
            <a:grpSpLocks/>
          </p:cNvGrpSpPr>
          <p:nvPr/>
        </p:nvGrpSpPr>
        <p:grpSpPr bwMode="auto">
          <a:xfrm>
            <a:off x="323850" y="3717379"/>
            <a:ext cx="3311525" cy="2808288"/>
            <a:chOff x="0" y="1665"/>
            <a:chExt cx="1104" cy="990"/>
          </a:xfrm>
        </p:grpSpPr>
        <p:graphicFrame>
          <p:nvGraphicFramePr>
            <p:cNvPr id="37902" name="Object 14"/>
            <p:cNvGraphicFramePr>
              <a:graphicFrameLocks noChangeAspect="1"/>
            </p:cNvGraphicFramePr>
            <p:nvPr/>
          </p:nvGraphicFramePr>
          <p:xfrm>
            <a:off x="0" y="1665"/>
            <a:ext cx="798" cy="138"/>
          </p:xfrm>
          <a:graphic>
            <a:graphicData uri="http://schemas.openxmlformats.org/presentationml/2006/ole">
              <mc:AlternateContent xmlns:mc="http://schemas.openxmlformats.org/markup-compatibility/2006">
                <mc:Choice xmlns:v="urn:schemas-microsoft-com:vml" Requires="v">
                  <p:oleObj name="公式" r:id="rId5" imgW="1269449" imgH="215806" progId="Equation.3">
                    <p:embed/>
                  </p:oleObj>
                </mc:Choice>
                <mc:Fallback>
                  <p:oleObj name="公式" r:id="rId5" imgW="1269449" imgH="215806" progId="Equation.3">
                    <p:embed/>
                    <p:pic>
                      <p:nvPicPr>
                        <p:cNvPr id="37902"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65"/>
                          <a:ext cx="798"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3" name="Object 15"/>
            <p:cNvGraphicFramePr>
              <a:graphicFrameLocks noChangeAspect="1"/>
            </p:cNvGraphicFramePr>
            <p:nvPr/>
          </p:nvGraphicFramePr>
          <p:xfrm>
            <a:off x="0" y="1803"/>
            <a:ext cx="798" cy="138"/>
          </p:xfrm>
          <a:graphic>
            <a:graphicData uri="http://schemas.openxmlformats.org/presentationml/2006/ole">
              <mc:AlternateContent xmlns:mc="http://schemas.openxmlformats.org/markup-compatibility/2006">
                <mc:Choice xmlns:v="urn:schemas-microsoft-com:vml" Requires="v">
                  <p:oleObj name="公式" r:id="rId7" imgW="1269449" imgH="215806" progId="Equation.3">
                    <p:embed/>
                  </p:oleObj>
                </mc:Choice>
                <mc:Fallback>
                  <p:oleObj name="公式" r:id="rId7" imgW="1269449" imgH="215806" progId="Equation.3">
                    <p:embed/>
                    <p:pic>
                      <p:nvPicPr>
                        <p:cNvPr id="37903"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803"/>
                          <a:ext cx="798"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4" name="Object 16"/>
            <p:cNvGraphicFramePr>
              <a:graphicFrameLocks noChangeAspect="1"/>
            </p:cNvGraphicFramePr>
            <p:nvPr/>
          </p:nvGraphicFramePr>
          <p:xfrm>
            <a:off x="0" y="1941"/>
            <a:ext cx="798" cy="144"/>
          </p:xfrm>
          <a:graphic>
            <a:graphicData uri="http://schemas.openxmlformats.org/presentationml/2006/ole">
              <mc:AlternateContent xmlns:mc="http://schemas.openxmlformats.org/markup-compatibility/2006">
                <mc:Choice xmlns:v="urn:schemas-microsoft-com:vml" Requires="v">
                  <p:oleObj name="公式" r:id="rId9" imgW="1270000" imgH="228600" progId="Equation.3">
                    <p:embed/>
                  </p:oleObj>
                </mc:Choice>
                <mc:Fallback>
                  <p:oleObj name="公式" r:id="rId9" imgW="1270000" imgH="228600" progId="Equation.3">
                    <p:embed/>
                    <p:pic>
                      <p:nvPicPr>
                        <p:cNvPr id="37904"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941"/>
                          <a:ext cx="798"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5" name="Object 17"/>
            <p:cNvGraphicFramePr>
              <a:graphicFrameLocks noChangeAspect="1"/>
            </p:cNvGraphicFramePr>
            <p:nvPr/>
          </p:nvGraphicFramePr>
          <p:xfrm>
            <a:off x="0" y="2085"/>
            <a:ext cx="810" cy="138"/>
          </p:xfrm>
          <a:graphic>
            <a:graphicData uri="http://schemas.openxmlformats.org/presentationml/2006/ole">
              <mc:AlternateContent xmlns:mc="http://schemas.openxmlformats.org/markup-compatibility/2006">
                <mc:Choice xmlns:v="urn:schemas-microsoft-com:vml" Requires="v">
                  <p:oleObj name="公式" r:id="rId11" imgW="1282700" imgH="215900" progId="Equation.3">
                    <p:embed/>
                  </p:oleObj>
                </mc:Choice>
                <mc:Fallback>
                  <p:oleObj name="公式" r:id="rId11" imgW="1282700" imgH="215900" progId="Equation.3">
                    <p:embed/>
                    <p:pic>
                      <p:nvPicPr>
                        <p:cNvPr id="37905"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085"/>
                          <a:ext cx="810"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6" name="Object 18"/>
            <p:cNvGraphicFramePr>
              <a:graphicFrameLocks noChangeAspect="1"/>
            </p:cNvGraphicFramePr>
            <p:nvPr/>
          </p:nvGraphicFramePr>
          <p:xfrm>
            <a:off x="0" y="2223"/>
            <a:ext cx="1098" cy="144"/>
          </p:xfrm>
          <a:graphic>
            <a:graphicData uri="http://schemas.openxmlformats.org/presentationml/2006/ole">
              <mc:AlternateContent xmlns:mc="http://schemas.openxmlformats.org/markup-compatibility/2006">
                <mc:Choice xmlns:v="urn:schemas-microsoft-com:vml" Requires="v">
                  <p:oleObj name="公式" r:id="rId13" imgW="1739900" imgH="228600" progId="Equation.3">
                    <p:embed/>
                  </p:oleObj>
                </mc:Choice>
                <mc:Fallback>
                  <p:oleObj name="公式" r:id="rId13" imgW="1739900" imgH="228600" progId="Equation.3">
                    <p:embed/>
                    <p:pic>
                      <p:nvPicPr>
                        <p:cNvPr id="37906"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2223"/>
                          <a:ext cx="1098"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7" name="Object 19"/>
            <p:cNvGraphicFramePr>
              <a:graphicFrameLocks noChangeAspect="1"/>
            </p:cNvGraphicFramePr>
            <p:nvPr/>
          </p:nvGraphicFramePr>
          <p:xfrm>
            <a:off x="0" y="2367"/>
            <a:ext cx="1104" cy="144"/>
          </p:xfrm>
          <a:graphic>
            <a:graphicData uri="http://schemas.openxmlformats.org/presentationml/2006/ole">
              <mc:AlternateContent xmlns:mc="http://schemas.openxmlformats.org/markup-compatibility/2006">
                <mc:Choice xmlns:v="urn:schemas-microsoft-com:vml" Requires="v">
                  <p:oleObj name="公式" r:id="rId15" imgW="1752600" imgH="228600" progId="Equation.3">
                    <p:embed/>
                  </p:oleObj>
                </mc:Choice>
                <mc:Fallback>
                  <p:oleObj name="公式" r:id="rId15" imgW="1752600" imgH="228600" progId="Equation.3">
                    <p:embed/>
                    <p:pic>
                      <p:nvPicPr>
                        <p:cNvPr id="37907"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367"/>
                          <a:ext cx="1104"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8" name="Object 20"/>
            <p:cNvGraphicFramePr>
              <a:graphicFrameLocks noChangeAspect="1"/>
            </p:cNvGraphicFramePr>
            <p:nvPr/>
          </p:nvGraphicFramePr>
          <p:xfrm>
            <a:off x="0" y="2511"/>
            <a:ext cx="1080" cy="144"/>
          </p:xfrm>
          <a:graphic>
            <a:graphicData uri="http://schemas.openxmlformats.org/presentationml/2006/ole">
              <mc:AlternateContent xmlns:mc="http://schemas.openxmlformats.org/markup-compatibility/2006">
                <mc:Choice xmlns:v="urn:schemas-microsoft-com:vml" Requires="v">
                  <p:oleObj name="公式" r:id="rId17" imgW="1714500" imgH="228600" progId="Equation.3">
                    <p:embed/>
                  </p:oleObj>
                </mc:Choice>
                <mc:Fallback>
                  <p:oleObj name="公式" r:id="rId17" imgW="1714500" imgH="228600" progId="Equation.3">
                    <p:embed/>
                    <p:pic>
                      <p:nvPicPr>
                        <p:cNvPr id="37908"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2511"/>
                          <a:ext cx="1080"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7909" name="AutoShape 21"/>
          <p:cNvSpPr>
            <a:spLocks noChangeArrowheads="1"/>
          </p:cNvSpPr>
          <p:nvPr/>
        </p:nvSpPr>
        <p:spPr bwMode="auto">
          <a:xfrm>
            <a:off x="3708400" y="4725442"/>
            <a:ext cx="576263" cy="288925"/>
          </a:xfrm>
          <a:prstGeom prst="rightArrow">
            <a:avLst>
              <a:gd name="adj1" fmla="val 50000"/>
              <a:gd name="adj2" fmla="val 49863"/>
            </a:avLst>
          </a:prstGeom>
          <a:solidFill>
            <a:schemeClr val="accent2"/>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7910" name="Rectangle 22"/>
          <p:cNvSpPr>
            <a:spLocks noChangeArrowheads="1"/>
          </p:cNvSpPr>
          <p:nvPr/>
        </p:nvSpPr>
        <p:spPr bwMode="auto">
          <a:xfrm>
            <a:off x="0" y="2976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7911" name="Rectangle 23"/>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7912" name="Rectangle 24"/>
          <p:cNvSpPr>
            <a:spLocks noChangeArrowheads="1"/>
          </p:cNvSpPr>
          <p:nvPr/>
        </p:nvSpPr>
        <p:spPr bwMode="auto">
          <a:xfrm>
            <a:off x="0" y="3424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37913" name="Rectangle 25"/>
          <p:cNvSpPr>
            <a:spLocks noChangeArrowheads="1"/>
          </p:cNvSpPr>
          <p:nvPr/>
        </p:nvSpPr>
        <p:spPr bwMode="auto">
          <a:xfrm>
            <a:off x="0" y="3652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pSp>
        <p:nvGrpSpPr>
          <p:cNvPr id="37914" name="Group 26"/>
          <p:cNvGrpSpPr>
            <a:grpSpLocks/>
          </p:cNvGrpSpPr>
          <p:nvPr/>
        </p:nvGrpSpPr>
        <p:grpSpPr bwMode="auto">
          <a:xfrm>
            <a:off x="4787900" y="4006304"/>
            <a:ext cx="3168650" cy="2232025"/>
            <a:chOff x="0" y="1875"/>
            <a:chExt cx="1062" cy="570"/>
          </a:xfrm>
        </p:grpSpPr>
        <p:graphicFrame>
          <p:nvGraphicFramePr>
            <p:cNvPr id="37915" name="Object 27"/>
            <p:cNvGraphicFramePr>
              <a:graphicFrameLocks noChangeAspect="1"/>
            </p:cNvGraphicFramePr>
            <p:nvPr/>
          </p:nvGraphicFramePr>
          <p:xfrm>
            <a:off x="0" y="1875"/>
            <a:ext cx="1062" cy="144"/>
          </p:xfrm>
          <a:graphic>
            <a:graphicData uri="http://schemas.openxmlformats.org/presentationml/2006/ole">
              <mc:AlternateContent xmlns:mc="http://schemas.openxmlformats.org/markup-compatibility/2006">
                <mc:Choice xmlns:v="urn:schemas-microsoft-com:vml" Requires="v">
                  <p:oleObj name="公式" r:id="rId19" imgW="1689100" imgH="228600" progId="Equation.3">
                    <p:embed/>
                  </p:oleObj>
                </mc:Choice>
                <mc:Fallback>
                  <p:oleObj name="公式" r:id="rId19" imgW="1689100" imgH="228600" progId="Equation.3">
                    <p:embed/>
                    <p:pic>
                      <p:nvPicPr>
                        <p:cNvPr id="37915"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1875"/>
                          <a:ext cx="1062"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16" name="Object 28"/>
            <p:cNvGraphicFramePr>
              <a:graphicFrameLocks noChangeAspect="1"/>
            </p:cNvGraphicFramePr>
            <p:nvPr/>
          </p:nvGraphicFramePr>
          <p:xfrm>
            <a:off x="0" y="2019"/>
            <a:ext cx="606" cy="138"/>
          </p:xfrm>
          <a:graphic>
            <a:graphicData uri="http://schemas.openxmlformats.org/presentationml/2006/ole">
              <mc:AlternateContent xmlns:mc="http://schemas.openxmlformats.org/markup-compatibility/2006">
                <mc:Choice xmlns:v="urn:schemas-microsoft-com:vml" Requires="v">
                  <p:oleObj name="公式" r:id="rId21" imgW="964781" imgH="215806" progId="Equation.3">
                    <p:embed/>
                  </p:oleObj>
                </mc:Choice>
                <mc:Fallback>
                  <p:oleObj name="公式" r:id="rId21" imgW="964781" imgH="215806" progId="Equation.3">
                    <p:embed/>
                    <p:pic>
                      <p:nvPicPr>
                        <p:cNvPr id="37916" name="Object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2019"/>
                          <a:ext cx="606"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17" name="Object 29"/>
            <p:cNvGraphicFramePr>
              <a:graphicFrameLocks noChangeAspect="1"/>
            </p:cNvGraphicFramePr>
            <p:nvPr/>
          </p:nvGraphicFramePr>
          <p:xfrm>
            <a:off x="0" y="2157"/>
            <a:ext cx="618" cy="144"/>
          </p:xfrm>
          <a:graphic>
            <a:graphicData uri="http://schemas.openxmlformats.org/presentationml/2006/ole">
              <mc:AlternateContent xmlns:mc="http://schemas.openxmlformats.org/markup-compatibility/2006">
                <mc:Choice xmlns:v="urn:schemas-microsoft-com:vml" Requires="v">
                  <p:oleObj name="公式" r:id="rId23" imgW="977900" imgH="228600" progId="Equation.3">
                    <p:embed/>
                  </p:oleObj>
                </mc:Choice>
                <mc:Fallback>
                  <p:oleObj name="公式" r:id="rId23" imgW="977900" imgH="228600" progId="Equation.3">
                    <p:embed/>
                    <p:pic>
                      <p:nvPicPr>
                        <p:cNvPr id="37917" name="Object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2157"/>
                          <a:ext cx="618"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18" name="Object 30"/>
            <p:cNvGraphicFramePr>
              <a:graphicFrameLocks noChangeAspect="1"/>
            </p:cNvGraphicFramePr>
            <p:nvPr/>
          </p:nvGraphicFramePr>
          <p:xfrm>
            <a:off x="0" y="2301"/>
            <a:ext cx="1062" cy="144"/>
          </p:xfrm>
          <a:graphic>
            <a:graphicData uri="http://schemas.openxmlformats.org/presentationml/2006/ole">
              <mc:AlternateContent xmlns:mc="http://schemas.openxmlformats.org/markup-compatibility/2006">
                <mc:Choice xmlns:v="urn:schemas-microsoft-com:vml" Requires="v">
                  <p:oleObj name="公式" r:id="rId25" imgW="1689100" imgH="228600" progId="Equation.3">
                    <p:embed/>
                  </p:oleObj>
                </mc:Choice>
                <mc:Fallback>
                  <p:oleObj name="公式" r:id="rId25" imgW="1689100" imgH="228600" progId="Equation.3">
                    <p:embed/>
                    <p:pic>
                      <p:nvPicPr>
                        <p:cNvPr id="37918" name="Object 3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2301"/>
                          <a:ext cx="1062"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7920" name="AutoShape 32"/>
          <p:cNvSpPr>
            <a:spLocks noChangeArrowheads="1"/>
          </p:cNvSpPr>
          <p:nvPr/>
        </p:nvSpPr>
        <p:spPr bwMode="auto">
          <a:xfrm>
            <a:off x="1146143" y="2996654"/>
            <a:ext cx="7010400" cy="1952625"/>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ea typeface="黑体" pitchFamily="2" charset="-122"/>
              </a:rPr>
              <a:t>复杂度分析</a:t>
            </a:r>
          </a:p>
          <a:p>
            <a:pPr eaLnBrk="0" hangingPunct="0"/>
            <a:endParaRPr lang="zh-CN" altLang="en-US" sz="2400" b="1">
              <a:effectLst>
                <a:outerShdw blurRad="38100" dist="38100" dir="2700000" algn="tl">
                  <a:srgbClr val="C0C0C0"/>
                </a:outerShdw>
              </a:effectLst>
              <a:ea typeface="黑体" pitchFamily="2" charset="-122"/>
            </a:endParaRPr>
          </a:p>
          <a:p>
            <a:pPr eaLnBrk="0" hangingPunct="0"/>
            <a:endParaRPr lang="zh-CN" altLang="en-US" sz="2400" b="1"/>
          </a:p>
          <a:p>
            <a:pPr algn="ctr" eaLnBrk="0" hangingPunct="0"/>
            <a:r>
              <a:rPr lang="en-US" altLang="zh-CN" sz="2400"/>
              <a:t>T(n)=O(n</a:t>
            </a:r>
            <a:r>
              <a:rPr lang="en-US" altLang="zh-CN" sz="2400" baseline="30000"/>
              <a:t>log7</a:t>
            </a:r>
            <a:r>
              <a:rPr lang="en-US" altLang="zh-CN" sz="2400"/>
              <a:t>) =O(n</a:t>
            </a:r>
            <a:r>
              <a:rPr lang="en-US" altLang="zh-CN" sz="2400" baseline="30000"/>
              <a:t>2.81</a:t>
            </a:r>
            <a:r>
              <a:rPr lang="en-US" altLang="zh-CN" sz="2400"/>
              <a:t>)</a:t>
            </a:r>
            <a:r>
              <a:rPr lang="en-US" altLang="zh-CN" sz="3600" b="1">
                <a:solidFill>
                  <a:srgbClr val="FF0000"/>
                </a:solidFill>
                <a:ea typeface="楷体_GB2312" pitchFamily="49" charset="-122"/>
                <a:sym typeface="Wingdings" pitchFamily="2" charset="2"/>
              </a:rPr>
              <a:t></a:t>
            </a:r>
            <a:r>
              <a:rPr lang="zh-CN" altLang="zh-CN" sz="2400" b="1">
                <a:solidFill>
                  <a:srgbClr val="FF0000"/>
                </a:solidFill>
                <a:ea typeface="楷体_GB2312" pitchFamily="49" charset="-122"/>
                <a:sym typeface="Wingdings" pitchFamily="2" charset="2"/>
              </a:rPr>
              <a:t>较大的改进</a:t>
            </a:r>
            <a:endParaRPr lang="zh-CN" altLang="en-US" sz="2400" b="1">
              <a:solidFill>
                <a:srgbClr val="FF0000"/>
              </a:solidFill>
              <a:ea typeface="楷体_GB2312" pitchFamily="49" charset="-122"/>
              <a:sym typeface="Wingdings" pitchFamily="2" charset="2"/>
            </a:endParaRPr>
          </a:p>
        </p:txBody>
      </p:sp>
      <p:graphicFrame>
        <p:nvGraphicFramePr>
          <p:cNvPr id="37" name="Object 19">
            <a:extLst>
              <a:ext uri="{FF2B5EF4-FFF2-40B4-BE49-F238E27FC236}">
                <a16:creationId xmlns:a16="http://schemas.microsoft.com/office/drawing/2014/main" id="{5B724F2A-BFDA-4963-802D-76C702FF0B10}"/>
              </a:ext>
            </a:extLst>
          </p:cNvPr>
          <p:cNvGraphicFramePr>
            <a:graphicFrameLocks noChangeAspect="1"/>
          </p:cNvGraphicFramePr>
          <p:nvPr>
            <p:extLst>
              <p:ext uri="{D42A27DB-BD31-4B8C-83A1-F6EECF244321}">
                <p14:modId xmlns:p14="http://schemas.microsoft.com/office/powerpoint/2010/main" val="983909596"/>
              </p:ext>
            </p:extLst>
          </p:nvPr>
        </p:nvGraphicFramePr>
        <p:xfrm>
          <a:off x="2951528" y="3218903"/>
          <a:ext cx="4479925" cy="1027113"/>
        </p:xfrm>
        <a:graphic>
          <a:graphicData uri="http://schemas.openxmlformats.org/presentationml/2006/ole">
            <mc:AlternateContent xmlns:mc="http://schemas.openxmlformats.org/markup-compatibility/2006">
              <mc:Choice xmlns:v="urn:schemas-microsoft-com:vml" Requires="v">
                <p:oleObj name="公式" r:id="rId27" imgW="1993680" imgH="457200" progId="Equation.3">
                  <p:embed/>
                </p:oleObj>
              </mc:Choice>
              <mc:Fallback>
                <p:oleObj name="公式" r:id="rId27" imgW="1993680" imgH="457200" progId="Equation.3">
                  <p:embed/>
                  <p:pic>
                    <p:nvPicPr>
                      <p:cNvPr id="37" name="Object 19">
                        <a:extLst>
                          <a:ext uri="{FF2B5EF4-FFF2-40B4-BE49-F238E27FC236}">
                            <a16:creationId xmlns:a16="http://schemas.microsoft.com/office/drawing/2014/main" id="{5B724F2A-BFDA-4963-802D-76C702FF0B1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51528" y="3218903"/>
                        <a:ext cx="4479925"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20"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685800" y="41864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effectLst>
                  <a:outerShdw blurRad="38100" dist="38100" dir="2700000" algn="tl">
                    <a:srgbClr val="C0C0C0"/>
                  </a:outerShdw>
                </a:effectLst>
                <a:latin typeface="黑体" pitchFamily="2" charset="-122"/>
                <a:ea typeface="黑体" pitchFamily="2" charset="-122"/>
              </a:rPr>
              <a:t>Strassen</a:t>
            </a:r>
            <a:r>
              <a:rPr lang="zh-CN" altLang="en-US" dirty="0">
                <a:effectLst>
                  <a:outerShdw blurRad="38100" dist="38100" dir="2700000" algn="tl">
                    <a:srgbClr val="C0C0C0"/>
                  </a:outerShdw>
                </a:effectLst>
                <a:latin typeface="黑体" pitchFamily="2" charset="-122"/>
                <a:ea typeface="黑体" pitchFamily="2" charset="-122"/>
              </a:rPr>
              <a:t>矩阵乘法</a:t>
            </a:r>
          </a:p>
        </p:txBody>
      </p:sp>
      <p:sp>
        <p:nvSpPr>
          <p:cNvPr id="38915" name="Text Box 3"/>
          <p:cNvSpPr txBox="1">
            <a:spLocks noChangeArrowheads="1"/>
          </p:cNvSpPr>
          <p:nvPr/>
        </p:nvSpPr>
        <p:spPr bwMode="auto">
          <a:xfrm>
            <a:off x="395288" y="1700213"/>
            <a:ext cx="27305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buFont typeface="Wingdings" pitchFamily="2" charset="2"/>
              <a:buChar char="u"/>
            </a:pPr>
            <a:r>
              <a:rPr lang="zh-CN" altLang="zh-CN" sz="2400">
                <a:ea typeface="楷体_GB2312" pitchFamily="49" charset="-122"/>
              </a:rPr>
              <a:t>传统方法</a:t>
            </a:r>
            <a:r>
              <a:rPr lang="zh-CN" altLang="en-US" sz="2400">
                <a:ea typeface="楷体_GB2312" pitchFamily="49" charset="-122"/>
              </a:rPr>
              <a:t>：</a:t>
            </a:r>
            <a:r>
              <a:rPr lang="en-US" altLang="zh-CN" sz="2400">
                <a:ea typeface="楷体_GB2312" pitchFamily="49" charset="-122"/>
              </a:rPr>
              <a:t>O(n</a:t>
            </a:r>
            <a:r>
              <a:rPr lang="en-US" altLang="zh-CN" sz="2400" baseline="30000">
                <a:ea typeface="楷体_GB2312" pitchFamily="49" charset="-122"/>
              </a:rPr>
              <a:t>3</a:t>
            </a:r>
            <a:r>
              <a:rPr lang="en-US" altLang="zh-CN" sz="2400">
                <a:ea typeface="楷体_GB2312" pitchFamily="49" charset="-122"/>
              </a:rPr>
              <a:t>)</a:t>
            </a:r>
          </a:p>
          <a:p>
            <a:pPr>
              <a:buFont typeface="Wingdings" pitchFamily="2" charset="2"/>
              <a:buChar char="u"/>
            </a:pPr>
            <a:r>
              <a:rPr lang="zh-CN" altLang="en-US" sz="2400">
                <a:ea typeface="楷体_GB2312" pitchFamily="49" charset="-122"/>
                <a:sym typeface="Wingdings" pitchFamily="2" charset="2"/>
              </a:rPr>
              <a:t>分治法</a:t>
            </a:r>
            <a:r>
              <a:rPr lang="en-US" altLang="zh-CN" sz="2400">
                <a:ea typeface="楷体_GB2312" pitchFamily="49" charset="-122"/>
                <a:sym typeface="Wingdings" pitchFamily="2" charset="2"/>
              </a:rPr>
              <a:t>: </a:t>
            </a:r>
            <a:r>
              <a:rPr lang="en-US" altLang="zh-CN" sz="2400"/>
              <a:t>O(n</a:t>
            </a:r>
            <a:r>
              <a:rPr lang="en-US" altLang="zh-CN" sz="2400" baseline="30000"/>
              <a:t>2.81</a:t>
            </a:r>
            <a:r>
              <a:rPr lang="en-US" altLang="zh-CN" sz="2400"/>
              <a:t>)</a:t>
            </a:r>
          </a:p>
          <a:p>
            <a:pPr>
              <a:buFont typeface="Wingdings" pitchFamily="2" charset="2"/>
              <a:buChar char="u"/>
            </a:pPr>
            <a:r>
              <a:rPr lang="zh-CN" altLang="en-US" sz="2400">
                <a:ea typeface="楷体_GB2312" pitchFamily="49" charset="-122"/>
                <a:sym typeface="Wingdings" pitchFamily="2" charset="2"/>
              </a:rPr>
              <a:t>更快的方法</a:t>
            </a:r>
            <a:r>
              <a:rPr lang="en-US" altLang="zh-CN" sz="2400">
                <a:ea typeface="楷体_GB2312" pitchFamily="49" charset="-122"/>
                <a:sym typeface="Wingdings" pitchFamily="2" charset="2"/>
              </a:rPr>
              <a:t>??</a:t>
            </a:r>
            <a:endParaRPr lang="en-US" altLang="zh-CN" sz="2400"/>
          </a:p>
        </p:txBody>
      </p:sp>
      <p:sp>
        <p:nvSpPr>
          <p:cNvPr id="38916" name="Text Box 4"/>
          <p:cNvSpPr txBox="1">
            <a:spLocks noChangeArrowheads="1"/>
          </p:cNvSpPr>
          <p:nvPr/>
        </p:nvSpPr>
        <p:spPr bwMode="auto">
          <a:xfrm>
            <a:off x="539750" y="2997200"/>
            <a:ext cx="8353425" cy="3429000"/>
          </a:xfrm>
          <a:prstGeom prst="rect">
            <a:avLst/>
          </a:prstGeom>
          <a:noFill/>
          <a:ln w="508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buFont typeface="Wingdings" pitchFamily="2" charset="2"/>
              <a:buChar char="Ø"/>
            </a:pPr>
            <a:r>
              <a:rPr lang="en-US" altLang="zh-CN" sz="2400">
                <a:ea typeface="楷体_GB2312" pitchFamily="49" charset="-122"/>
              </a:rPr>
              <a:t>Hopcroft</a:t>
            </a:r>
            <a:r>
              <a:rPr lang="zh-CN" altLang="en-US" sz="2400">
                <a:ea typeface="楷体_GB2312" pitchFamily="49" charset="-122"/>
              </a:rPr>
              <a:t>和</a:t>
            </a:r>
            <a:r>
              <a:rPr lang="en-US" altLang="zh-CN" sz="2400">
                <a:ea typeface="楷体_GB2312" pitchFamily="49" charset="-122"/>
              </a:rPr>
              <a:t>Kerr</a:t>
            </a:r>
            <a:r>
              <a:rPr lang="zh-CN" altLang="en-US" sz="2400">
                <a:ea typeface="楷体_GB2312" pitchFamily="49" charset="-122"/>
              </a:rPr>
              <a:t>已经证明</a:t>
            </a:r>
            <a:r>
              <a:rPr lang="en-US" altLang="zh-CN" sz="2400">
                <a:ea typeface="楷体_GB2312" pitchFamily="49" charset="-122"/>
              </a:rPr>
              <a:t>(1971)</a:t>
            </a:r>
            <a:r>
              <a:rPr lang="zh-CN" altLang="en-US" sz="2400">
                <a:ea typeface="楷体_GB2312" pitchFamily="49" charset="-122"/>
              </a:rPr>
              <a:t>，计算</a:t>
            </a:r>
            <a:r>
              <a:rPr lang="en-US" altLang="zh-CN" sz="2400">
                <a:ea typeface="楷体_GB2312" pitchFamily="49" charset="-122"/>
              </a:rPr>
              <a:t>2</a:t>
            </a:r>
            <a:r>
              <a:rPr lang="zh-CN" altLang="en-US" sz="2400">
                <a:ea typeface="楷体_GB2312" pitchFamily="49" charset="-122"/>
              </a:rPr>
              <a:t>个２</a:t>
            </a:r>
            <a:r>
              <a:rPr lang="en-US" altLang="zh-CN" sz="2400">
                <a:ea typeface="楷体_GB2312" pitchFamily="49" charset="-122"/>
              </a:rPr>
              <a:t>×</a:t>
            </a:r>
            <a:r>
              <a:rPr lang="zh-CN" altLang="en-US" sz="2400">
                <a:ea typeface="楷体_GB2312" pitchFamily="49" charset="-122"/>
              </a:rPr>
              <a:t>２矩阵的乘积，</a:t>
            </a:r>
            <a:r>
              <a:rPr lang="en-US" altLang="zh-CN" sz="2400">
                <a:ea typeface="楷体_GB2312" pitchFamily="49" charset="-122"/>
              </a:rPr>
              <a:t>7</a:t>
            </a:r>
            <a:r>
              <a:rPr lang="zh-CN" altLang="en-US" sz="2400">
                <a:ea typeface="楷体_GB2312" pitchFamily="49" charset="-122"/>
              </a:rPr>
              <a:t>次乘法是必要的。因此，要想进一步改进矩阵乘法的时间复杂性，就不能再基于计算</a:t>
            </a:r>
            <a:r>
              <a:rPr lang="en-US" altLang="zh-CN" sz="2400">
                <a:ea typeface="楷体_GB2312" pitchFamily="49" charset="-122"/>
              </a:rPr>
              <a:t>2×2</a:t>
            </a:r>
            <a:r>
              <a:rPr lang="zh-CN" altLang="en-US" sz="2400">
                <a:ea typeface="楷体_GB2312" pitchFamily="49" charset="-122"/>
              </a:rPr>
              <a:t>矩阵的</a:t>
            </a:r>
            <a:r>
              <a:rPr lang="en-US" altLang="zh-CN" sz="2400">
                <a:ea typeface="楷体_GB2312" pitchFamily="49" charset="-122"/>
              </a:rPr>
              <a:t>7</a:t>
            </a:r>
            <a:r>
              <a:rPr lang="zh-CN" altLang="en-US" sz="2400">
                <a:ea typeface="楷体_GB2312" pitchFamily="49" charset="-122"/>
              </a:rPr>
              <a:t>次乘法这样的方法了。或许应当研究３</a:t>
            </a:r>
            <a:r>
              <a:rPr lang="en-US" altLang="zh-CN" sz="2400">
                <a:ea typeface="楷体_GB2312" pitchFamily="49" charset="-122"/>
              </a:rPr>
              <a:t>×</a:t>
            </a:r>
            <a:r>
              <a:rPr lang="zh-CN" altLang="en-US" sz="2400">
                <a:ea typeface="楷体_GB2312" pitchFamily="49" charset="-122"/>
              </a:rPr>
              <a:t>３或５</a:t>
            </a:r>
            <a:r>
              <a:rPr lang="en-US" altLang="zh-CN" sz="2400">
                <a:ea typeface="楷体_GB2312" pitchFamily="49" charset="-122"/>
              </a:rPr>
              <a:t>×</a:t>
            </a:r>
            <a:r>
              <a:rPr lang="zh-CN" altLang="en-US" sz="2400">
                <a:ea typeface="楷体_GB2312" pitchFamily="49" charset="-122"/>
              </a:rPr>
              <a:t>５矩阵的更好算法。</a:t>
            </a:r>
          </a:p>
          <a:p>
            <a:pPr>
              <a:buFont typeface="Wingdings" pitchFamily="2" charset="2"/>
              <a:buChar char="Ø"/>
            </a:pPr>
            <a:endParaRPr lang="zh-CN" altLang="en-US" sz="2400">
              <a:ea typeface="楷体_GB2312" pitchFamily="49" charset="-122"/>
            </a:endParaRPr>
          </a:p>
          <a:p>
            <a:pPr>
              <a:buFont typeface="Wingdings" pitchFamily="2" charset="2"/>
              <a:buChar char="Ø"/>
            </a:pPr>
            <a:r>
              <a:rPr lang="zh-CN" altLang="en-US" sz="2400">
                <a:ea typeface="楷体_GB2312" pitchFamily="49" charset="-122"/>
              </a:rPr>
              <a:t>在</a:t>
            </a:r>
            <a:r>
              <a:rPr lang="en-US" altLang="zh-CN" sz="2400">
                <a:ea typeface="楷体_GB2312" pitchFamily="49" charset="-122"/>
              </a:rPr>
              <a:t>Strassen</a:t>
            </a:r>
            <a:r>
              <a:rPr lang="zh-CN" altLang="en-US" sz="2400">
                <a:ea typeface="楷体_GB2312" pitchFamily="49" charset="-122"/>
              </a:rPr>
              <a:t>之后又有许多算法改进了矩阵乘法的计算时间复杂性。目前最好的计算时间上界是 </a:t>
            </a:r>
            <a:r>
              <a:rPr lang="en-US" altLang="zh-CN" sz="2400" b="1">
                <a:solidFill>
                  <a:srgbClr val="FF0000"/>
                </a:solidFill>
                <a:ea typeface="楷体_GB2312" pitchFamily="49" charset="-122"/>
              </a:rPr>
              <a:t>O(n</a:t>
            </a:r>
            <a:r>
              <a:rPr lang="en-US" altLang="zh-CN" sz="2400" b="1" baseline="30000">
                <a:solidFill>
                  <a:srgbClr val="FF0000"/>
                </a:solidFill>
                <a:ea typeface="楷体_GB2312" pitchFamily="49" charset="-122"/>
              </a:rPr>
              <a:t>2.376</a:t>
            </a:r>
            <a:r>
              <a:rPr lang="en-US" altLang="zh-CN" sz="2400" b="1">
                <a:solidFill>
                  <a:srgbClr val="FF0000"/>
                </a:solidFill>
                <a:ea typeface="楷体_GB2312" pitchFamily="49" charset="-122"/>
              </a:rPr>
              <a:t>)</a:t>
            </a:r>
          </a:p>
          <a:p>
            <a:pPr>
              <a:buFont typeface="Wingdings" pitchFamily="2" charset="2"/>
              <a:buChar char="Ø"/>
            </a:pPr>
            <a:endParaRPr lang="en-US" altLang="zh-CN" sz="2400" b="1">
              <a:ea typeface="楷体_GB2312" pitchFamily="49" charset="-122"/>
            </a:endParaRPr>
          </a:p>
          <a:p>
            <a:pPr>
              <a:buFont typeface="Wingdings" pitchFamily="2" charset="2"/>
              <a:buChar char="Ø"/>
            </a:pPr>
            <a:r>
              <a:rPr lang="zh-CN" altLang="en-US" sz="2400">
                <a:ea typeface="楷体_GB2312" pitchFamily="49" charset="-122"/>
              </a:rPr>
              <a:t>是否能找到</a:t>
            </a:r>
            <a:r>
              <a:rPr lang="en-US" altLang="zh-CN" sz="2400">
                <a:ea typeface="楷体_GB2312" pitchFamily="49" charset="-122"/>
              </a:rPr>
              <a:t>O(n</a:t>
            </a:r>
            <a:r>
              <a:rPr lang="en-US" altLang="zh-CN" sz="2400" baseline="30000">
                <a:ea typeface="楷体_GB2312" pitchFamily="49" charset="-122"/>
              </a:rPr>
              <a:t>2</a:t>
            </a:r>
            <a:r>
              <a:rPr lang="en-US" altLang="zh-CN" sz="2400">
                <a:ea typeface="楷体_GB2312" pitchFamily="49" charset="-122"/>
              </a:rPr>
              <a:t>)</a:t>
            </a:r>
            <a:r>
              <a:rPr lang="zh-CN" altLang="en-US" sz="2400">
                <a:ea typeface="楷体_GB2312" pitchFamily="49" charset="-122"/>
              </a:rPr>
              <a:t>的算法？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blinds(horizontal)">
                                      <p:cBhvr>
                                        <p:cTn id="7"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685800" y="34783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effectLst>
                  <a:outerShdw blurRad="38100" dist="38100" dir="2700000" algn="tl">
                    <a:srgbClr val="C0C0C0"/>
                  </a:outerShdw>
                </a:effectLst>
                <a:latin typeface="黑体" pitchFamily="2" charset="-122"/>
                <a:ea typeface="黑体" pitchFamily="2" charset="-122"/>
              </a:rPr>
              <a:t>Strassen</a:t>
            </a:r>
            <a:r>
              <a:rPr lang="zh-CN" altLang="en-US" dirty="0">
                <a:effectLst>
                  <a:outerShdw blurRad="38100" dist="38100" dir="2700000" algn="tl">
                    <a:srgbClr val="C0C0C0"/>
                  </a:outerShdw>
                </a:effectLst>
                <a:latin typeface="黑体" pitchFamily="2" charset="-122"/>
                <a:ea typeface="黑体" pitchFamily="2" charset="-122"/>
              </a:rPr>
              <a:t>矩阵乘法</a:t>
            </a:r>
          </a:p>
        </p:txBody>
      </p:sp>
      <p:pic>
        <p:nvPicPr>
          <p:cNvPr id="4" name="图片 3">
            <a:extLst>
              <a:ext uri="{FF2B5EF4-FFF2-40B4-BE49-F238E27FC236}">
                <a16:creationId xmlns:a16="http://schemas.microsoft.com/office/drawing/2014/main" id="{3951D3D8-BE2F-4E54-B921-6E27C41B6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072" y="1556792"/>
            <a:ext cx="7890327" cy="4953372"/>
          </a:xfrm>
          <a:prstGeom prst="rect">
            <a:avLst/>
          </a:prstGeom>
        </p:spPr>
      </p:pic>
    </p:spTree>
    <p:extLst>
      <p:ext uri="{BB962C8B-B14F-4D97-AF65-F5344CB8AC3E}">
        <p14:creationId xmlns:p14="http://schemas.microsoft.com/office/powerpoint/2010/main" val="2053300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a:extLst>
              <a:ext uri="{FF2B5EF4-FFF2-40B4-BE49-F238E27FC236}">
                <a16:creationId xmlns:a16="http://schemas.microsoft.com/office/drawing/2014/main" id="{5FA7B9CF-88E7-4F45-B144-8C5317520FCA}"/>
              </a:ext>
            </a:extLst>
          </p:cNvPr>
          <p:cNvSpPr>
            <a:spLocks noGrp="1" noChangeArrowheads="1"/>
          </p:cNvSpPr>
          <p:nvPr>
            <p:ph type="title"/>
          </p:nvPr>
        </p:nvSpPr>
        <p:spPr/>
        <p:txBody>
          <a:bodyPr/>
          <a:lstStyle/>
          <a:p>
            <a:pPr eaLnBrk="1" hangingPunct="1"/>
            <a:r>
              <a:rPr lang="zh-CN" altLang="en-US"/>
              <a:t>分析算法</a:t>
            </a:r>
          </a:p>
        </p:txBody>
      </p:sp>
      <p:sp>
        <p:nvSpPr>
          <p:cNvPr id="63492" name="Rectangle 3">
            <a:extLst>
              <a:ext uri="{FF2B5EF4-FFF2-40B4-BE49-F238E27FC236}">
                <a16:creationId xmlns:a16="http://schemas.microsoft.com/office/drawing/2014/main" id="{F6B979E3-EC60-4DC6-9A28-A7C6238B54D0}"/>
              </a:ext>
            </a:extLst>
          </p:cNvPr>
          <p:cNvSpPr>
            <a:spLocks noGrp="1" noChangeArrowheads="1"/>
          </p:cNvSpPr>
          <p:nvPr>
            <p:ph idx="1"/>
          </p:nvPr>
        </p:nvSpPr>
        <p:spPr>
          <a:xfrm>
            <a:off x="638496" y="1514338"/>
            <a:ext cx="7886700" cy="4351338"/>
          </a:xfrm>
        </p:spPr>
        <p:txBody>
          <a:bodyPr>
            <a:normAutofit/>
          </a:bodyPr>
          <a:lstStyle/>
          <a:p>
            <a:pPr eaLnBrk="1" hangingPunct="1">
              <a:lnSpc>
                <a:spcPct val="150000"/>
              </a:lnSpc>
            </a:pPr>
            <a:r>
              <a:rPr lang="zh-CN" altLang="en-US" sz="2400" dirty="0"/>
              <a:t>定理5.13 </a:t>
            </a:r>
            <a:r>
              <a:rPr lang="en-US" altLang="zh-CN" sz="2400" b="1" dirty="0"/>
              <a:t>[Karatsuba-Ofman, 1962]</a:t>
            </a:r>
            <a:r>
              <a:rPr lang="zh-CN" altLang="en-US" sz="2400" dirty="0"/>
              <a:t> </a:t>
            </a:r>
            <a:r>
              <a:rPr lang="en-US" altLang="zh-CN" sz="2400" dirty="0"/>
              <a:t>Recursive-Multiply</a:t>
            </a:r>
            <a:r>
              <a:rPr lang="zh-CN" altLang="en-US" sz="2400" dirty="0"/>
              <a:t>算法在两个</a:t>
            </a:r>
            <a:r>
              <a:rPr lang="en-US" altLang="zh-CN" sz="2400" dirty="0"/>
              <a:t>n</a:t>
            </a:r>
            <a:r>
              <a:rPr lang="zh-CN" altLang="en-US" sz="2400" dirty="0"/>
              <a:t>位因数上的运行时间是                   .</a:t>
            </a:r>
          </a:p>
          <a:p>
            <a:pPr eaLnBrk="1" hangingPunct="1">
              <a:lnSpc>
                <a:spcPct val="150000"/>
              </a:lnSpc>
            </a:pPr>
            <a:r>
              <a:rPr lang="zh-CN" altLang="en-US" sz="2400" dirty="0"/>
              <a:t>证明：</a:t>
            </a:r>
          </a:p>
        </p:txBody>
      </p:sp>
      <p:sp>
        <p:nvSpPr>
          <p:cNvPr id="63490" name="灯片编号占位符 5">
            <a:extLst>
              <a:ext uri="{FF2B5EF4-FFF2-40B4-BE49-F238E27FC236}">
                <a16:creationId xmlns:a16="http://schemas.microsoft.com/office/drawing/2014/main" id="{C0329E13-39F2-4A20-8154-33FC475087A1}"/>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7AAC22C-DABA-4CB6-8890-ECFE07BEFFE3}" type="slidenum">
              <a:rPr kumimoji="0" lang="zh-CN" altLang="en-US" sz="1400" smtClean="0"/>
              <a:pPr>
                <a:spcBef>
                  <a:spcPct val="0"/>
                </a:spcBef>
                <a:buClrTx/>
                <a:buSzTx/>
                <a:buFontTx/>
                <a:buNone/>
              </a:pPr>
              <a:t>209</a:t>
            </a:fld>
            <a:endParaRPr kumimoji="0" lang="en-US" altLang="zh-CN" sz="1400"/>
          </a:p>
        </p:txBody>
      </p:sp>
      <p:graphicFrame>
        <p:nvGraphicFramePr>
          <p:cNvPr id="63493" name="Object 4">
            <a:extLst>
              <a:ext uri="{FF2B5EF4-FFF2-40B4-BE49-F238E27FC236}">
                <a16:creationId xmlns:a16="http://schemas.microsoft.com/office/drawing/2014/main" id="{6122ADF8-E05E-4C0B-9E51-F1635A63A54D}"/>
              </a:ext>
            </a:extLst>
          </p:cNvPr>
          <p:cNvGraphicFramePr>
            <a:graphicFrameLocks noChangeAspect="1"/>
          </p:cNvGraphicFramePr>
          <p:nvPr>
            <p:extLst>
              <p:ext uri="{D42A27DB-BD31-4B8C-83A1-F6EECF244321}">
                <p14:modId xmlns:p14="http://schemas.microsoft.com/office/powerpoint/2010/main" val="209243679"/>
              </p:ext>
            </p:extLst>
          </p:nvPr>
        </p:nvGraphicFramePr>
        <p:xfrm>
          <a:off x="3105682" y="3052175"/>
          <a:ext cx="2952328" cy="564546"/>
        </p:xfrm>
        <a:graphic>
          <a:graphicData uri="http://schemas.openxmlformats.org/presentationml/2006/ole">
            <mc:AlternateContent xmlns:mc="http://schemas.openxmlformats.org/markup-compatibility/2006">
              <mc:Choice xmlns:v="urn:schemas-microsoft-com:vml" Requires="v">
                <p:oleObj name="Equation" r:id="rId2" imgW="1193800" imgH="228600" progId="Equation.3">
                  <p:embed/>
                </p:oleObj>
              </mc:Choice>
              <mc:Fallback>
                <p:oleObj name="Equation" r:id="rId2" imgW="1193800" imgH="2286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682" y="3052175"/>
                        <a:ext cx="2952328" cy="564546"/>
                      </a:xfrm>
                      <a:prstGeom prst="rect">
                        <a:avLst/>
                      </a:prstGeom>
                      <a:noFill/>
                      <a:ln>
                        <a:noFill/>
                      </a:ln>
                      <a:effectLst/>
                    </p:spPr>
                  </p:pic>
                </p:oleObj>
              </mc:Fallback>
            </mc:AlternateContent>
          </a:graphicData>
        </a:graphic>
      </p:graphicFrame>
      <p:graphicFrame>
        <p:nvGraphicFramePr>
          <p:cNvPr id="63494" name="Object 5">
            <a:extLst>
              <a:ext uri="{FF2B5EF4-FFF2-40B4-BE49-F238E27FC236}">
                <a16:creationId xmlns:a16="http://schemas.microsoft.com/office/drawing/2014/main" id="{0D75CCE2-E9AF-4FEE-838E-E8BA16052D5D}"/>
              </a:ext>
            </a:extLst>
          </p:cNvPr>
          <p:cNvGraphicFramePr>
            <a:graphicFrameLocks noChangeAspect="1"/>
          </p:cNvGraphicFramePr>
          <p:nvPr>
            <p:extLst>
              <p:ext uri="{D42A27DB-BD31-4B8C-83A1-F6EECF244321}">
                <p14:modId xmlns:p14="http://schemas.microsoft.com/office/powerpoint/2010/main" val="11088237"/>
              </p:ext>
            </p:extLst>
          </p:nvPr>
        </p:nvGraphicFramePr>
        <p:xfrm>
          <a:off x="805681" y="4107396"/>
          <a:ext cx="7898842" cy="1758280"/>
        </p:xfrm>
        <a:graphic>
          <a:graphicData uri="http://schemas.openxmlformats.org/presentationml/2006/ole">
            <mc:AlternateContent xmlns:mc="http://schemas.openxmlformats.org/markup-compatibility/2006">
              <mc:Choice xmlns:v="urn:schemas-microsoft-com:vml" Requires="v">
                <p:oleObj name="Equation" r:id="rId4" imgW="5219700" imgH="952500" progId="Equation.3">
                  <p:embed/>
                </p:oleObj>
              </mc:Choice>
              <mc:Fallback>
                <p:oleObj name="Equation" r:id="rId4" imgW="5219700" imgH="9525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2621" t="-14362" r="-2621" b="-14362"/>
                      <a:stretch>
                        <a:fillRect/>
                      </a:stretch>
                    </p:blipFill>
                    <p:spPr bwMode="auto">
                      <a:xfrm>
                        <a:off x="805681" y="4107396"/>
                        <a:ext cx="7898842" cy="1758280"/>
                      </a:xfrm>
                      <a:prstGeom prst="rect">
                        <a:avLst/>
                      </a:prstGeom>
                      <a:solidFill>
                        <a:srgbClr val="FFFFFF"/>
                      </a:solidFill>
                      <a:ln>
                        <a:noFill/>
                      </a:ln>
                      <a:effec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图片 4">
            <a:extLst>
              <a:ext uri="{FF2B5EF4-FFF2-40B4-BE49-F238E27FC236}">
                <a16:creationId xmlns:a16="http://schemas.microsoft.com/office/drawing/2014/main" id="{21EFD985-8EA2-435A-8F70-CD8A36AB128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89" y="2060848"/>
            <a:ext cx="273476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图片 6">
            <a:extLst>
              <a:ext uri="{FF2B5EF4-FFF2-40B4-BE49-F238E27FC236}">
                <a16:creationId xmlns:a16="http://schemas.microsoft.com/office/drawing/2014/main" id="{D27435B1-9110-49E2-ADBA-AA6EE80E6F6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88" y="3333304"/>
            <a:ext cx="1676257" cy="49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8">
            <a:extLst>
              <a:ext uri="{FF2B5EF4-FFF2-40B4-BE49-F238E27FC236}">
                <a16:creationId xmlns:a16="http://schemas.microsoft.com/office/drawing/2014/main" id="{ED2D71AD-4F43-4299-BE3B-266C888630A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89" y="4523014"/>
            <a:ext cx="1676256" cy="542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0FC9F2A8-6ABB-4B6E-B168-860DB075FDDD}"/>
              </a:ext>
            </a:extLst>
          </p:cNvPr>
          <p:cNvSpPr txBox="1"/>
          <p:nvPr/>
        </p:nvSpPr>
        <p:spPr>
          <a:xfrm>
            <a:off x="336550" y="860426"/>
            <a:ext cx="1411288" cy="354013"/>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2196" b="1" dirty="0">
                <a:solidFill>
                  <a:srgbClr val="FFFFFF"/>
                </a:solidFill>
                <a:latin typeface="微软雅黑" panose="020B0503020204020204" pitchFamily="34" charset="-122"/>
                <a:ea typeface="+mn-ea"/>
              </a:rPr>
              <a:t>全排列问题</a:t>
            </a:r>
          </a:p>
        </p:txBody>
      </p:sp>
      <p:sp>
        <p:nvSpPr>
          <p:cNvPr id="13" name="文本框 12">
            <a:extLst>
              <a:ext uri="{FF2B5EF4-FFF2-40B4-BE49-F238E27FC236}">
                <a16:creationId xmlns:a16="http://schemas.microsoft.com/office/drawing/2014/main" id="{7F5BBD26-C604-4AC7-A67C-88E057660C6D}"/>
              </a:ext>
            </a:extLst>
          </p:cNvPr>
          <p:cNvSpPr txBox="1"/>
          <p:nvPr/>
        </p:nvSpPr>
        <p:spPr>
          <a:xfrm>
            <a:off x="922090" y="2164035"/>
            <a:ext cx="2165657" cy="333425"/>
          </a:xfrm>
          <a:prstGeom prst="rect">
            <a:avLst/>
          </a:prstGeom>
          <a:noFill/>
        </p:spPr>
        <p:txBody>
          <a:bodyPr wrap="none" lIns="0" tIns="0" rIns="0" bIns="0">
            <a:spAutoFit/>
          </a:bodyPr>
          <a:lstStyle/>
          <a:p>
            <a:pPr fontAlgn="auto">
              <a:lnSpc>
                <a:spcPts val="2630"/>
              </a:lnSpc>
              <a:spcBef>
                <a:spcPts val="0"/>
              </a:spcBef>
              <a:spcAft>
                <a:spcPts val="0"/>
              </a:spcAft>
              <a:defRPr/>
            </a:pPr>
            <a:r>
              <a:rPr lang="zh-CN" altLang="en-US" sz="2400" b="1">
                <a:solidFill>
                  <a:srgbClr val="FFFFFF"/>
                </a:solidFill>
                <a:latin typeface="微软雅黑" panose="020B0503020204020204" pitchFamily="34" charset="-122"/>
                <a:ea typeface="+mn-ea"/>
              </a:rPr>
              <a:t>字符串的全排列</a:t>
            </a:r>
          </a:p>
        </p:txBody>
      </p:sp>
      <p:sp>
        <p:nvSpPr>
          <p:cNvPr id="3081" name="文本框 13">
            <a:extLst>
              <a:ext uri="{FF2B5EF4-FFF2-40B4-BE49-F238E27FC236}">
                <a16:creationId xmlns:a16="http://schemas.microsoft.com/office/drawing/2014/main" id="{F72E1578-3FDA-4C0D-B909-45C17A77517A}"/>
              </a:ext>
            </a:extLst>
          </p:cNvPr>
          <p:cNvSpPr txBox="1">
            <a:spLocks noChangeArrowheads="1"/>
          </p:cNvSpPr>
          <p:nvPr/>
        </p:nvSpPr>
        <p:spPr bwMode="auto">
          <a:xfrm>
            <a:off x="918915" y="2759348"/>
            <a:ext cx="6463308" cy="31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63"/>
              </a:lnSpc>
            </a:pPr>
            <a:r>
              <a:rPr lang="zh-CN" altLang="en-US" sz="2400" dirty="0">
                <a:solidFill>
                  <a:srgbClr val="000000"/>
                </a:solidFill>
                <a:latin typeface="微软雅黑" panose="020B0503020204020204" pitchFamily="34" charset="-122"/>
              </a:rPr>
              <a:t>给定一组互不相同的字符，求这组字符的全排列</a:t>
            </a:r>
          </a:p>
        </p:txBody>
      </p:sp>
      <p:sp>
        <p:nvSpPr>
          <p:cNvPr id="15" name="文本框 14">
            <a:extLst>
              <a:ext uri="{FF2B5EF4-FFF2-40B4-BE49-F238E27FC236}">
                <a16:creationId xmlns:a16="http://schemas.microsoft.com/office/drawing/2014/main" id="{05529E03-7B07-4EEE-9547-DF2229E4CFDD}"/>
              </a:ext>
            </a:extLst>
          </p:cNvPr>
          <p:cNvSpPr txBox="1"/>
          <p:nvPr/>
        </p:nvSpPr>
        <p:spPr>
          <a:xfrm>
            <a:off x="855415" y="3384823"/>
            <a:ext cx="1110882" cy="333425"/>
          </a:xfrm>
          <a:prstGeom prst="rect">
            <a:avLst/>
          </a:prstGeom>
          <a:noFill/>
        </p:spPr>
        <p:txBody>
          <a:bodyPr wrap="square" lIns="0" tIns="0" rIns="0" bIns="0">
            <a:spAutoFit/>
          </a:bodyPr>
          <a:lstStyle/>
          <a:p>
            <a:pPr fontAlgn="auto">
              <a:lnSpc>
                <a:spcPts val="2627"/>
              </a:lnSpc>
              <a:spcBef>
                <a:spcPts val="0"/>
              </a:spcBef>
              <a:spcAft>
                <a:spcPts val="0"/>
              </a:spcAft>
              <a:defRPr/>
            </a:pPr>
            <a:r>
              <a:rPr lang="zh-CN" altLang="en-US" sz="2400" b="1" dirty="0">
                <a:solidFill>
                  <a:srgbClr val="FFFFFF"/>
                </a:solidFill>
                <a:latin typeface="微软雅黑" panose="020B0503020204020204" pitchFamily="34" charset="-122"/>
                <a:ea typeface="+mn-ea"/>
              </a:rPr>
              <a:t>输  入：</a:t>
            </a:r>
          </a:p>
        </p:txBody>
      </p:sp>
      <p:sp>
        <p:nvSpPr>
          <p:cNvPr id="3083" name="文本框 15">
            <a:extLst>
              <a:ext uri="{FF2B5EF4-FFF2-40B4-BE49-F238E27FC236}">
                <a16:creationId xmlns:a16="http://schemas.microsoft.com/office/drawing/2014/main" id="{0CFCF4E7-1089-410F-A642-FB4ABB569168}"/>
              </a:ext>
            </a:extLst>
          </p:cNvPr>
          <p:cNvSpPr txBox="1">
            <a:spLocks noChangeArrowheads="1"/>
          </p:cNvSpPr>
          <p:nvPr/>
        </p:nvSpPr>
        <p:spPr bwMode="auto">
          <a:xfrm>
            <a:off x="904628" y="3857898"/>
            <a:ext cx="2154436" cy="31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63"/>
              </a:lnSpc>
            </a:pPr>
            <a:r>
              <a:rPr lang="zh-CN" altLang="en-US" sz="2400">
                <a:solidFill>
                  <a:srgbClr val="000000"/>
                </a:solidFill>
                <a:latin typeface="微软雅黑" panose="020B0503020204020204" pitchFamily="34" charset="-122"/>
              </a:rPr>
              <a:t>输入一个字符串</a:t>
            </a:r>
          </a:p>
        </p:txBody>
      </p:sp>
      <p:sp>
        <p:nvSpPr>
          <p:cNvPr id="17" name="文本框 16">
            <a:extLst>
              <a:ext uri="{FF2B5EF4-FFF2-40B4-BE49-F238E27FC236}">
                <a16:creationId xmlns:a16="http://schemas.microsoft.com/office/drawing/2014/main" id="{A3C0F0E3-168A-41BA-893E-D24DDC6CF3FC}"/>
              </a:ext>
            </a:extLst>
          </p:cNvPr>
          <p:cNvSpPr txBox="1"/>
          <p:nvPr/>
        </p:nvSpPr>
        <p:spPr>
          <a:xfrm>
            <a:off x="855415" y="4588148"/>
            <a:ext cx="1110882" cy="333425"/>
          </a:xfrm>
          <a:prstGeom prst="rect">
            <a:avLst/>
          </a:prstGeom>
          <a:noFill/>
        </p:spPr>
        <p:txBody>
          <a:bodyPr wrap="none" lIns="0" tIns="0" rIns="0" bIns="0">
            <a:spAutoFit/>
          </a:bodyPr>
          <a:lstStyle/>
          <a:p>
            <a:pPr fontAlgn="auto">
              <a:lnSpc>
                <a:spcPts val="2627"/>
              </a:lnSpc>
              <a:spcBef>
                <a:spcPts val="0"/>
              </a:spcBef>
              <a:spcAft>
                <a:spcPts val="0"/>
              </a:spcAft>
              <a:defRPr/>
            </a:pPr>
            <a:r>
              <a:rPr lang="zh-CN" altLang="en-US" sz="2400" b="1" dirty="0">
                <a:solidFill>
                  <a:srgbClr val="FFFFFF"/>
                </a:solidFill>
                <a:latin typeface="微软雅黑" panose="020B0503020204020204" pitchFamily="34" charset="-122"/>
                <a:ea typeface="+mn-ea"/>
              </a:rPr>
              <a:t>输  出：</a:t>
            </a:r>
          </a:p>
        </p:txBody>
      </p:sp>
      <p:sp>
        <p:nvSpPr>
          <p:cNvPr id="3085" name="文本框 17">
            <a:extLst>
              <a:ext uri="{FF2B5EF4-FFF2-40B4-BE49-F238E27FC236}">
                <a16:creationId xmlns:a16="http://schemas.microsoft.com/office/drawing/2014/main" id="{1678F622-66C8-4C5B-A423-6B3B3C7A68BF}"/>
              </a:ext>
            </a:extLst>
          </p:cNvPr>
          <p:cNvSpPr txBox="1">
            <a:spLocks noChangeArrowheads="1"/>
          </p:cNvSpPr>
          <p:nvPr/>
        </p:nvSpPr>
        <p:spPr bwMode="auto">
          <a:xfrm>
            <a:off x="833189" y="5131074"/>
            <a:ext cx="7078861" cy="31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63"/>
              </a:lnSpc>
            </a:pPr>
            <a:r>
              <a:rPr lang="zh-CN" altLang="en-US" sz="2400" dirty="0">
                <a:solidFill>
                  <a:srgbClr val="000000"/>
                </a:solidFill>
                <a:latin typeface="微软雅黑" panose="020B0503020204020204" pitchFamily="34" charset="-122"/>
              </a:rPr>
              <a:t>输出该字符串的全排列，排列的先后顺序不影响结果</a:t>
            </a:r>
          </a:p>
        </p:txBody>
      </p:sp>
      <p:sp>
        <p:nvSpPr>
          <p:cNvPr id="3086" name="文本框 18">
            <a:extLst>
              <a:ext uri="{FF2B5EF4-FFF2-40B4-BE49-F238E27FC236}">
                <a16:creationId xmlns:a16="http://schemas.microsoft.com/office/drawing/2014/main" id="{0448B973-AF41-4375-B497-ADCC126E91DA}"/>
              </a:ext>
            </a:extLst>
          </p:cNvPr>
          <p:cNvSpPr txBox="1">
            <a:spLocks noChangeArrowheads="1"/>
          </p:cNvSpPr>
          <p:nvPr/>
        </p:nvSpPr>
        <p:spPr bwMode="auto">
          <a:xfrm>
            <a:off x="918914" y="5781576"/>
            <a:ext cx="1556516" cy="27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013"/>
              </a:lnSpc>
            </a:pPr>
            <a:r>
              <a:rPr lang="zh-CN" altLang="en-US" sz="2400">
                <a:solidFill>
                  <a:srgbClr val="000000"/>
                </a:solidFill>
                <a:latin typeface="Times New Roman" panose="02020603050405020304" pitchFamily="18" charset="0"/>
              </a:rPr>
              <a:t>输入：</a:t>
            </a:r>
            <a:r>
              <a:rPr lang="en-US" altLang="zh-CN" sz="2400">
                <a:solidFill>
                  <a:srgbClr val="000000"/>
                </a:solidFill>
                <a:latin typeface="Times New Roman" panose="02020603050405020304" pitchFamily="18" charset="0"/>
              </a:rPr>
              <a:t>ABC</a:t>
            </a:r>
            <a:endParaRPr lang="zh-CN" altLang="en-US" sz="2400">
              <a:solidFill>
                <a:srgbClr val="000000"/>
              </a:solidFill>
              <a:latin typeface="Times New Roman" panose="02020603050405020304" pitchFamily="18" charset="0"/>
            </a:endParaRPr>
          </a:p>
        </p:txBody>
      </p:sp>
      <p:sp>
        <p:nvSpPr>
          <p:cNvPr id="3087" name="文本框 19">
            <a:extLst>
              <a:ext uri="{FF2B5EF4-FFF2-40B4-BE49-F238E27FC236}">
                <a16:creationId xmlns:a16="http://schemas.microsoft.com/office/drawing/2014/main" id="{C876CB46-73DD-4015-ADF2-E8A42EF8B541}"/>
              </a:ext>
            </a:extLst>
          </p:cNvPr>
          <p:cNvSpPr txBox="1">
            <a:spLocks noChangeArrowheads="1"/>
          </p:cNvSpPr>
          <p:nvPr/>
        </p:nvSpPr>
        <p:spPr bwMode="auto">
          <a:xfrm>
            <a:off x="918914" y="6174060"/>
            <a:ext cx="5073184" cy="27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013"/>
              </a:lnSpc>
            </a:pPr>
            <a:r>
              <a:rPr lang="zh-CN" altLang="en-US" sz="2400" dirty="0">
                <a:solidFill>
                  <a:srgbClr val="000000"/>
                </a:solidFill>
                <a:latin typeface="Times New Roman" panose="02020603050405020304" pitchFamily="18" charset="0"/>
              </a:rPr>
              <a:t>输出：</a:t>
            </a:r>
            <a:r>
              <a:rPr lang="en-US" altLang="zh-CN" sz="2400" dirty="0">
                <a:solidFill>
                  <a:srgbClr val="FF0000"/>
                </a:solidFill>
                <a:latin typeface="Times New Roman" panose="02020603050405020304" pitchFamily="18" charset="0"/>
              </a:rPr>
              <a:t>ABC ACB BAC BCA CAB CBA</a:t>
            </a:r>
            <a:endParaRPr lang="zh-CN" altLang="en-US" sz="2400" dirty="0">
              <a:solidFill>
                <a:srgbClr val="FF0000"/>
              </a:solidFill>
              <a:latin typeface="Times New Roman" panose="02020603050405020304" pitchFamily="18" charset="0"/>
            </a:endParaRPr>
          </a:p>
        </p:txBody>
      </p:sp>
      <p:sp>
        <p:nvSpPr>
          <p:cNvPr id="19" name="Rectangle 2">
            <a:extLst>
              <a:ext uri="{FF2B5EF4-FFF2-40B4-BE49-F238E27FC236}">
                <a16:creationId xmlns:a16="http://schemas.microsoft.com/office/drawing/2014/main" id="{28B554F1-3937-4849-8EBE-D69A3D4005D1}"/>
              </a:ext>
            </a:extLst>
          </p:cNvPr>
          <p:cNvSpPr>
            <a:spLocks noChangeArrowheads="1"/>
          </p:cNvSpPr>
          <p:nvPr/>
        </p:nvSpPr>
        <p:spPr bwMode="auto">
          <a:xfrm>
            <a:off x="374650" y="39099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20" name="Text Box 3">
            <a:extLst>
              <a:ext uri="{FF2B5EF4-FFF2-40B4-BE49-F238E27FC236}">
                <a16:creationId xmlns:a16="http://schemas.microsoft.com/office/drawing/2014/main" id="{2BAC83FC-0EB2-4027-B769-DEEAB526204E}"/>
              </a:ext>
            </a:extLst>
          </p:cNvPr>
          <p:cNvSpPr txBox="1">
            <a:spLocks noChangeArrowheads="1"/>
          </p:cNvSpPr>
          <p:nvPr/>
        </p:nvSpPr>
        <p:spPr bwMode="auto">
          <a:xfrm>
            <a:off x="336550" y="1419779"/>
            <a:ext cx="8618538"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3200" b="1" dirty="0">
                <a:solidFill>
                  <a:schemeClr val="accent1"/>
                </a:solidFill>
                <a:latin typeface="黑体" pitchFamily="2" charset="-122"/>
                <a:ea typeface="黑体" pitchFamily="2" charset="-122"/>
              </a:rPr>
              <a:t>例</a:t>
            </a:r>
            <a:r>
              <a:rPr lang="en-US" altLang="zh-CN" sz="3200" b="1" dirty="0">
                <a:solidFill>
                  <a:schemeClr val="accent1"/>
                </a:solidFill>
                <a:latin typeface="黑体" pitchFamily="2" charset="-122"/>
                <a:ea typeface="黑体" pitchFamily="2" charset="-122"/>
              </a:rPr>
              <a:t>4  </a:t>
            </a:r>
            <a:r>
              <a:rPr lang="zh-CN" altLang="en-US" sz="3200" b="1" dirty="0">
                <a:solidFill>
                  <a:schemeClr val="accent1"/>
                </a:solidFill>
                <a:latin typeface="黑体" pitchFamily="2" charset="-122"/>
                <a:ea typeface="黑体" pitchFamily="2" charset="-122"/>
              </a:rPr>
              <a:t>排列问题</a:t>
            </a:r>
          </a:p>
          <a:p>
            <a:pPr>
              <a:lnSpc>
                <a:spcPct val="80000"/>
              </a:lnSpc>
              <a:spcBef>
                <a:spcPct val="20000"/>
              </a:spcBef>
            </a:pPr>
            <a:endParaRPr lang="zh-CN" altLang="en-US" sz="2400" dirty="0">
              <a:solidFill>
                <a:schemeClr val="accent1"/>
              </a:solidFill>
              <a:latin typeface="楷体_GB2312" pitchFamily="49" charset="-122"/>
              <a:ea typeface="楷体_GB2312" pitchFamily="49" charset="-122"/>
            </a:endParaRPr>
          </a:p>
          <a:p>
            <a:endParaRPr lang="en-US" altLang="zh-CN" sz="2400" dirty="0">
              <a:solidFill>
                <a:schemeClr val="accent1"/>
              </a:solidFill>
              <a:latin typeface="楷体_GB2312" pitchFamily="49" charset="-122"/>
              <a:ea typeface="楷体_GB2312" pitchFamily="49" charset="-122"/>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7467C349-80C8-4FE2-9ED6-873F48E60DE3}"/>
              </a:ext>
            </a:extLst>
          </p:cNvPr>
          <p:cNvSpPr>
            <a:spLocks noGrp="1" noChangeArrowheads="1"/>
          </p:cNvSpPr>
          <p:nvPr>
            <p:ph type="title"/>
          </p:nvPr>
        </p:nvSpPr>
        <p:spPr/>
        <p:txBody>
          <a:bodyPr/>
          <a:lstStyle/>
          <a:p>
            <a:pPr eaLnBrk="1" hangingPunct="1"/>
            <a:r>
              <a:rPr lang="zh-CN" altLang="en-US"/>
              <a:t>矩阵乘积</a:t>
            </a:r>
          </a:p>
        </p:txBody>
      </p:sp>
      <p:sp>
        <p:nvSpPr>
          <p:cNvPr id="68612" name="Rectangle 3">
            <a:extLst>
              <a:ext uri="{FF2B5EF4-FFF2-40B4-BE49-F238E27FC236}">
                <a16:creationId xmlns:a16="http://schemas.microsoft.com/office/drawing/2014/main" id="{A49B0C49-5AD6-4768-AD02-91574843039F}"/>
              </a:ext>
            </a:extLst>
          </p:cNvPr>
          <p:cNvSpPr>
            <a:spLocks noGrp="1" noChangeArrowheads="1"/>
          </p:cNvSpPr>
          <p:nvPr>
            <p:ph idx="1"/>
          </p:nvPr>
        </p:nvSpPr>
        <p:spPr>
          <a:xfrm>
            <a:off x="628650" y="1371600"/>
            <a:ext cx="7772400" cy="4114800"/>
          </a:xfrm>
        </p:spPr>
        <p:txBody>
          <a:bodyPr>
            <a:normAutofit/>
          </a:bodyPr>
          <a:lstStyle/>
          <a:p>
            <a:pPr eaLnBrk="1" hangingPunct="1">
              <a:lnSpc>
                <a:spcPct val="150000"/>
              </a:lnSpc>
            </a:pPr>
            <a:r>
              <a:rPr lang="zh-CN" altLang="en-US" sz="2800" dirty="0"/>
              <a:t>分析</a:t>
            </a:r>
          </a:p>
          <a:p>
            <a:pPr lvl="1" eaLnBrk="1" hangingPunct="1">
              <a:lnSpc>
                <a:spcPct val="150000"/>
              </a:lnSpc>
            </a:pPr>
            <a:r>
              <a:rPr lang="zh-CN" altLang="en-US" sz="2400" dirty="0"/>
              <a:t>假设</a:t>
            </a:r>
            <a:r>
              <a:rPr lang="en-US" altLang="zh-CN" sz="2400" dirty="0"/>
              <a:t> n </a:t>
            </a:r>
            <a:r>
              <a:rPr lang="zh-CN" altLang="en-US" sz="2400" dirty="0"/>
              <a:t>是 2的整数次幂.</a:t>
            </a:r>
          </a:p>
          <a:p>
            <a:pPr lvl="1" eaLnBrk="1" hangingPunct="1">
              <a:lnSpc>
                <a:spcPct val="150000"/>
              </a:lnSpc>
            </a:pPr>
            <a:r>
              <a:rPr lang="en-US" altLang="zh-CN" sz="2400" dirty="0"/>
              <a:t>T(n) = # arithmetic operations.</a:t>
            </a:r>
          </a:p>
          <a:p>
            <a:pPr eaLnBrk="1" hangingPunct="1"/>
            <a:endParaRPr lang="zh-CN" altLang="en-US" sz="2400" dirty="0"/>
          </a:p>
          <a:p>
            <a:pPr eaLnBrk="1" hangingPunct="1"/>
            <a:endParaRPr lang="zh-CN" altLang="en-US" sz="2400" dirty="0"/>
          </a:p>
        </p:txBody>
      </p:sp>
      <p:sp>
        <p:nvSpPr>
          <p:cNvPr id="68610" name="灯片编号占位符 5">
            <a:extLst>
              <a:ext uri="{FF2B5EF4-FFF2-40B4-BE49-F238E27FC236}">
                <a16:creationId xmlns:a16="http://schemas.microsoft.com/office/drawing/2014/main" id="{B160C79E-D632-4EED-9BB9-DEBB947B96DD}"/>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FE0D25A-CA18-4245-8116-C0F9ECF29481}" type="slidenum">
              <a:rPr kumimoji="0" lang="zh-CN" altLang="en-US" sz="1400" smtClean="0"/>
              <a:pPr>
                <a:spcBef>
                  <a:spcPct val="0"/>
                </a:spcBef>
                <a:buClrTx/>
                <a:buSzTx/>
                <a:buFontTx/>
                <a:buNone/>
              </a:pPr>
              <a:t>210</a:t>
            </a:fld>
            <a:endParaRPr kumimoji="0" lang="en-US" altLang="zh-CN" sz="1400"/>
          </a:p>
        </p:txBody>
      </p:sp>
      <p:graphicFrame>
        <p:nvGraphicFramePr>
          <p:cNvPr id="68613" name="Object 4">
            <a:extLst>
              <a:ext uri="{FF2B5EF4-FFF2-40B4-BE49-F238E27FC236}">
                <a16:creationId xmlns:a16="http://schemas.microsoft.com/office/drawing/2014/main" id="{7BD7438B-DFDC-4C83-AD1E-955211D5C82D}"/>
              </a:ext>
            </a:extLst>
          </p:cNvPr>
          <p:cNvGraphicFramePr>
            <a:graphicFrameLocks noChangeAspect="1"/>
          </p:cNvGraphicFramePr>
          <p:nvPr>
            <p:extLst>
              <p:ext uri="{D42A27DB-BD31-4B8C-83A1-F6EECF244321}">
                <p14:modId xmlns:p14="http://schemas.microsoft.com/office/powerpoint/2010/main" val="4276644351"/>
              </p:ext>
            </p:extLst>
          </p:nvPr>
        </p:nvGraphicFramePr>
        <p:xfrm>
          <a:off x="523614" y="3301999"/>
          <a:ext cx="8610600" cy="1409700"/>
        </p:xfrm>
        <a:graphic>
          <a:graphicData uri="http://schemas.openxmlformats.org/presentationml/2006/ole">
            <mc:AlternateContent xmlns:mc="http://schemas.openxmlformats.org/markup-compatibility/2006">
              <mc:Choice xmlns:v="urn:schemas-microsoft-com:vml" Requires="v">
                <p:oleObj name="Equation" r:id="rId2" imgW="5029200" imgH="596900" progId="Equation.3">
                  <p:embed/>
                </p:oleObj>
              </mc:Choice>
              <mc:Fallback>
                <p:oleObj name="Equation" r:id="rId2" imgW="5029200" imgH="5969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l="-2721" t="-22919" r="-2721" b="-22919"/>
                      <a:stretch>
                        <a:fillRect/>
                      </a:stretch>
                    </p:blipFill>
                    <p:spPr bwMode="auto">
                      <a:xfrm>
                        <a:off x="523614" y="3301999"/>
                        <a:ext cx="8610600" cy="14097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14" name="Text Box 5">
            <a:extLst>
              <a:ext uri="{FF2B5EF4-FFF2-40B4-BE49-F238E27FC236}">
                <a16:creationId xmlns:a16="http://schemas.microsoft.com/office/drawing/2014/main" id="{3326AF37-B2DB-46F2-BBB2-1D1FC66F78BD}"/>
              </a:ext>
            </a:extLst>
          </p:cNvPr>
          <p:cNvSpPr txBox="1">
            <a:spLocks noChangeArrowheads="1"/>
          </p:cNvSpPr>
          <p:nvPr/>
        </p:nvSpPr>
        <p:spPr bwMode="auto">
          <a:xfrm>
            <a:off x="623129" y="4508501"/>
            <a:ext cx="8610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dirty="0"/>
              <a:t>注意到这是一个理论上的界，</a:t>
            </a:r>
            <a:r>
              <a:rPr lang="en-US" altLang="zh-CN" sz="2800" dirty="0"/>
              <a:t>n </a:t>
            </a:r>
            <a:r>
              <a:rPr lang="zh-CN" altLang="en-US" sz="2800" dirty="0"/>
              <a:t>比较大的时候才能体现出</a:t>
            </a:r>
            <a:r>
              <a:rPr lang="en-US" altLang="zh-CN" sz="2800" dirty="0"/>
              <a:t>Strassen</a:t>
            </a:r>
            <a:r>
              <a:rPr lang="zh-CN" altLang="en-US" sz="2800" dirty="0"/>
              <a:t>算法的优势；比如，</a:t>
            </a:r>
            <a:r>
              <a:rPr lang="en-US" altLang="zh-CN" sz="2800" dirty="0"/>
              <a:t>n ~ 2,500， Strassen</a:t>
            </a:r>
            <a:r>
              <a:rPr lang="zh-CN" altLang="en-US" sz="2800" dirty="0"/>
              <a:t>算法在苹果机上的运行速度是常规算法的八十多倍</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5" name="Rectangle 2">
            <a:extLst>
              <a:ext uri="{FF2B5EF4-FFF2-40B4-BE49-F238E27FC236}">
                <a16:creationId xmlns:a16="http://schemas.microsoft.com/office/drawing/2014/main" id="{DE3A214F-287D-49F3-A885-0531614311A1}"/>
              </a:ext>
            </a:extLst>
          </p:cNvPr>
          <p:cNvSpPr>
            <a:spLocks noGrp="1" noChangeArrowheads="1"/>
          </p:cNvSpPr>
          <p:nvPr>
            <p:ph type="title"/>
          </p:nvPr>
        </p:nvSpPr>
        <p:spPr>
          <a:xfrm>
            <a:off x="899592" y="400050"/>
            <a:ext cx="7793038" cy="1143000"/>
          </a:xfrm>
        </p:spPr>
        <p:txBody>
          <a:bodyPr/>
          <a:lstStyle/>
          <a:p>
            <a:pPr eaLnBrk="1" hangingPunct="1"/>
            <a:r>
              <a:rPr lang="zh-CN" altLang="en-US" dirty="0"/>
              <a:t>矩阵乘积</a:t>
            </a:r>
          </a:p>
        </p:txBody>
      </p:sp>
      <p:sp>
        <p:nvSpPr>
          <p:cNvPr id="74755" name="Rectangle 3">
            <a:extLst>
              <a:ext uri="{FF2B5EF4-FFF2-40B4-BE49-F238E27FC236}">
                <a16:creationId xmlns:a16="http://schemas.microsoft.com/office/drawing/2014/main" id="{E85C0077-713E-4B0A-B2D5-5D791EDDDB9C}"/>
              </a:ext>
            </a:extLst>
          </p:cNvPr>
          <p:cNvSpPr>
            <a:spLocks noGrp="1" noChangeArrowheads="1"/>
          </p:cNvSpPr>
          <p:nvPr>
            <p:ph idx="1"/>
          </p:nvPr>
        </p:nvSpPr>
        <p:spPr/>
        <p:txBody>
          <a:bodyPr>
            <a:normAutofit fontScale="92500" lnSpcReduction="20000"/>
          </a:bodyPr>
          <a:lstStyle/>
          <a:p>
            <a:pPr eaLnBrk="1" hangingPunct="1">
              <a:lnSpc>
                <a:spcPct val="150000"/>
              </a:lnSpc>
              <a:buClr>
                <a:schemeClr val="hlink"/>
              </a:buClr>
              <a:buFont typeface="Wingdings" panose="05000000000000000000" pitchFamily="2" charset="2"/>
              <a:buChar char="ü"/>
            </a:pPr>
            <a:r>
              <a:rPr lang="zh-CN" altLang="en-US" sz="2400" dirty="0"/>
              <a:t>两个2×2分块矩阵乘法能否用7次向量乘法实现？</a:t>
            </a:r>
          </a:p>
          <a:p>
            <a:pPr eaLnBrk="1" hangingPunct="1">
              <a:lnSpc>
                <a:spcPct val="150000"/>
              </a:lnSpc>
              <a:buClr>
                <a:schemeClr val="hlink"/>
              </a:buClr>
              <a:buFont typeface="Wingdings" panose="05000000000000000000" pitchFamily="2" charset="2"/>
              <a:buChar char="ü"/>
            </a:pPr>
            <a:r>
              <a:rPr lang="zh-CN" altLang="en-US" sz="2400" b="1" dirty="0"/>
              <a:t>可以</a:t>
            </a:r>
            <a:r>
              <a:rPr lang="zh-CN" altLang="en-US" sz="2400" dirty="0"/>
              <a:t>   </a:t>
            </a:r>
            <a:r>
              <a:rPr lang="zh-CN" altLang="en-US" sz="2400" dirty="0">
                <a:solidFill>
                  <a:schemeClr val="hlink"/>
                </a:solidFill>
              </a:rPr>
              <a:t>[</a:t>
            </a:r>
            <a:r>
              <a:rPr lang="en-US" altLang="zh-CN" sz="2400" dirty="0">
                <a:solidFill>
                  <a:schemeClr val="hlink"/>
                </a:solidFill>
              </a:rPr>
              <a:t>Strassen, 1969]</a:t>
            </a:r>
            <a:endParaRPr lang="en-US" altLang="zh-CN" sz="2400" dirty="0"/>
          </a:p>
          <a:p>
            <a:pPr eaLnBrk="1" hangingPunct="1">
              <a:lnSpc>
                <a:spcPct val="150000"/>
              </a:lnSpc>
              <a:buClr>
                <a:schemeClr val="hlink"/>
              </a:buClr>
              <a:buFont typeface="Wingdings" panose="05000000000000000000" pitchFamily="2" charset="2"/>
              <a:buChar char="ü"/>
            </a:pPr>
            <a:r>
              <a:rPr lang="zh-CN" altLang="en-US" sz="2400" dirty="0"/>
              <a:t>两个2×2分块矩阵乘法</a:t>
            </a:r>
            <a:r>
              <a:rPr lang="en-US" altLang="zh-CN" sz="2400" dirty="0"/>
              <a:t>2×2</a:t>
            </a:r>
            <a:r>
              <a:rPr lang="zh-CN" altLang="en-US" sz="2400" dirty="0"/>
              <a:t>矩阵能否用6次向量乘法实现？</a:t>
            </a:r>
            <a:r>
              <a:rPr lang="en-US" altLang="zh-CN" sz="2400" dirty="0"/>
              <a:t> </a:t>
            </a:r>
          </a:p>
          <a:p>
            <a:pPr eaLnBrk="1" hangingPunct="1">
              <a:lnSpc>
                <a:spcPct val="150000"/>
              </a:lnSpc>
              <a:buClr>
                <a:schemeClr val="hlink"/>
              </a:buClr>
              <a:buFont typeface="Wingdings" panose="05000000000000000000" pitchFamily="2" charset="2"/>
              <a:buChar char="ü"/>
            </a:pPr>
            <a:r>
              <a:rPr lang="zh-CN" altLang="en-US" sz="2400" b="1" dirty="0"/>
              <a:t>不可能</a:t>
            </a:r>
            <a:r>
              <a:rPr lang="en-US" altLang="zh-CN" sz="2400" dirty="0"/>
              <a:t> </a:t>
            </a:r>
            <a:r>
              <a:rPr lang="en-US" altLang="zh-CN" sz="2400" dirty="0">
                <a:solidFill>
                  <a:schemeClr val="hlink"/>
                </a:solidFill>
              </a:rPr>
              <a:t>[Hopcroft and Kerr, 1971]</a:t>
            </a:r>
            <a:endParaRPr lang="en-US" altLang="zh-CN" sz="2400" dirty="0"/>
          </a:p>
          <a:p>
            <a:pPr eaLnBrk="1" hangingPunct="1">
              <a:lnSpc>
                <a:spcPct val="150000"/>
              </a:lnSpc>
              <a:buClr>
                <a:schemeClr val="hlink"/>
              </a:buClr>
              <a:buFont typeface="Wingdings" panose="05000000000000000000" pitchFamily="2" charset="2"/>
              <a:buChar char="ü"/>
            </a:pPr>
            <a:r>
              <a:rPr lang="en-US" altLang="zh-CN" sz="2400" dirty="0"/>
              <a:t> </a:t>
            </a:r>
            <a:r>
              <a:rPr lang="zh-CN" altLang="en-US" sz="2400" dirty="0"/>
              <a:t>两个 3×3分块矩阵乘法能否用21次向量乘法实现？</a:t>
            </a:r>
            <a:r>
              <a:rPr lang="en-US" altLang="zh-CN" sz="2400" dirty="0"/>
              <a:t> </a:t>
            </a:r>
          </a:p>
          <a:p>
            <a:pPr eaLnBrk="1" hangingPunct="1">
              <a:lnSpc>
                <a:spcPct val="150000"/>
              </a:lnSpc>
              <a:buClr>
                <a:schemeClr val="hlink"/>
              </a:buClr>
              <a:buFont typeface="Wingdings" panose="05000000000000000000" pitchFamily="2" charset="2"/>
              <a:buChar char="ü"/>
            </a:pPr>
            <a:r>
              <a:rPr lang="zh-CN" altLang="en-US" sz="2400" b="1" dirty="0"/>
              <a:t>不可能</a:t>
            </a:r>
            <a:endParaRPr lang="en-US" altLang="zh-CN" sz="2400" b="1" dirty="0"/>
          </a:p>
          <a:p>
            <a:pPr eaLnBrk="1" hangingPunct="1">
              <a:lnSpc>
                <a:spcPct val="150000"/>
              </a:lnSpc>
              <a:buClr>
                <a:schemeClr val="hlink"/>
              </a:buClr>
              <a:buFont typeface="Wingdings" panose="05000000000000000000" pitchFamily="2" charset="2"/>
              <a:buChar char="ü"/>
            </a:pPr>
            <a:r>
              <a:rPr lang="zh-CN" altLang="en-US" sz="2400" dirty="0"/>
              <a:t>两个 70×70分块矩阵乘法能否用</a:t>
            </a:r>
            <a:r>
              <a:rPr lang="en-US" altLang="zh-CN" sz="2400" dirty="0"/>
              <a:t>143,640</a:t>
            </a:r>
            <a:r>
              <a:rPr lang="zh-CN" altLang="en-US" sz="2400" dirty="0"/>
              <a:t>次向量乘法实现</a:t>
            </a:r>
            <a:r>
              <a:rPr lang="en-US" altLang="zh-CN" sz="2400" dirty="0"/>
              <a:t>?</a:t>
            </a:r>
          </a:p>
          <a:p>
            <a:pPr eaLnBrk="1" hangingPunct="1">
              <a:lnSpc>
                <a:spcPct val="150000"/>
              </a:lnSpc>
              <a:buClr>
                <a:schemeClr val="hlink"/>
              </a:buClr>
              <a:buFont typeface="Wingdings" panose="05000000000000000000" pitchFamily="2" charset="2"/>
              <a:buChar char="ü"/>
            </a:pPr>
            <a:r>
              <a:rPr lang="zh-CN" altLang="en-US" sz="2400" b="1" dirty="0"/>
              <a:t>可以！</a:t>
            </a:r>
            <a:r>
              <a:rPr lang="zh-CN" altLang="en-US" sz="2400" dirty="0"/>
              <a:t>   </a:t>
            </a:r>
            <a:r>
              <a:rPr lang="zh-CN" altLang="en-US" sz="2400" dirty="0">
                <a:solidFill>
                  <a:schemeClr val="hlink"/>
                </a:solidFill>
              </a:rPr>
              <a:t>[</a:t>
            </a:r>
            <a:r>
              <a:rPr lang="en-US" altLang="zh-CN" sz="2400" dirty="0">
                <a:solidFill>
                  <a:schemeClr val="hlink"/>
                </a:solidFill>
              </a:rPr>
              <a:t>Pan, 1980]</a:t>
            </a:r>
            <a:endParaRPr lang="zh-CN" altLang="en-US" sz="2400" dirty="0">
              <a:solidFill>
                <a:schemeClr val="hlink"/>
              </a:solidFill>
            </a:endParaRPr>
          </a:p>
        </p:txBody>
      </p:sp>
      <p:sp>
        <p:nvSpPr>
          <p:cNvPr id="69634" name="灯片编号占位符 5">
            <a:extLst>
              <a:ext uri="{FF2B5EF4-FFF2-40B4-BE49-F238E27FC236}">
                <a16:creationId xmlns:a16="http://schemas.microsoft.com/office/drawing/2014/main" id="{F981C85E-72CD-46C9-8451-F3E1F66E4435}"/>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05D336F-FDCD-470D-96E0-49BAB6CBDC45}" type="slidenum">
              <a:rPr kumimoji="0" lang="zh-CN" altLang="en-US" sz="1400" smtClean="0"/>
              <a:pPr>
                <a:spcBef>
                  <a:spcPct val="0"/>
                </a:spcBef>
                <a:buClrTx/>
                <a:buSzTx/>
                <a:buFontTx/>
                <a:buNone/>
              </a:pPr>
              <a:t>211</a:t>
            </a:fld>
            <a:endParaRPr kumimoji="0" lang="en-US" altLang="zh-CN" sz="1400"/>
          </a:p>
        </p:txBody>
      </p:sp>
      <p:graphicFrame>
        <p:nvGraphicFramePr>
          <p:cNvPr id="74756" name="Object 4">
            <a:extLst>
              <a:ext uri="{FF2B5EF4-FFF2-40B4-BE49-F238E27FC236}">
                <a16:creationId xmlns:a16="http://schemas.microsoft.com/office/drawing/2014/main" id="{C104F7BF-6059-4953-834F-CDA747085E8E}"/>
              </a:ext>
            </a:extLst>
          </p:cNvPr>
          <p:cNvGraphicFramePr>
            <a:graphicFrameLocks noChangeAspect="1"/>
          </p:cNvGraphicFramePr>
          <p:nvPr>
            <p:extLst>
              <p:ext uri="{D42A27DB-BD31-4B8C-83A1-F6EECF244321}">
                <p14:modId xmlns:p14="http://schemas.microsoft.com/office/powerpoint/2010/main" val="1060812785"/>
              </p:ext>
            </p:extLst>
          </p:nvPr>
        </p:nvGraphicFramePr>
        <p:xfrm>
          <a:off x="4382597" y="4630602"/>
          <a:ext cx="2452167" cy="388279"/>
        </p:xfrm>
        <a:graphic>
          <a:graphicData uri="http://schemas.openxmlformats.org/presentationml/2006/ole">
            <mc:AlternateContent xmlns:mc="http://schemas.openxmlformats.org/markup-compatibility/2006">
              <mc:Choice xmlns:v="urn:schemas-microsoft-com:vml" Requires="v">
                <p:oleObj name="Equation" r:id="rId2" imgW="1689100" imgH="266700" progId="Equation.3">
                  <p:embed/>
                </p:oleObj>
              </mc:Choice>
              <mc:Fallback>
                <p:oleObj name="Equation" r:id="rId2" imgW="1689100" imgH="2667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597" y="4630602"/>
                        <a:ext cx="2452167" cy="388279"/>
                      </a:xfrm>
                      <a:prstGeom prst="rect">
                        <a:avLst/>
                      </a:prstGeom>
                      <a:noFill/>
                      <a:ln>
                        <a:noFill/>
                      </a:ln>
                      <a:effectLst/>
                    </p:spPr>
                  </p:pic>
                </p:oleObj>
              </mc:Fallback>
            </mc:AlternateContent>
          </a:graphicData>
        </a:graphic>
      </p:graphicFrame>
      <p:graphicFrame>
        <p:nvGraphicFramePr>
          <p:cNvPr id="74757" name="Object 5">
            <a:extLst>
              <a:ext uri="{FF2B5EF4-FFF2-40B4-BE49-F238E27FC236}">
                <a16:creationId xmlns:a16="http://schemas.microsoft.com/office/drawing/2014/main" id="{7CF15B91-57C5-4496-A66F-48F9F77DC5D2}"/>
              </a:ext>
            </a:extLst>
          </p:cNvPr>
          <p:cNvGraphicFramePr>
            <a:graphicFrameLocks noChangeAspect="1"/>
          </p:cNvGraphicFramePr>
          <p:nvPr>
            <p:extLst>
              <p:ext uri="{D42A27DB-BD31-4B8C-83A1-F6EECF244321}">
                <p14:modId xmlns:p14="http://schemas.microsoft.com/office/powerpoint/2010/main" val="1992479383"/>
              </p:ext>
            </p:extLst>
          </p:nvPr>
        </p:nvGraphicFramePr>
        <p:xfrm>
          <a:off x="4382597" y="5649060"/>
          <a:ext cx="2898218" cy="388278"/>
        </p:xfrm>
        <a:graphic>
          <a:graphicData uri="http://schemas.openxmlformats.org/presentationml/2006/ole">
            <mc:AlternateContent xmlns:mc="http://schemas.openxmlformats.org/markup-compatibility/2006">
              <mc:Choice xmlns:v="urn:schemas-microsoft-com:vml" Requires="v">
                <p:oleObj name="Equation" r:id="rId4" imgW="1993900" imgH="266700" progId="Equation.3">
                  <p:embed/>
                </p:oleObj>
              </mc:Choice>
              <mc:Fallback>
                <p:oleObj name="Equation" r:id="rId4" imgW="1993900" imgH="2667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2597" y="5649060"/>
                        <a:ext cx="2898218" cy="388278"/>
                      </a:xfrm>
                      <a:prstGeom prst="rect">
                        <a:avLst/>
                      </a:prstGeom>
                      <a:noFill/>
                      <a:ln>
                        <a:noFill/>
                      </a:ln>
                      <a:effectLst/>
                    </p:spPr>
                  </p:pic>
                </p:oleObj>
              </mc:Fallback>
            </mc:AlternateContent>
          </a:graphicData>
        </a:graphic>
      </p:graphicFrame>
      <p:graphicFrame>
        <p:nvGraphicFramePr>
          <p:cNvPr id="74758" name="Object 6">
            <a:extLst>
              <a:ext uri="{FF2B5EF4-FFF2-40B4-BE49-F238E27FC236}">
                <a16:creationId xmlns:a16="http://schemas.microsoft.com/office/drawing/2014/main" id="{0F3F06AA-EAC2-4142-8B23-14C46D508403}"/>
              </a:ext>
            </a:extLst>
          </p:cNvPr>
          <p:cNvGraphicFramePr>
            <a:graphicFrameLocks noChangeAspect="1"/>
          </p:cNvGraphicFramePr>
          <p:nvPr>
            <p:extLst>
              <p:ext uri="{D42A27DB-BD31-4B8C-83A1-F6EECF244321}">
                <p14:modId xmlns:p14="http://schemas.microsoft.com/office/powerpoint/2010/main" val="285736051"/>
              </p:ext>
            </p:extLst>
          </p:nvPr>
        </p:nvGraphicFramePr>
        <p:xfrm>
          <a:off x="5248086" y="3523388"/>
          <a:ext cx="2238564" cy="365125"/>
        </p:xfrm>
        <a:graphic>
          <a:graphicData uri="http://schemas.openxmlformats.org/presentationml/2006/ole">
            <mc:AlternateContent xmlns:mc="http://schemas.openxmlformats.org/markup-compatibility/2006">
              <mc:Choice xmlns:v="urn:schemas-microsoft-com:vml" Requires="v">
                <p:oleObj name="Equation" r:id="rId6" imgW="1638300" imgH="266700" progId="Equation.3">
                  <p:embed/>
                </p:oleObj>
              </mc:Choice>
              <mc:Fallback>
                <p:oleObj name="Equation" r:id="rId6" imgW="1638300" imgH="2667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8086" y="3523388"/>
                        <a:ext cx="2238564" cy="365125"/>
                      </a:xfrm>
                      <a:prstGeom prst="rect">
                        <a:avLst/>
                      </a:prstGeom>
                      <a:noFill/>
                      <a:ln>
                        <a:noFill/>
                      </a:ln>
                      <a:effectLst/>
                    </p:spPr>
                  </p:pic>
                </p:oleObj>
              </mc:Fallback>
            </mc:AlternateContent>
          </a:graphicData>
        </a:graphic>
      </p:graphicFrame>
      <p:graphicFrame>
        <p:nvGraphicFramePr>
          <p:cNvPr id="74759" name="Object 7">
            <a:extLst>
              <a:ext uri="{FF2B5EF4-FFF2-40B4-BE49-F238E27FC236}">
                <a16:creationId xmlns:a16="http://schemas.microsoft.com/office/drawing/2014/main" id="{049E58CE-177E-46D7-98AE-46BA2DD91733}"/>
              </a:ext>
            </a:extLst>
          </p:cNvPr>
          <p:cNvGraphicFramePr>
            <a:graphicFrameLocks noChangeAspect="1"/>
          </p:cNvGraphicFramePr>
          <p:nvPr>
            <p:extLst>
              <p:ext uri="{D42A27DB-BD31-4B8C-83A1-F6EECF244321}">
                <p14:modId xmlns:p14="http://schemas.microsoft.com/office/powerpoint/2010/main" val="3332182246"/>
              </p:ext>
            </p:extLst>
          </p:nvPr>
        </p:nvGraphicFramePr>
        <p:xfrm>
          <a:off x="5174863" y="2416174"/>
          <a:ext cx="2288551" cy="365125"/>
        </p:xfrm>
        <a:graphic>
          <a:graphicData uri="http://schemas.openxmlformats.org/presentationml/2006/ole">
            <mc:AlternateContent xmlns:mc="http://schemas.openxmlformats.org/markup-compatibility/2006">
              <mc:Choice xmlns:v="urn:schemas-microsoft-com:vml" Requires="v">
                <p:oleObj name="Equation" r:id="rId8" imgW="1676400" imgH="266700" progId="Equation.3">
                  <p:embed/>
                </p:oleObj>
              </mc:Choice>
              <mc:Fallback>
                <p:oleObj name="Equation" r:id="rId8" imgW="1676400" imgH="2667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4863" y="2416174"/>
                        <a:ext cx="2288551" cy="365125"/>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 calcmode="lin" valueType="num">
                                      <p:cBhvr additive="base">
                                        <p:cTn id="7" dur="500" fill="hold"/>
                                        <p:tgtEl>
                                          <p:spTgt spid="74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4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755">
                                            <p:txEl>
                                              <p:pRg st="1" end="1"/>
                                            </p:txEl>
                                          </p:spTgt>
                                        </p:tgtEl>
                                        <p:attrNameLst>
                                          <p:attrName>style.visibility</p:attrName>
                                        </p:attrNameLst>
                                      </p:cBhvr>
                                      <p:to>
                                        <p:strVal val="visible"/>
                                      </p:to>
                                    </p:set>
                                    <p:anim calcmode="lin" valueType="num">
                                      <p:cBhvr additive="base">
                                        <p:cTn id="13" dur="500" fill="hold"/>
                                        <p:tgtEl>
                                          <p:spTgt spid="747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4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4755">
                                            <p:txEl>
                                              <p:pRg st="2" end="2"/>
                                            </p:txEl>
                                          </p:spTgt>
                                        </p:tgtEl>
                                        <p:attrNameLst>
                                          <p:attrName>style.visibility</p:attrName>
                                        </p:attrNameLst>
                                      </p:cBhvr>
                                      <p:to>
                                        <p:strVal val="visible"/>
                                      </p:to>
                                    </p:set>
                                    <p:anim calcmode="lin" valueType="num">
                                      <p:cBhvr additive="base">
                                        <p:cTn id="19" dur="500" fill="hold"/>
                                        <p:tgtEl>
                                          <p:spTgt spid="747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4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4755">
                                            <p:txEl>
                                              <p:pRg st="3" end="3"/>
                                            </p:txEl>
                                          </p:spTgt>
                                        </p:tgtEl>
                                        <p:attrNameLst>
                                          <p:attrName>style.visibility</p:attrName>
                                        </p:attrNameLst>
                                      </p:cBhvr>
                                      <p:to>
                                        <p:strVal val="visible"/>
                                      </p:to>
                                    </p:set>
                                    <p:anim calcmode="lin" valueType="num">
                                      <p:cBhvr additive="base">
                                        <p:cTn id="25" dur="500" fill="hold"/>
                                        <p:tgtEl>
                                          <p:spTgt spid="7475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47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4755">
                                            <p:txEl>
                                              <p:pRg st="4" end="4"/>
                                            </p:txEl>
                                          </p:spTgt>
                                        </p:tgtEl>
                                        <p:attrNameLst>
                                          <p:attrName>style.visibility</p:attrName>
                                        </p:attrNameLst>
                                      </p:cBhvr>
                                      <p:to>
                                        <p:strVal val="visible"/>
                                      </p:to>
                                    </p:set>
                                    <p:anim calcmode="lin" valueType="num">
                                      <p:cBhvr additive="base">
                                        <p:cTn id="31" dur="500" fill="hold"/>
                                        <p:tgtEl>
                                          <p:spTgt spid="7475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47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4755">
                                            <p:txEl>
                                              <p:pRg st="5" end="5"/>
                                            </p:txEl>
                                          </p:spTgt>
                                        </p:tgtEl>
                                        <p:attrNameLst>
                                          <p:attrName>style.visibility</p:attrName>
                                        </p:attrNameLst>
                                      </p:cBhvr>
                                      <p:to>
                                        <p:strVal val="visible"/>
                                      </p:to>
                                    </p:set>
                                    <p:anim calcmode="lin" valueType="num">
                                      <p:cBhvr additive="base">
                                        <p:cTn id="37" dur="500" fill="hold"/>
                                        <p:tgtEl>
                                          <p:spTgt spid="7475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47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4755">
                                            <p:txEl>
                                              <p:pRg st="6" end="6"/>
                                            </p:txEl>
                                          </p:spTgt>
                                        </p:tgtEl>
                                        <p:attrNameLst>
                                          <p:attrName>style.visibility</p:attrName>
                                        </p:attrNameLst>
                                      </p:cBhvr>
                                      <p:to>
                                        <p:strVal val="visible"/>
                                      </p:to>
                                    </p:set>
                                    <p:anim calcmode="lin" valueType="num">
                                      <p:cBhvr additive="base">
                                        <p:cTn id="43" dur="500" fill="hold"/>
                                        <p:tgtEl>
                                          <p:spTgt spid="7475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47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4755">
                                            <p:txEl>
                                              <p:pRg st="7" end="7"/>
                                            </p:txEl>
                                          </p:spTgt>
                                        </p:tgtEl>
                                        <p:attrNameLst>
                                          <p:attrName>style.visibility</p:attrName>
                                        </p:attrNameLst>
                                      </p:cBhvr>
                                      <p:to>
                                        <p:strVal val="visible"/>
                                      </p:to>
                                    </p:set>
                                    <p:anim calcmode="lin" valueType="num">
                                      <p:cBhvr additive="base">
                                        <p:cTn id="49" dur="500" fill="hold"/>
                                        <p:tgtEl>
                                          <p:spTgt spid="7475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475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nodeType="clickEffect">
                                  <p:stCondLst>
                                    <p:cond delay="0"/>
                                  </p:stCondLst>
                                  <p:childTnLst>
                                    <p:set>
                                      <p:cBhvr>
                                        <p:cTn id="54" dur="1" fill="hold">
                                          <p:stCondLst>
                                            <p:cond delay="0"/>
                                          </p:stCondLst>
                                        </p:cTn>
                                        <p:tgtEl>
                                          <p:spTgt spid="74759"/>
                                        </p:tgtEl>
                                        <p:attrNameLst>
                                          <p:attrName>style.visibility</p:attrName>
                                        </p:attrNameLst>
                                      </p:cBhvr>
                                      <p:to>
                                        <p:strVal val="visible"/>
                                      </p:to>
                                    </p:set>
                                    <p:anim calcmode="lin" valueType="num">
                                      <p:cBhvr additive="base">
                                        <p:cTn id="55" dur="500" fill="hold"/>
                                        <p:tgtEl>
                                          <p:spTgt spid="74759"/>
                                        </p:tgtEl>
                                        <p:attrNameLst>
                                          <p:attrName>ppt_x</p:attrName>
                                        </p:attrNameLst>
                                      </p:cBhvr>
                                      <p:tavLst>
                                        <p:tav tm="0">
                                          <p:val>
                                            <p:strVal val="1+#ppt_w/2"/>
                                          </p:val>
                                        </p:tav>
                                        <p:tav tm="100000">
                                          <p:val>
                                            <p:strVal val="#ppt_x"/>
                                          </p:val>
                                        </p:tav>
                                      </p:tavLst>
                                    </p:anim>
                                    <p:anim calcmode="lin" valueType="num">
                                      <p:cBhvr additive="base">
                                        <p:cTn id="56" dur="500" fill="hold"/>
                                        <p:tgtEl>
                                          <p:spTgt spid="74759"/>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nodeType="clickEffect">
                                  <p:stCondLst>
                                    <p:cond delay="0"/>
                                  </p:stCondLst>
                                  <p:childTnLst>
                                    <p:set>
                                      <p:cBhvr>
                                        <p:cTn id="60" dur="1" fill="hold">
                                          <p:stCondLst>
                                            <p:cond delay="0"/>
                                          </p:stCondLst>
                                        </p:cTn>
                                        <p:tgtEl>
                                          <p:spTgt spid="74758"/>
                                        </p:tgtEl>
                                        <p:attrNameLst>
                                          <p:attrName>style.visibility</p:attrName>
                                        </p:attrNameLst>
                                      </p:cBhvr>
                                      <p:to>
                                        <p:strVal val="visible"/>
                                      </p:to>
                                    </p:set>
                                    <p:anim calcmode="lin" valueType="num">
                                      <p:cBhvr additive="base">
                                        <p:cTn id="61" dur="500" fill="hold"/>
                                        <p:tgtEl>
                                          <p:spTgt spid="74758"/>
                                        </p:tgtEl>
                                        <p:attrNameLst>
                                          <p:attrName>ppt_x</p:attrName>
                                        </p:attrNameLst>
                                      </p:cBhvr>
                                      <p:tavLst>
                                        <p:tav tm="0">
                                          <p:val>
                                            <p:strVal val="1+#ppt_w/2"/>
                                          </p:val>
                                        </p:tav>
                                        <p:tav tm="100000">
                                          <p:val>
                                            <p:strVal val="#ppt_x"/>
                                          </p:val>
                                        </p:tav>
                                      </p:tavLst>
                                    </p:anim>
                                    <p:anim calcmode="lin" valueType="num">
                                      <p:cBhvr additive="base">
                                        <p:cTn id="62" dur="500" fill="hold"/>
                                        <p:tgtEl>
                                          <p:spTgt spid="74758"/>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nodeType="clickEffect">
                                  <p:stCondLst>
                                    <p:cond delay="0"/>
                                  </p:stCondLst>
                                  <p:childTnLst>
                                    <p:set>
                                      <p:cBhvr>
                                        <p:cTn id="66" dur="1" fill="hold">
                                          <p:stCondLst>
                                            <p:cond delay="0"/>
                                          </p:stCondLst>
                                        </p:cTn>
                                        <p:tgtEl>
                                          <p:spTgt spid="74756"/>
                                        </p:tgtEl>
                                        <p:attrNameLst>
                                          <p:attrName>style.visibility</p:attrName>
                                        </p:attrNameLst>
                                      </p:cBhvr>
                                      <p:to>
                                        <p:strVal val="visible"/>
                                      </p:to>
                                    </p:set>
                                    <p:anim calcmode="lin" valueType="num">
                                      <p:cBhvr additive="base">
                                        <p:cTn id="67" dur="500" fill="hold"/>
                                        <p:tgtEl>
                                          <p:spTgt spid="74756"/>
                                        </p:tgtEl>
                                        <p:attrNameLst>
                                          <p:attrName>ppt_x</p:attrName>
                                        </p:attrNameLst>
                                      </p:cBhvr>
                                      <p:tavLst>
                                        <p:tav tm="0">
                                          <p:val>
                                            <p:strVal val="1+#ppt_w/2"/>
                                          </p:val>
                                        </p:tav>
                                        <p:tav tm="100000">
                                          <p:val>
                                            <p:strVal val="#ppt_x"/>
                                          </p:val>
                                        </p:tav>
                                      </p:tavLst>
                                    </p:anim>
                                    <p:anim calcmode="lin" valueType="num">
                                      <p:cBhvr additive="base">
                                        <p:cTn id="68" dur="500" fill="hold"/>
                                        <p:tgtEl>
                                          <p:spTgt spid="74756"/>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nodeType="clickEffect">
                                  <p:stCondLst>
                                    <p:cond delay="0"/>
                                  </p:stCondLst>
                                  <p:childTnLst>
                                    <p:set>
                                      <p:cBhvr>
                                        <p:cTn id="72" dur="1" fill="hold">
                                          <p:stCondLst>
                                            <p:cond delay="0"/>
                                          </p:stCondLst>
                                        </p:cTn>
                                        <p:tgtEl>
                                          <p:spTgt spid="74757"/>
                                        </p:tgtEl>
                                        <p:attrNameLst>
                                          <p:attrName>style.visibility</p:attrName>
                                        </p:attrNameLst>
                                      </p:cBhvr>
                                      <p:to>
                                        <p:strVal val="visible"/>
                                      </p:to>
                                    </p:set>
                                    <p:anim calcmode="lin" valueType="num">
                                      <p:cBhvr additive="base">
                                        <p:cTn id="73" dur="500" fill="hold"/>
                                        <p:tgtEl>
                                          <p:spTgt spid="74757"/>
                                        </p:tgtEl>
                                        <p:attrNameLst>
                                          <p:attrName>ppt_x</p:attrName>
                                        </p:attrNameLst>
                                      </p:cBhvr>
                                      <p:tavLst>
                                        <p:tav tm="0">
                                          <p:val>
                                            <p:strVal val="1+#ppt_w/2"/>
                                          </p:val>
                                        </p:tav>
                                        <p:tav tm="100000">
                                          <p:val>
                                            <p:strVal val="#ppt_x"/>
                                          </p:val>
                                        </p:tav>
                                      </p:tavLst>
                                    </p:anim>
                                    <p:anim calcmode="lin" valueType="num">
                                      <p:cBhvr additive="base">
                                        <p:cTn id="74" dur="500" fill="hold"/>
                                        <p:tgtEl>
                                          <p:spTgt spid="747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a:extLst>
              <a:ext uri="{FF2B5EF4-FFF2-40B4-BE49-F238E27FC236}">
                <a16:creationId xmlns:a16="http://schemas.microsoft.com/office/drawing/2014/main" id="{FB20DC6F-77A4-4522-979F-86BFFC584A3E}"/>
              </a:ext>
            </a:extLst>
          </p:cNvPr>
          <p:cNvSpPr>
            <a:spLocks noGrp="1" noChangeArrowheads="1"/>
          </p:cNvSpPr>
          <p:nvPr>
            <p:ph type="title"/>
          </p:nvPr>
        </p:nvSpPr>
        <p:spPr/>
        <p:txBody>
          <a:bodyPr/>
          <a:lstStyle/>
          <a:p>
            <a:pPr eaLnBrk="1" hangingPunct="1"/>
            <a:r>
              <a:rPr lang="zh-CN" altLang="en-US"/>
              <a:t>矩阵乘积</a:t>
            </a:r>
          </a:p>
        </p:txBody>
      </p:sp>
      <p:sp>
        <p:nvSpPr>
          <p:cNvPr id="70660" name="Rectangle 3">
            <a:extLst>
              <a:ext uri="{FF2B5EF4-FFF2-40B4-BE49-F238E27FC236}">
                <a16:creationId xmlns:a16="http://schemas.microsoft.com/office/drawing/2014/main" id="{E0D5E1DB-C8F2-439E-82EC-5A37D3FC33B5}"/>
              </a:ext>
            </a:extLst>
          </p:cNvPr>
          <p:cNvSpPr>
            <a:spLocks noGrp="1" noChangeArrowheads="1"/>
          </p:cNvSpPr>
          <p:nvPr>
            <p:ph idx="1"/>
          </p:nvPr>
        </p:nvSpPr>
        <p:spPr>
          <a:xfrm>
            <a:off x="395288" y="1412776"/>
            <a:ext cx="8559800" cy="5308700"/>
          </a:xfrm>
        </p:spPr>
        <p:txBody>
          <a:bodyPr>
            <a:normAutofit lnSpcReduction="10000"/>
          </a:bodyPr>
          <a:lstStyle/>
          <a:p>
            <a:pPr eaLnBrk="1" hangingPunct="1">
              <a:lnSpc>
                <a:spcPct val="150000"/>
              </a:lnSpc>
            </a:pPr>
            <a:r>
              <a:rPr lang="zh-CN" altLang="en-US" sz="2800" dirty="0"/>
              <a:t>复杂度最低记录：</a:t>
            </a:r>
          </a:p>
          <a:p>
            <a:pPr lvl="1" eaLnBrk="1" hangingPunct="1">
              <a:lnSpc>
                <a:spcPct val="150000"/>
              </a:lnSpc>
            </a:pPr>
            <a:r>
              <a:rPr lang="en-US" altLang="zh-CN" sz="2800" dirty="0"/>
              <a:t>December, 1979:  O(n</a:t>
            </a:r>
            <a:r>
              <a:rPr lang="en-US" altLang="zh-CN" sz="2000" baseline="30000" dirty="0"/>
              <a:t>2.521813</a:t>
            </a:r>
            <a:r>
              <a:rPr lang="en-US" altLang="zh-CN" sz="2800" dirty="0"/>
              <a:t>).</a:t>
            </a:r>
          </a:p>
          <a:p>
            <a:pPr lvl="1" eaLnBrk="1" hangingPunct="1">
              <a:lnSpc>
                <a:spcPct val="150000"/>
              </a:lnSpc>
            </a:pPr>
            <a:r>
              <a:rPr lang="en-US" altLang="zh-CN" sz="2800" dirty="0"/>
              <a:t>January, 1980:     O(n</a:t>
            </a:r>
            <a:r>
              <a:rPr lang="en-US" altLang="zh-CN" sz="2000" baseline="30000" dirty="0"/>
              <a:t>2.521801</a:t>
            </a:r>
            <a:r>
              <a:rPr lang="en-US" altLang="zh-CN" sz="2800" dirty="0"/>
              <a:t>).</a:t>
            </a:r>
          </a:p>
          <a:p>
            <a:pPr lvl="1" eaLnBrk="1" hangingPunct="1">
              <a:lnSpc>
                <a:spcPct val="150000"/>
              </a:lnSpc>
            </a:pPr>
            <a:r>
              <a:rPr lang="en-US" altLang="zh-CN" sz="2400" dirty="0"/>
              <a:t>1987, Coppersmith-Winograd,</a:t>
            </a:r>
            <a:r>
              <a:rPr lang="zh-CN" altLang="en-US" sz="2400" dirty="0"/>
              <a:t>  </a:t>
            </a:r>
            <a:r>
              <a:rPr lang="en-US" altLang="zh-CN" sz="2400" dirty="0"/>
              <a:t>O(n</a:t>
            </a:r>
            <a:r>
              <a:rPr lang="en-US" altLang="zh-CN" sz="2400" baseline="30000" dirty="0"/>
              <a:t>2.376</a:t>
            </a:r>
            <a:r>
              <a:rPr lang="en-US" altLang="zh-CN" sz="2400" dirty="0"/>
              <a:t>) </a:t>
            </a:r>
          </a:p>
          <a:p>
            <a:pPr lvl="1" eaLnBrk="1" hangingPunct="1">
              <a:lnSpc>
                <a:spcPct val="150000"/>
              </a:lnSpc>
            </a:pPr>
            <a:r>
              <a:rPr lang="en-US" altLang="zh-CN" sz="2400" dirty="0"/>
              <a:t>2020 </a:t>
            </a:r>
            <a:r>
              <a:rPr lang="zh-CN" altLang="en-US" sz="2400" dirty="0"/>
              <a:t>年 </a:t>
            </a:r>
            <a:r>
              <a:rPr lang="en-US" altLang="zh-CN" sz="2400" dirty="0"/>
              <a:t>10 </a:t>
            </a:r>
            <a:r>
              <a:rPr lang="zh-CN" altLang="en-US" sz="2400" dirty="0"/>
              <a:t>月， </a:t>
            </a:r>
            <a:r>
              <a:rPr lang="en-US" altLang="zh-CN" sz="2400" dirty="0"/>
              <a:t>Alman</a:t>
            </a:r>
            <a:r>
              <a:rPr lang="zh-CN" altLang="en-US" sz="2400" dirty="0"/>
              <a:t>， </a:t>
            </a:r>
            <a:r>
              <a:rPr lang="en-US" altLang="zh-CN" sz="2400" dirty="0" err="1"/>
              <a:t>Vassilevska</a:t>
            </a:r>
            <a:r>
              <a:rPr lang="en-US" altLang="zh-CN" sz="2400" dirty="0"/>
              <a:t> Williams</a:t>
            </a:r>
            <a:r>
              <a:rPr lang="zh-CN" altLang="en-US" sz="2400" dirty="0"/>
              <a:t>：  </a:t>
            </a:r>
            <a:r>
              <a:rPr lang="en-US" altLang="zh-CN" sz="2400" dirty="0"/>
              <a:t>O(n</a:t>
            </a:r>
            <a:r>
              <a:rPr lang="en-US" altLang="zh-CN" sz="2400" baseline="30000" dirty="0"/>
              <a:t>2.3728596</a:t>
            </a:r>
            <a:r>
              <a:rPr lang="en-US" altLang="zh-CN" sz="2400" dirty="0"/>
              <a:t>)</a:t>
            </a:r>
          </a:p>
          <a:p>
            <a:pPr eaLnBrk="1" hangingPunct="1">
              <a:lnSpc>
                <a:spcPct val="150000"/>
              </a:lnSpc>
            </a:pPr>
            <a:r>
              <a:rPr lang="zh-CN" altLang="en-US" sz="2800" dirty="0"/>
              <a:t>猜想：对于任意的 </a:t>
            </a:r>
            <a:r>
              <a:rPr lang="zh-CN" altLang="en-US" sz="2800" dirty="0">
                <a:sym typeface="Symbol" panose="05050102010706020507" pitchFamily="18" charset="2"/>
              </a:rPr>
              <a:t> &gt; 0，</a:t>
            </a:r>
            <a:r>
              <a:rPr lang="zh-CN" altLang="en-US" sz="2800" dirty="0"/>
              <a:t>存在 </a:t>
            </a:r>
            <a:r>
              <a:rPr lang="en-US" altLang="zh-CN" sz="2800" dirty="0"/>
              <a:t>O(</a:t>
            </a:r>
            <a:r>
              <a:rPr lang="en-US" altLang="zh-CN" sz="3200" dirty="0"/>
              <a:t>n</a:t>
            </a:r>
            <a:r>
              <a:rPr lang="en-US" altLang="zh-CN" sz="2400" baseline="30000" dirty="0"/>
              <a:t>2+</a:t>
            </a:r>
            <a:r>
              <a:rPr lang="en-US" altLang="zh-CN" sz="2400" baseline="30000" dirty="0">
                <a:sym typeface="Symbol" panose="05050102010706020507" pitchFamily="18" charset="2"/>
              </a:rPr>
              <a:t></a:t>
            </a:r>
            <a:r>
              <a:rPr lang="en-US" altLang="zh-CN" sz="2800" dirty="0"/>
              <a:t>)</a:t>
            </a:r>
            <a:r>
              <a:rPr lang="zh-CN" altLang="en-US" sz="2800" dirty="0"/>
              <a:t>的优化算法. </a:t>
            </a:r>
          </a:p>
          <a:p>
            <a:pPr eaLnBrk="1" hangingPunct="1">
              <a:lnSpc>
                <a:spcPct val="150000"/>
              </a:lnSpc>
            </a:pPr>
            <a:r>
              <a:rPr lang="zh-CN" altLang="en-US" sz="2800" dirty="0"/>
              <a:t>类</a:t>
            </a:r>
            <a:r>
              <a:rPr lang="en-US" altLang="zh-CN" sz="2800" dirty="0"/>
              <a:t>Strassen</a:t>
            </a:r>
            <a:r>
              <a:rPr lang="zh-CN" altLang="en-US" sz="2800" dirty="0"/>
              <a:t>算法上每获得一点理论上的改进，实际上的可用性就会降低。</a:t>
            </a:r>
          </a:p>
        </p:txBody>
      </p:sp>
      <p:sp>
        <p:nvSpPr>
          <p:cNvPr id="70658" name="灯片编号占位符 5">
            <a:extLst>
              <a:ext uri="{FF2B5EF4-FFF2-40B4-BE49-F238E27FC236}">
                <a16:creationId xmlns:a16="http://schemas.microsoft.com/office/drawing/2014/main" id="{249B7F9E-8FBE-4778-8D5B-14777ECA7AF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88569F1-24CC-4FDC-BE8B-B6583595DA07}" type="slidenum">
              <a:rPr kumimoji="0" lang="zh-CN" altLang="en-US" sz="1400" smtClean="0"/>
              <a:pPr>
                <a:spcBef>
                  <a:spcPct val="0"/>
                </a:spcBef>
                <a:buClrTx/>
                <a:buSzTx/>
                <a:buFontTx/>
                <a:buNone/>
              </a:pPr>
              <a:t>212</a:t>
            </a:fld>
            <a:endParaRPr kumimoji="0" lang="en-US" altLang="zh-CN" sz="1400"/>
          </a:p>
        </p:txBody>
      </p:sp>
      <p:sp>
        <p:nvSpPr>
          <p:cNvPr id="75780" name="Text Box 4">
            <a:extLst>
              <a:ext uri="{FF2B5EF4-FFF2-40B4-BE49-F238E27FC236}">
                <a16:creationId xmlns:a16="http://schemas.microsoft.com/office/drawing/2014/main" id="{33324309-4D18-4DC3-BD73-73A619922DBB}"/>
              </a:ext>
            </a:extLst>
          </p:cNvPr>
          <p:cNvSpPr txBox="1">
            <a:spLocks noChangeArrowheads="1"/>
          </p:cNvSpPr>
          <p:nvPr/>
        </p:nvSpPr>
        <p:spPr bwMode="auto">
          <a:xfrm>
            <a:off x="3842224" y="6015809"/>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dirty="0"/>
              <a:t>（</a:t>
            </a:r>
            <a:r>
              <a:rPr lang="zh-CN" altLang="en-US" sz="2800" dirty="0"/>
              <a:t>需要</a:t>
            </a:r>
            <a:r>
              <a:rPr lang="en-US" altLang="zh-CN" sz="2800" dirty="0"/>
              <a:t>n</a:t>
            </a:r>
            <a:r>
              <a:rPr lang="zh-CN" altLang="en-US" sz="2800" dirty="0"/>
              <a:t>达到一定规模）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anim calcmode="lin" valueType="num">
                                      <p:cBhvr additive="base">
                                        <p:cTn id="7" dur="500" fill="hold"/>
                                        <p:tgtEl>
                                          <p:spTgt spid="75780"/>
                                        </p:tgtEl>
                                        <p:attrNameLst>
                                          <p:attrName>ppt_x</p:attrName>
                                        </p:attrNameLst>
                                      </p:cBhvr>
                                      <p:tavLst>
                                        <p:tav tm="0">
                                          <p:val>
                                            <p:strVal val="1+#ppt_w/2"/>
                                          </p:val>
                                        </p:tav>
                                        <p:tav tm="100000">
                                          <p:val>
                                            <p:strVal val="#ppt_x"/>
                                          </p:val>
                                        </p:tav>
                                      </p:tavLst>
                                    </p:anim>
                                    <p:anim calcmode="lin" valueType="num">
                                      <p:cBhvr additive="base">
                                        <p:cTn id="8" dur="500" fill="hold"/>
                                        <p:tgtEl>
                                          <p:spTgt spid="757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autoUpdateAnimBg="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a:extLst>
              <a:ext uri="{FF2B5EF4-FFF2-40B4-BE49-F238E27FC236}">
                <a16:creationId xmlns:a16="http://schemas.microsoft.com/office/drawing/2014/main" id="{E011F42E-1B7A-429F-91B7-981E3708C1AC}"/>
              </a:ext>
            </a:extLst>
          </p:cNvPr>
          <p:cNvSpPr>
            <a:spLocks noGrp="1" noChangeArrowheads="1"/>
          </p:cNvSpPr>
          <p:nvPr>
            <p:ph type="title"/>
          </p:nvPr>
        </p:nvSpPr>
        <p:spPr/>
        <p:txBody>
          <a:bodyPr/>
          <a:lstStyle/>
          <a:p>
            <a:pPr eaLnBrk="1" hangingPunct="1"/>
            <a:r>
              <a:rPr lang="zh-CN" altLang="en-US" dirty="0"/>
              <a:t>5.6 卷积与快速傅立叶变换</a:t>
            </a:r>
          </a:p>
        </p:txBody>
      </p:sp>
      <p:sp>
        <p:nvSpPr>
          <p:cNvPr id="71682" name="灯片编号占位符 5">
            <a:extLst>
              <a:ext uri="{FF2B5EF4-FFF2-40B4-BE49-F238E27FC236}">
                <a16:creationId xmlns:a16="http://schemas.microsoft.com/office/drawing/2014/main" id="{22270D80-6F10-453A-A41E-05D519A213ED}"/>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9F6AB22-38BE-4E17-873B-E2DEC9960434}" type="slidenum">
              <a:rPr kumimoji="0" lang="zh-CN" altLang="en-US" sz="1400" smtClean="0"/>
              <a:pPr>
                <a:spcBef>
                  <a:spcPct val="0"/>
                </a:spcBef>
                <a:buClrTx/>
                <a:buSzTx/>
                <a:buFontTx/>
                <a:buNone/>
              </a:pPr>
              <a:t>213</a:t>
            </a:fld>
            <a:endParaRPr kumimoji="0" lang="en-US" altLang="zh-CN" sz="1400"/>
          </a:p>
        </p:txBody>
      </p:sp>
      <p:sp>
        <p:nvSpPr>
          <p:cNvPr id="11" name="文本框 10">
            <a:extLst>
              <a:ext uri="{FF2B5EF4-FFF2-40B4-BE49-F238E27FC236}">
                <a16:creationId xmlns:a16="http://schemas.microsoft.com/office/drawing/2014/main" id="{4ADA013B-E13B-096B-9654-9F44B1B1829C}"/>
              </a:ext>
            </a:extLst>
          </p:cNvPr>
          <p:cNvSpPr txBox="1"/>
          <p:nvPr/>
        </p:nvSpPr>
        <p:spPr>
          <a:xfrm>
            <a:off x="467544" y="1412776"/>
            <a:ext cx="8492331" cy="5121530"/>
          </a:xfrm>
          <a:prstGeom prst="rect">
            <a:avLst/>
          </a:prstGeom>
          <a:noFill/>
        </p:spPr>
        <p:txBody>
          <a:bodyPr wrap="square">
            <a:spAutoFit/>
          </a:bodyPr>
          <a:lstStyle/>
          <a:p>
            <a:pPr algn="l">
              <a:lnSpc>
                <a:spcPct val="150000"/>
              </a:lnSpc>
              <a:buNone/>
            </a:pPr>
            <a:r>
              <a:rPr lang="zh-CN" altLang="en-US" sz="2000" b="1" i="0" dirty="0">
                <a:solidFill>
                  <a:srgbClr val="000000"/>
                </a:solidFill>
                <a:effectLst/>
                <a:latin typeface="Inter"/>
              </a:rPr>
              <a:t>信号处理领域</a:t>
            </a:r>
          </a:p>
          <a:p>
            <a:pPr algn="l">
              <a:lnSpc>
                <a:spcPct val="150000"/>
              </a:lnSpc>
              <a:buFont typeface="Arial" panose="020B0604020202020204" pitchFamily="34" charset="0"/>
              <a:buChar char="•"/>
            </a:pPr>
            <a:r>
              <a:rPr lang="zh-CN" altLang="en-US" sz="2000" b="1" i="0" dirty="0">
                <a:solidFill>
                  <a:srgbClr val="000000"/>
                </a:solidFill>
                <a:effectLst/>
                <a:latin typeface="Inter"/>
              </a:rPr>
              <a:t>滤波降噪</a:t>
            </a:r>
            <a:r>
              <a:rPr lang="zh-CN" altLang="en-US" sz="2000" b="0" i="0" dirty="0">
                <a:solidFill>
                  <a:srgbClr val="000000"/>
                </a:solidFill>
                <a:effectLst/>
                <a:latin typeface="Inter"/>
              </a:rPr>
              <a:t>：卷积可</a:t>
            </a:r>
            <a:r>
              <a:rPr lang="zh-CN" altLang="en-US" sz="2000" b="0" i="0" dirty="0">
                <a:solidFill>
                  <a:schemeClr val="accent5">
                    <a:lumMod val="75000"/>
                  </a:schemeClr>
                </a:solidFill>
                <a:effectLst/>
                <a:latin typeface="Inter"/>
              </a:rPr>
              <a:t>设计滤波器</a:t>
            </a:r>
            <a:r>
              <a:rPr lang="zh-CN" altLang="en-US" sz="2000" b="0" i="0" dirty="0">
                <a:solidFill>
                  <a:srgbClr val="000000"/>
                </a:solidFill>
                <a:effectLst/>
                <a:latin typeface="Inter"/>
              </a:rPr>
              <a:t>，对音频、图像等信号进行滤波降噪。</a:t>
            </a:r>
            <a:r>
              <a:rPr lang="en-US" altLang="zh-CN" sz="2000" b="0" i="0" dirty="0">
                <a:solidFill>
                  <a:srgbClr val="000000"/>
                </a:solidFill>
                <a:effectLst/>
                <a:latin typeface="Inter"/>
              </a:rPr>
              <a:t>FFT </a:t>
            </a:r>
            <a:r>
              <a:rPr lang="zh-CN" altLang="en-US" sz="2000" b="0" i="0" dirty="0">
                <a:solidFill>
                  <a:srgbClr val="000000"/>
                </a:solidFill>
                <a:effectLst/>
                <a:latin typeface="Inter"/>
              </a:rPr>
              <a:t>将</a:t>
            </a:r>
            <a:r>
              <a:rPr lang="zh-CN" altLang="en-US" sz="2000" b="0" i="0" dirty="0">
                <a:solidFill>
                  <a:schemeClr val="accent5">
                    <a:lumMod val="75000"/>
                  </a:schemeClr>
                </a:solidFill>
                <a:effectLst/>
                <a:latin typeface="Inter"/>
              </a:rPr>
              <a:t>信号转换到频域</a:t>
            </a:r>
            <a:r>
              <a:rPr lang="zh-CN" altLang="en-US" sz="2000" b="0" i="0" dirty="0">
                <a:solidFill>
                  <a:srgbClr val="000000"/>
                </a:solidFill>
                <a:effectLst/>
                <a:latin typeface="Inter"/>
              </a:rPr>
              <a:t>，能精准定位噪声频率范围，便于针对性设计滤波器，在消除语音信号中的背景噪声时发挥重要作用。</a:t>
            </a:r>
          </a:p>
          <a:p>
            <a:pPr algn="l">
              <a:lnSpc>
                <a:spcPct val="150000"/>
              </a:lnSpc>
              <a:buFont typeface="Arial" panose="020B0604020202020204" pitchFamily="34" charset="0"/>
              <a:buChar char="•"/>
            </a:pPr>
            <a:r>
              <a:rPr lang="zh-CN" altLang="en-US" sz="2000" b="1" i="0" dirty="0">
                <a:solidFill>
                  <a:srgbClr val="000000"/>
                </a:solidFill>
                <a:effectLst/>
                <a:latin typeface="Inter"/>
              </a:rPr>
              <a:t>频谱分析</a:t>
            </a:r>
            <a:r>
              <a:rPr lang="zh-CN" altLang="en-US" sz="2000" b="0" i="0" dirty="0">
                <a:solidFill>
                  <a:srgbClr val="000000"/>
                </a:solidFill>
                <a:effectLst/>
                <a:latin typeface="Inter"/>
              </a:rPr>
              <a:t>：卷积可用于</a:t>
            </a:r>
            <a:r>
              <a:rPr lang="zh-CN" altLang="en-US" sz="2000" b="0" i="0" dirty="0">
                <a:solidFill>
                  <a:schemeClr val="accent5">
                    <a:lumMod val="75000"/>
                  </a:schemeClr>
                </a:solidFill>
                <a:effectLst/>
                <a:latin typeface="Inter"/>
              </a:rPr>
              <a:t>构建特定信号模型，辅助分析信号特征</a:t>
            </a:r>
            <a:r>
              <a:rPr lang="zh-CN" altLang="en-US" sz="2000" b="0" i="0" dirty="0">
                <a:solidFill>
                  <a:srgbClr val="000000"/>
                </a:solidFill>
                <a:effectLst/>
                <a:latin typeface="Inter"/>
              </a:rPr>
              <a:t>。</a:t>
            </a:r>
            <a:r>
              <a:rPr lang="en-US" altLang="zh-CN" sz="2000" b="0" i="0" dirty="0">
                <a:solidFill>
                  <a:srgbClr val="000000"/>
                </a:solidFill>
                <a:effectLst/>
                <a:latin typeface="Inter"/>
              </a:rPr>
              <a:t>FFT </a:t>
            </a:r>
            <a:r>
              <a:rPr lang="zh-CN" altLang="en-US" sz="2000" b="0" i="0" dirty="0">
                <a:solidFill>
                  <a:srgbClr val="000000"/>
                </a:solidFill>
                <a:effectLst/>
                <a:latin typeface="Inter"/>
              </a:rPr>
              <a:t>是频谱分析的关键工具，将</a:t>
            </a:r>
            <a:r>
              <a:rPr lang="zh-CN" altLang="en-US" sz="2000" b="0" i="0" dirty="0">
                <a:solidFill>
                  <a:schemeClr val="accent5">
                    <a:lumMod val="75000"/>
                  </a:schemeClr>
                </a:solidFill>
                <a:effectLst/>
                <a:latin typeface="Inter"/>
              </a:rPr>
              <a:t>时域信号转换到频域</a:t>
            </a:r>
            <a:r>
              <a:rPr lang="zh-CN" altLang="en-US" sz="2000" b="0" i="0" dirty="0">
                <a:solidFill>
                  <a:srgbClr val="000000"/>
                </a:solidFill>
                <a:effectLst/>
                <a:latin typeface="Inter"/>
              </a:rPr>
              <a:t>，直观呈现信号频率成分及能量分布，帮助工程师和科学家了解信号特性，在通信系统中分析信号频谱以优化信道分配 。</a:t>
            </a:r>
          </a:p>
          <a:p>
            <a:pPr algn="l">
              <a:lnSpc>
                <a:spcPct val="150000"/>
              </a:lnSpc>
              <a:buFont typeface="Arial" panose="020B0604020202020204" pitchFamily="34" charset="0"/>
              <a:buChar char="•"/>
            </a:pPr>
            <a:r>
              <a:rPr lang="zh-CN" altLang="en-US" sz="2000" b="1" i="0" dirty="0">
                <a:solidFill>
                  <a:srgbClr val="000000"/>
                </a:solidFill>
                <a:effectLst/>
                <a:latin typeface="Inter"/>
              </a:rPr>
              <a:t>信号压缩</a:t>
            </a:r>
            <a:r>
              <a:rPr lang="zh-CN" altLang="en-US" sz="2000" b="0" i="0" dirty="0">
                <a:solidFill>
                  <a:srgbClr val="000000"/>
                </a:solidFill>
                <a:effectLst/>
                <a:latin typeface="Inter"/>
              </a:rPr>
              <a:t>：在信号压缩中，卷积参与</a:t>
            </a:r>
            <a:r>
              <a:rPr lang="zh-CN" altLang="en-US" sz="2000" b="0" i="0" dirty="0">
                <a:solidFill>
                  <a:schemeClr val="accent5">
                    <a:lumMod val="75000"/>
                  </a:schemeClr>
                </a:solidFill>
                <a:effectLst/>
                <a:latin typeface="Inter"/>
              </a:rPr>
              <a:t>信号变换</a:t>
            </a:r>
            <a:r>
              <a:rPr lang="zh-CN" altLang="en-US" sz="2000" b="0" i="0" dirty="0">
                <a:solidFill>
                  <a:srgbClr val="000000"/>
                </a:solidFill>
                <a:effectLst/>
                <a:latin typeface="Inter"/>
              </a:rPr>
              <a:t>过程。</a:t>
            </a:r>
            <a:r>
              <a:rPr lang="en-US" altLang="zh-CN" sz="2000" b="0" i="0" dirty="0">
                <a:solidFill>
                  <a:srgbClr val="000000"/>
                </a:solidFill>
                <a:effectLst/>
                <a:latin typeface="Inter"/>
              </a:rPr>
              <a:t>FFT </a:t>
            </a:r>
            <a:r>
              <a:rPr lang="zh-CN" altLang="en-US" sz="2000" b="0" i="0" dirty="0">
                <a:solidFill>
                  <a:srgbClr val="000000"/>
                </a:solidFill>
                <a:effectLst/>
                <a:latin typeface="Inter"/>
              </a:rPr>
              <a:t>通过分析信号频域特性，能确定信号能量主要集中的频率范围，舍弃或降低高频不重要成分，实现</a:t>
            </a:r>
            <a:r>
              <a:rPr lang="zh-CN" altLang="en-US" sz="2000" b="0" i="0" dirty="0">
                <a:solidFill>
                  <a:schemeClr val="accent5">
                    <a:lumMod val="75000"/>
                  </a:schemeClr>
                </a:solidFill>
                <a:effectLst/>
                <a:latin typeface="Inter"/>
              </a:rPr>
              <a:t>数据高效压缩</a:t>
            </a:r>
            <a:r>
              <a:rPr lang="zh-CN" altLang="en-US" sz="2000" b="0" i="0" dirty="0">
                <a:solidFill>
                  <a:srgbClr val="000000"/>
                </a:solidFill>
                <a:effectLst/>
                <a:latin typeface="Inter"/>
              </a:rPr>
              <a:t>，如 </a:t>
            </a:r>
            <a:r>
              <a:rPr lang="en-US" altLang="zh-CN" sz="2000" b="0" i="0" dirty="0">
                <a:solidFill>
                  <a:srgbClr val="000000"/>
                </a:solidFill>
                <a:effectLst/>
                <a:latin typeface="Inter"/>
              </a:rPr>
              <a:t>MP3 </a:t>
            </a:r>
            <a:r>
              <a:rPr lang="zh-CN" altLang="en-US" sz="2000" b="0" i="0" dirty="0">
                <a:solidFill>
                  <a:srgbClr val="000000"/>
                </a:solidFill>
                <a:effectLst/>
                <a:latin typeface="Inter"/>
              </a:rPr>
              <a:t>音频压缩、</a:t>
            </a:r>
            <a:r>
              <a:rPr lang="en-US" altLang="zh-CN" sz="2000" b="0" i="0" dirty="0">
                <a:solidFill>
                  <a:srgbClr val="000000"/>
                </a:solidFill>
                <a:effectLst/>
                <a:latin typeface="Inter"/>
              </a:rPr>
              <a:t>JPEG </a:t>
            </a:r>
            <a:r>
              <a:rPr lang="zh-CN" altLang="en-US" sz="2000" b="0" i="0" dirty="0">
                <a:solidFill>
                  <a:srgbClr val="000000"/>
                </a:solidFill>
                <a:effectLst/>
                <a:latin typeface="Inter"/>
              </a:rPr>
              <a:t>图像压缩 </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3AC1F-7EEF-DAC0-0D15-A464155A7FD2}"/>
            </a:ext>
          </a:extLst>
        </p:cNvPr>
        <p:cNvGrpSpPr/>
        <p:nvPr/>
      </p:nvGrpSpPr>
      <p:grpSpPr>
        <a:xfrm>
          <a:off x="0" y="0"/>
          <a:ext cx="0" cy="0"/>
          <a:chOff x="0" y="0"/>
          <a:chExt cx="0" cy="0"/>
        </a:xfrm>
      </p:grpSpPr>
      <p:sp>
        <p:nvSpPr>
          <p:cNvPr id="71683" name="Rectangle 2">
            <a:extLst>
              <a:ext uri="{FF2B5EF4-FFF2-40B4-BE49-F238E27FC236}">
                <a16:creationId xmlns:a16="http://schemas.microsoft.com/office/drawing/2014/main" id="{8DA458F6-E81F-7242-87EC-015ED13892C0}"/>
              </a:ext>
            </a:extLst>
          </p:cNvPr>
          <p:cNvSpPr>
            <a:spLocks noGrp="1" noChangeArrowheads="1"/>
          </p:cNvSpPr>
          <p:nvPr>
            <p:ph type="title"/>
          </p:nvPr>
        </p:nvSpPr>
        <p:spPr/>
        <p:txBody>
          <a:bodyPr/>
          <a:lstStyle/>
          <a:p>
            <a:pPr eaLnBrk="1" hangingPunct="1"/>
            <a:r>
              <a:rPr lang="zh-CN" altLang="en-US" dirty="0"/>
              <a:t>5.6 卷积与快速傅立叶变换</a:t>
            </a:r>
          </a:p>
        </p:txBody>
      </p:sp>
      <p:sp>
        <p:nvSpPr>
          <p:cNvPr id="71682" name="灯片编号占位符 5">
            <a:extLst>
              <a:ext uri="{FF2B5EF4-FFF2-40B4-BE49-F238E27FC236}">
                <a16:creationId xmlns:a16="http://schemas.microsoft.com/office/drawing/2014/main" id="{DF7AA5DF-D08F-0BB1-197E-E0A126FA5DE9}"/>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9F6AB22-38BE-4E17-873B-E2DEC9960434}" type="slidenum">
              <a:rPr kumimoji="0" lang="zh-CN" altLang="en-US" sz="1400" smtClean="0"/>
              <a:pPr>
                <a:spcBef>
                  <a:spcPct val="0"/>
                </a:spcBef>
                <a:buClrTx/>
                <a:buSzTx/>
                <a:buFontTx/>
                <a:buNone/>
              </a:pPr>
              <a:t>214</a:t>
            </a:fld>
            <a:endParaRPr kumimoji="0" lang="en-US" altLang="zh-CN" sz="1400"/>
          </a:p>
        </p:txBody>
      </p:sp>
      <p:sp>
        <p:nvSpPr>
          <p:cNvPr id="3" name="文本框 2">
            <a:extLst>
              <a:ext uri="{FF2B5EF4-FFF2-40B4-BE49-F238E27FC236}">
                <a16:creationId xmlns:a16="http://schemas.microsoft.com/office/drawing/2014/main" id="{04A03410-62A3-EF7F-80BC-A8A520ED4846}"/>
              </a:ext>
            </a:extLst>
          </p:cNvPr>
          <p:cNvSpPr txBox="1"/>
          <p:nvPr/>
        </p:nvSpPr>
        <p:spPr>
          <a:xfrm>
            <a:off x="628650" y="1710657"/>
            <a:ext cx="8119814" cy="4659865"/>
          </a:xfrm>
          <a:prstGeom prst="rect">
            <a:avLst/>
          </a:prstGeom>
          <a:noFill/>
        </p:spPr>
        <p:txBody>
          <a:bodyPr wrap="square">
            <a:spAutoFit/>
          </a:bodyPr>
          <a:lstStyle/>
          <a:p>
            <a:pPr algn="l">
              <a:lnSpc>
                <a:spcPct val="150000"/>
              </a:lnSpc>
              <a:buNone/>
            </a:pPr>
            <a:r>
              <a:rPr lang="zh-CN" altLang="en-US" sz="2000" b="1" i="0" dirty="0">
                <a:solidFill>
                  <a:srgbClr val="000000"/>
                </a:solidFill>
                <a:effectLst/>
                <a:latin typeface="Inter"/>
              </a:rPr>
              <a:t>图像处理领域</a:t>
            </a:r>
          </a:p>
          <a:p>
            <a:pPr algn="just">
              <a:lnSpc>
                <a:spcPct val="150000"/>
              </a:lnSpc>
              <a:buFont typeface="Arial" panose="020B0604020202020204" pitchFamily="34" charset="0"/>
              <a:buChar char="•"/>
            </a:pPr>
            <a:r>
              <a:rPr lang="zh-CN" altLang="en-US" sz="2000" b="1" i="0" dirty="0">
                <a:solidFill>
                  <a:srgbClr val="000000"/>
                </a:solidFill>
                <a:effectLst/>
                <a:latin typeface="Inter"/>
              </a:rPr>
              <a:t>图像增强</a:t>
            </a:r>
            <a:r>
              <a:rPr lang="zh-CN" altLang="en-US" sz="2000" b="0" i="0" dirty="0">
                <a:solidFill>
                  <a:srgbClr val="000000"/>
                </a:solidFill>
                <a:effectLst/>
                <a:latin typeface="Inter"/>
              </a:rPr>
              <a:t>：卷积通过不同卷积核实现</a:t>
            </a:r>
            <a:r>
              <a:rPr lang="zh-CN" altLang="en-US" sz="2000" b="0" i="0" dirty="0">
                <a:solidFill>
                  <a:schemeClr val="accent5">
                    <a:lumMod val="75000"/>
                  </a:schemeClr>
                </a:solidFill>
                <a:effectLst/>
                <a:latin typeface="Inter"/>
              </a:rPr>
              <a:t>图像增强</a:t>
            </a:r>
            <a:r>
              <a:rPr lang="zh-CN" altLang="en-US" sz="2000" b="0" i="0" dirty="0">
                <a:solidFill>
                  <a:srgbClr val="000000"/>
                </a:solidFill>
                <a:effectLst/>
                <a:latin typeface="Inter"/>
              </a:rPr>
              <a:t>操作，如锐化卷积核提升图像边缘清晰度，低通卷积核模糊图像以弱化噪声 。基于 </a:t>
            </a:r>
            <a:r>
              <a:rPr lang="en-US" altLang="zh-CN" sz="2000" b="0" i="0" dirty="0">
                <a:solidFill>
                  <a:srgbClr val="000000"/>
                </a:solidFill>
                <a:effectLst/>
                <a:latin typeface="Inter"/>
              </a:rPr>
              <a:t>FFT </a:t>
            </a:r>
            <a:r>
              <a:rPr lang="zh-CN" altLang="en-US" sz="2000" b="0" i="0" dirty="0">
                <a:solidFill>
                  <a:srgbClr val="000000"/>
                </a:solidFill>
                <a:effectLst/>
                <a:latin typeface="Inter"/>
              </a:rPr>
              <a:t>的方法可在频域增强图像特定频率成分，</a:t>
            </a:r>
            <a:r>
              <a:rPr lang="zh-CN" altLang="en-US" sz="2000" b="0" i="0" dirty="0">
                <a:solidFill>
                  <a:schemeClr val="accent5">
                    <a:lumMod val="75000"/>
                  </a:schemeClr>
                </a:solidFill>
                <a:effectLst/>
                <a:latin typeface="Inter"/>
              </a:rPr>
              <a:t>突出图像细节或轮廓 </a:t>
            </a:r>
            <a:r>
              <a:rPr lang="zh-CN" altLang="en-US" sz="2000" b="0" i="0" dirty="0">
                <a:solidFill>
                  <a:srgbClr val="000000"/>
                </a:solidFill>
                <a:effectLst/>
                <a:latin typeface="Inter"/>
              </a:rPr>
              <a:t>。</a:t>
            </a:r>
          </a:p>
          <a:p>
            <a:pPr algn="l">
              <a:lnSpc>
                <a:spcPct val="150000"/>
              </a:lnSpc>
              <a:buFont typeface="Arial" panose="020B0604020202020204" pitchFamily="34" charset="0"/>
              <a:buChar char="•"/>
            </a:pPr>
            <a:r>
              <a:rPr lang="zh-CN" altLang="en-US" sz="2000" b="1" i="0" dirty="0">
                <a:solidFill>
                  <a:srgbClr val="000000"/>
                </a:solidFill>
                <a:effectLst/>
                <a:latin typeface="Inter"/>
              </a:rPr>
              <a:t>特征提取</a:t>
            </a:r>
            <a:r>
              <a:rPr lang="zh-CN" altLang="en-US" sz="2000" b="0" i="0" dirty="0">
                <a:solidFill>
                  <a:srgbClr val="000000"/>
                </a:solidFill>
                <a:effectLst/>
                <a:latin typeface="Inter"/>
              </a:rPr>
              <a:t>：卷积神经网络中，卷积层利用卷积操作</a:t>
            </a:r>
            <a:r>
              <a:rPr lang="zh-CN" altLang="en-US" sz="2000" b="0" i="0" dirty="0">
                <a:solidFill>
                  <a:schemeClr val="accent5">
                    <a:lumMod val="75000"/>
                  </a:schemeClr>
                </a:solidFill>
                <a:effectLst/>
                <a:latin typeface="Inter"/>
              </a:rPr>
              <a:t>提取图像边缘</a:t>
            </a:r>
            <a:r>
              <a:rPr lang="zh-CN" altLang="en-US" sz="2000" b="0" i="0" dirty="0">
                <a:solidFill>
                  <a:srgbClr val="000000"/>
                </a:solidFill>
                <a:effectLst/>
                <a:latin typeface="Inter"/>
              </a:rPr>
              <a:t>、</a:t>
            </a:r>
            <a:r>
              <a:rPr lang="zh-CN" altLang="en-US" sz="2000" b="0" i="0" dirty="0">
                <a:solidFill>
                  <a:schemeClr val="accent5">
                    <a:lumMod val="75000"/>
                  </a:schemeClr>
                </a:solidFill>
                <a:effectLst/>
                <a:latin typeface="Inter"/>
              </a:rPr>
              <a:t>纹理</a:t>
            </a:r>
            <a:r>
              <a:rPr lang="zh-CN" altLang="en-US" sz="2000" b="0" i="0" dirty="0">
                <a:solidFill>
                  <a:srgbClr val="000000"/>
                </a:solidFill>
                <a:effectLst/>
                <a:latin typeface="Inter"/>
              </a:rPr>
              <a:t>等特征。结合 </a:t>
            </a:r>
            <a:r>
              <a:rPr lang="en-US" altLang="zh-CN" sz="2000" b="0" i="0" dirty="0">
                <a:solidFill>
                  <a:srgbClr val="000000"/>
                </a:solidFill>
                <a:effectLst/>
                <a:latin typeface="Inter"/>
              </a:rPr>
              <a:t>FFT </a:t>
            </a:r>
            <a:r>
              <a:rPr lang="zh-CN" altLang="en-US" sz="2000" b="0" i="0" dirty="0">
                <a:solidFill>
                  <a:srgbClr val="000000"/>
                </a:solidFill>
                <a:effectLst/>
                <a:latin typeface="Inter"/>
              </a:rPr>
              <a:t>可从</a:t>
            </a:r>
            <a:r>
              <a:rPr lang="zh-CN" altLang="en-US" sz="2000" b="0" i="0" dirty="0">
                <a:solidFill>
                  <a:schemeClr val="accent5">
                    <a:lumMod val="75000"/>
                  </a:schemeClr>
                </a:solidFill>
                <a:effectLst/>
                <a:latin typeface="Inter"/>
              </a:rPr>
              <a:t>频域角度辅助分析图像特征</a:t>
            </a:r>
            <a:r>
              <a:rPr lang="zh-CN" altLang="en-US" sz="2000" b="0" i="0" dirty="0">
                <a:solidFill>
                  <a:srgbClr val="000000"/>
                </a:solidFill>
                <a:effectLst/>
                <a:latin typeface="Inter"/>
              </a:rPr>
              <a:t>，为特征提取提供新视角和方法 。</a:t>
            </a:r>
          </a:p>
          <a:p>
            <a:pPr algn="l">
              <a:lnSpc>
                <a:spcPct val="150000"/>
              </a:lnSpc>
              <a:buFont typeface="Arial" panose="020B0604020202020204" pitchFamily="34" charset="0"/>
              <a:buChar char="•"/>
            </a:pPr>
            <a:r>
              <a:rPr lang="zh-CN" altLang="en-US" sz="2000" b="1" i="0" dirty="0">
                <a:solidFill>
                  <a:srgbClr val="000000"/>
                </a:solidFill>
                <a:effectLst/>
                <a:latin typeface="Inter"/>
              </a:rPr>
              <a:t>图像复原</a:t>
            </a:r>
            <a:r>
              <a:rPr lang="zh-CN" altLang="en-US" sz="2000" b="0" i="0" dirty="0">
                <a:solidFill>
                  <a:srgbClr val="000000"/>
                </a:solidFill>
                <a:effectLst/>
                <a:latin typeface="Inter"/>
              </a:rPr>
              <a:t>：卷积用于</a:t>
            </a:r>
            <a:r>
              <a:rPr lang="zh-CN" altLang="en-US" sz="2000" b="0" i="0" dirty="0">
                <a:solidFill>
                  <a:schemeClr val="accent5">
                    <a:lumMod val="75000"/>
                  </a:schemeClr>
                </a:solidFill>
                <a:effectLst/>
                <a:latin typeface="Inter"/>
              </a:rPr>
              <a:t>建立图像退化模型</a:t>
            </a:r>
            <a:r>
              <a:rPr lang="zh-CN" altLang="en-US" sz="2000" b="0" i="0" dirty="0">
                <a:solidFill>
                  <a:srgbClr val="000000"/>
                </a:solidFill>
                <a:effectLst/>
                <a:latin typeface="Inter"/>
              </a:rPr>
              <a:t>，如模糊图像的点扩散函数与图像卷积模拟模糊过程，进而设计逆运算恢复图像 。</a:t>
            </a:r>
            <a:r>
              <a:rPr lang="en-US" altLang="zh-CN" sz="2000" b="0" i="0" dirty="0">
                <a:solidFill>
                  <a:srgbClr val="000000"/>
                </a:solidFill>
                <a:effectLst/>
                <a:latin typeface="Inter"/>
              </a:rPr>
              <a:t>FFT</a:t>
            </a:r>
            <a:r>
              <a:rPr lang="en-US" altLang="zh-CN" sz="2000" b="0" i="0" dirty="0">
                <a:solidFill>
                  <a:schemeClr val="accent5">
                    <a:lumMod val="75000"/>
                  </a:schemeClr>
                </a:solidFill>
                <a:effectLst/>
                <a:latin typeface="Inter"/>
              </a:rPr>
              <a:t> </a:t>
            </a:r>
            <a:r>
              <a:rPr lang="zh-CN" altLang="en-US" sz="2000" b="0" i="0" dirty="0">
                <a:solidFill>
                  <a:schemeClr val="accent5">
                    <a:lumMod val="75000"/>
                  </a:schemeClr>
                </a:solidFill>
                <a:effectLst/>
                <a:latin typeface="Inter"/>
              </a:rPr>
              <a:t>在频域处理相关运算，加速图像复原算法</a:t>
            </a:r>
            <a:r>
              <a:rPr lang="zh-CN" altLang="en-US" sz="2000" b="0" i="0" dirty="0">
                <a:solidFill>
                  <a:srgbClr val="000000"/>
                </a:solidFill>
                <a:effectLst/>
                <a:latin typeface="Inter"/>
              </a:rPr>
              <a:t>计算过程 。</a:t>
            </a:r>
          </a:p>
        </p:txBody>
      </p:sp>
    </p:spTree>
    <p:extLst>
      <p:ext uri="{BB962C8B-B14F-4D97-AF65-F5344CB8AC3E}">
        <p14:creationId xmlns:p14="http://schemas.microsoft.com/office/powerpoint/2010/main" val="15939167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9A7D-D2C3-643A-9EAB-A7F40D292614}"/>
            </a:ext>
          </a:extLst>
        </p:cNvPr>
        <p:cNvGrpSpPr/>
        <p:nvPr/>
      </p:nvGrpSpPr>
      <p:grpSpPr>
        <a:xfrm>
          <a:off x="0" y="0"/>
          <a:ext cx="0" cy="0"/>
          <a:chOff x="0" y="0"/>
          <a:chExt cx="0" cy="0"/>
        </a:xfrm>
      </p:grpSpPr>
      <p:sp>
        <p:nvSpPr>
          <p:cNvPr id="71683" name="Rectangle 2">
            <a:extLst>
              <a:ext uri="{FF2B5EF4-FFF2-40B4-BE49-F238E27FC236}">
                <a16:creationId xmlns:a16="http://schemas.microsoft.com/office/drawing/2014/main" id="{111BD42A-C247-0FD7-9103-98AC111CEE2D}"/>
              </a:ext>
            </a:extLst>
          </p:cNvPr>
          <p:cNvSpPr>
            <a:spLocks noGrp="1" noChangeArrowheads="1"/>
          </p:cNvSpPr>
          <p:nvPr>
            <p:ph type="title"/>
          </p:nvPr>
        </p:nvSpPr>
        <p:spPr/>
        <p:txBody>
          <a:bodyPr/>
          <a:lstStyle/>
          <a:p>
            <a:pPr eaLnBrk="1" hangingPunct="1"/>
            <a:r>
              <a:rPr lang="zh-CN" altLang="en-US" dirty="0"/>
              <a:t>5.6 卷积与快速傅立叶变换</a:t>
            </a:r>
          </a:p>
        </p:txBody>
      </p:sp>
      <p:sp>
        <p:nvSpPr>
          <p:cNvPr id="71682" name="灯片编号占位符 5">
            <a:extLst>
              <a:ext uri="{FF2B5EF4-FFF2-40B4-BE49-F238E27FC236}">
                <a16:creationId xmlns:a16="http://schemas.microsoft.com/office/drawing/2014/main" id="{83D9DE51-0A2F-BEEF-871D-5CF40044B8C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9F6AB22-38BE-4E17-873B-E2DEC9960434}" type="slidenum">
              <a:rPr kumimoji="0" lang="zh-CN" altLang="en-US" sz="1400" smtClean="0"/>
              <a:pPr>
                <a:spcBef>
                  <a:spcPct val="0"/>
                </a:spcBef>
                <a:buClrTx/>
                <a:buSzTx/>
                <a:buFontTx/>
                <a:buNone/>
              </a:pPr>
              <a:t>215</a:t>
            </a:fld>
            <a:endParaRPr kumimoji="0" lang="en-US" altLang="zh-CN" sz="1400"/>
          </a:p>
        </p:txBody>
      </p:sp>
      <p:sp>
        <p:nvSpPr>
          <p:cNvPr id="3" name="文本框 2">
            <a:extLst>
              <a:ext uri="{FF2B5EF4-FFF2-40B4-BE49-F238E27FC236}">
                <a16:creationId xmlns:a16="http://schemas.microsoft.com/office/drawing/2014/main" id="{BC06D138-5E00-BEDB-C841-542D38540BA8}"/>
              </a:ext>
            </a:extLst>
          </p:cNvPr>
          <p:cNvSpPr txBox="1"/>
          <p:nvPr/>
        </p:nvSpPr>
        <p:spPr>
          <a:xfrm>
            <a:off x="755576" y="1556792"/>
            <a:ext cx="7886700" cy="3911327"/>
          </a:xfrm>
          <a:prstGeom prst="rect">
            <a:avLst/>
          </a:prstGeom>
          <a:noFill/>
        </p:spPr>
        <p:txBody>
          <a:bodyPr wrap="square">
            <a:spAutoFit/>
          </a:bodyPr>
          <a:lstStyle/>
          <a:p>
            <a:pPr algn="l">
              <a:lnSpc>
                <a:spcPct val="150000"/>
              </a:lnSpc>
              <a:buNone/>
            </a:pPr>
            <a:r>
              <a:rPr lang="zh-CN" altLang="en-US" sz="2400" b="1" i="0" dirty="0">
                <a:solidFill>
                  <a:srgbClr val="000000"/>
                </a:solidFill>
                <a:effectLst/>
                <a:latin typeface="Inter"/>
              </a:rPr>
              <a:t>通信领域</a:t>
            </a:r>
          </a:p>
          <a:p>
            <a:pPr algn="l">
              <a:lnSpc>
                <a:spcPct val="150000"/>
              </a:lnSpc>
              <a:buFont typeface="Arial" panose="020B0604020202020204" pitchFamily="34" charset="0"/>
              <a:buChar char="•"/>
            </a:pPr>
            <a:r>
              <a:rPr lang="zh-CN" altLang="en-US" sz="2400" b="1" i="0" dirty="0">
                <a:solidFill>
                  <a:srgbClr val="000000"/>
                </a:solidFill>
                <a:effectLst/>
                <a:latin typeface="Inter"/>
              </a:rPr>
              <a:t>信道均衡</a:t>
            </a:r>
            <a:r>
              <a:rPr lang="zh-CN" altLang="en-US" sz="2400" b="0" i="0" dirty="0">
                <a:solidFill>
                  <a:srgbClr val="000000"/>
                </a:solidFill>
                <a:effectLst/>
                <a:latin typeface="Inter"/>
              </a:rPr>
              <a:t>：信号在信道传输会畸变，卷积可</a:t>
            </a:r>
            <a:r>
              <a:rPr lang="zh-CN" altLang="en-US" sz="2400" b="0" i="0" dirty="0">
                <a:solidFill>
                  <a:schemeClr val="accent5">
                    <a:lumMod val="75000"/>
                  </a:schemeClr>
                </a:solidFill>
                <a:effectLst/>
                <a:latin typeface="Inter"/>
              </a:rPr>
              <a:t>描述信号与信道的相互作用</a:t>
            </a:r>
            <a:r>
              <a:rPr lang="zh-CN" altLang="en-US" sz="2400" b="0" i="0" dirty="0">
                <a:solidFill>
                  <a:srgbClr val="000000"/>
                </a:solidFill>
                <a:effectLst/>
                <a:latin typeface="Inter"/>
              </a:rPr>
              <a:t>。利用 </a:t>
            </a:r>
            <a:r>
              <a:rPr lang="en-US" altLang="zh-CN" sz="2400" b="0" i="0" dirty="0">
                <a:solidFill>
                  <a:srgbClr val="000000"/>
                </a:solidFill>
                <a:effectLst/>
                <a:latin typeface="Inter"/>
              </a:rPr>
              <a:t>FFT </a:t>
            </a:r>
            <a:r>
              <a:rPr lang="zh-CN" altLang="en-US" sz="2400" b="0" i="0" dirty="0">
                <a:solidFill>
                  <a:srgbClr val="000000"/>
                </a:solidFill>
                <a:effectLst/>
                <a:latin typeface="Inter"/>
              </a:rPr>
              <a:t>分析信道频率响应，设计均衡滤波器，补偿信道失真，确保通信质量 。</a:t>
            </a:r>
          </a:p>
          <a:p>
            <a:pPr algn="l">
              <a:lnSpc>
                <a:spcPct val="150000"/>
              </a:lnSpc>
              <a:buFont typeface="Arial" panose="020B0604020202020204" pitchFamily="34" charset="0"/>
              <a:buChar char="•"/>
            </a:pPr>
            <a:r>
              <a:rPr lang="zh-CN" altLang="en-US" sz="2400" b="1" i="0" dirty="0">
                <a:solidFill>
                  <a:srgbClr val="000000"/>
                </a:solidFill>
                <a:effectLst/>
                <a:latin typeface="Inter"/>
              </a:rPr>
              <a:t>调制解调</a:t>
            </a:r>
            <a:r>
              <a:rPr lang="zh-CN" altLang="en-US" sz="2400" b="0" i="0" dirty="0">
                <a:solidFill>
                  <a:srgbClr val="000000"/>
                </a:solidFill>
                <a:effectLst/>
                <a:latin typeface="Inter"/>
              </a:rPr>
              <a:t>：卷积在某些调制方式中参与</a:t>
            </a:r>
            <a:r>
              <a:rPr lang="zh-CN" altLang="en-US" sz="2400" b="0" i="0" dirty="0">
                <a:solidFill>
                  <a:schemeClr val="accent5">
                    <a:lumMod val="75000"/>
                  </a:schemeClr>
                </a:solidFill>
                <a:effectLst/>
                <a:latin typeface="Inter"/>
              </a:rPr>
              <a:t>信号处理</a:t>
            </a:r>
            <a:r>
              <a:rPr lang="zh-CN" altLang="en-US" sz="2400" b="0" i="0" dirty="0">
                <a:solidFill>
                  <a:srgbClr val="000000"/>
                </a:solidFill>
                <a:effectLst/>
                <a:latin typeface="Inter"/>
              </a:rPr>
              <a:t>。</a:t>
            </a:r>
            <a:r>
              <a:rPr lang="en-US" altLang="zh-CN" sz="2400" b="0" i="0" dirty="0">
                <a:solidFill>
                  <a:srgbClr val="000000"/>
                </a:solidFill>
                <a:effectLst/>
                <a:latin typeface="Inter"/>
              </a:rPr>
              <a:t>FFT </a:t>
            </a:r>
            <a:r>
              <a:rPr lang="zh-CN" altLang="en-US" sz="2400" b="0" i="0" dirty="0">
                <a:solidFill>
                  <a:srgbClr val="000000"/>
                </a:solidFill>
                <a:effectLst/>
                <a:latin typeface="Inter"/>
              </a:rPr>
              <a:t>在</a:t>
            </a:r>
            <a:r>
              <a:rPr lang="zh-CN" altLang="en-US" sz="2400" b="0" i="0" dirty="0">
                <a:solidFill>
                  <a:schemeClr val="accent5">
                    <a:lumMod val="75000"/>
                  </a:schemeClr>
                </a:solidFill>
                <a:effectLst/>
                <a:latin typeface="Inter"/>
              </a:rPr>
              <a:t>频域实现信号调制与解调</a:t>
            </a:r>
            <a:r>
              <a:rPr lang="zh-CN" altLang="en-US" sz="2400" b="0" i="0" dirty="0">
                <a:solidFill>
                  <a:srgbClr val="000000"/>
                </a:solidFill>
                <a:effectLst/>
                <a:latin typeface="Inter"/>
              </a:rPr>
              <a:t>，将基带信号频谱搬移到载波频率上（调制 ），或在接收端恢复原始信号（解调 ） 。</a:t>
            </a:r>
          </a:p>
        </p:txBody>
      </p:sp>
    </p:spTree>
    <p:extLst>
      <p:ext uri="{BB962C8B-B14F-4D97-AF65-F5344CB8AC3E}">
        <p14:creationId xmlns:p14="http://schemas.microsoft.com/office/powerpoint/2010/main" val="86936502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67F4E-D1DB-B84D-14DA-7698BEEDD896}"/>
            </a:ext>
          </a:extLst>
        </p:cNvPr>
        <p:cNvGrpSpPr/>
        <p:nvPr/>
      </p:nvGrpSpPr>
      <p:grpSpPr>
        <a:xfrm>
          <a:off x="0" y="0"/>
          <a:ext cx="0" cy="0"/>
          <a:chOff x="0" y="0"/>
          <a:chExt cx="0" cy="0"/>
        </a:xfrm>
      </p:grpSpPr>
      <p:sp>
        <p:nvSpPr>
          <p:cNvPr id="71683" name="Rectangle 2">
            <a:extLst>
              <a:ext uri="{FF2B5EF4-FFF2-40B4-BE49-F238E27FC236}">
                <a16:creationId xmlns:a16="http://schemas.microsoft.com/office/drawing/2014/main" id="{9615A5A8-F281-5A3D-4283-5BCA6B95E951}"/>
              </a:ext>
            </a:extLst>
          </p:cNvPr>
          <p:cNvSpPr>
            <a:spLocks noGrp="1" noChangeArrowheads="1"/>
          </p:cNvSpPr>
          <p:nvPr>
            <p:ph type="title"/>
          </p:nvPr>
        </p:nvSpPr>
        <p:spPr/>
        <p:txBody>
          <a:bodyPr/>
          <a:lstStyle/>
          <a:p>
            <a:pPr eaLnBrk="1" hangingPunct="1"/>
            <a:r>
              <a:rPr lang="zh-CN" altLang="en-US" dirty="0"/>
              <a:t>5.6 卷积与快速傅立叶变换</a:t>
            </a:r>
          </a:p>
        </p:txBody>
      </p:sp>
      <p:sp>
        <p:nvSpPr>
          <p:cNvPr id="71682" name="灯片编号占位符 5">
            <a:extLst>
              <a:ext uri="{FF2B5EF4-FFF2-40B4-BE49-F238E27FC236}">
                <a16:creationId xmlns:a16="http://schemas.microsoft.com/office/drawing/2014/main" id="{D3DE7784-8EAE-50C3-8B4A-30F5181CBACA}"/>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9F6AB22-38BE-4E17-873B-E2DEC9960434}" type="slidenum">
              <a:rPr kumimoji="0" lang="zh-CN" altLang="en-US" sz="1400" smtClean="0"/>
              <a:pPr>
                <a:spcBef>
                  <a:spcPct val="0"/>
                </a:spcBef>
                <a:buClrTx/>
                <a:buSzTx/>
                <a:buFontTx/>
                <a:buNone/>
              </a:pPr>
              <a:t>216</a:t>
            </a:fld>
            <a:endParaRPr kumimoji="0" lang="en-US" altLang="zh-CN" sz="1400"/>
          </a:p>
        </p:txBody>
      </p:sp>
      <p:sp>
        <p:nvSpPr>
          <p:cNvPr id="3" name="文本框 2">
            <a:extLst>
              <a:ext uri="{FF2B5EF4-FFF2-40B4-BE49-F238E27FC236}">
                <a16:creationId xmlns:a16="http://schemas.microsoft.com/office/drawing/2014/main" id="{44BEE6E1-D3CB-131E-AADF-5287DD307613}"/>
              </a:ext>
            </a:extLst>
          </p:cNvPr>
          <p:cNvSpPr txBox="1"/>
          <p:nvPr/>
        </p:nvSpPr>
        <p:spPr>
          <a:xfrm>
            <a:off x="597178" y="1533897"/>
            <a:ext cx="8151286" cy="3911327"/>
          </a:xfrm>
          <a:prstGeom prst="rect">
            <a:avLst/>
          </a:prstGeom>
          <a:noFill/>
        </p:spPr>
        <p:txBody>
          <a:bodyPr wrap="square">
            <a:spAutoFit/>
          </a:bodyPr>
          <a:lstStyle/>
          <a:p>
            <a:pPr algn="l">
              <a:lnSpc>
                <a:spcPct val="150000"/>
              </a:lnSpc>
              <a:buNone/>
            </a:pPr>
            <a:r>
              <a:rPr lang="zh-CN" altLang="en-US" sz="2400" b="1" i="0" dirty="0">
                <a:solidFill>
                  <a:srgbClr val="000000"/>
                </a:solidFill>
                <a:effectLst/>
                <a:latin typeface="Inter"/>
              </a:rPr>
              <a:t>光学领域</a:t>
            </a:r>
          </a:p>
          <a:p>
            <a:pPr algn="just">
              <a:lnSpc>
                <a:spcPct val="150000"/>
              </a:lnSpc>
              <a:buFont typeface="Arial" panose="020B0604020202020204" pitchFamily="34" charset="0"/>
              <a:buChar char="•"/>
            </a:pPr>
            <a:r>
              <a:rPr lang="zh-CN" altLang="en-US" sz="2400" b="1" i="0" dirty="0">
                <a:solidFill>
                  <a:srgbClr val="000000"/>
                </a:solidFill>
                <a:effectLst/>
                <a:latin typeface="Inter"/>
              </a:rPr>
              <a:t>光学成像与衍射计算</a:t>
            </a:r>
            <a:r>
              <a:rPr lang="zh-CN" altLang="en-US" sz="2400" b="0" i="0" dirty="0">
                <a:solidFill>
                  <a:srgbClr val="000000"/>
                </a:solidFill>
                <a:effectLst/>
                <a:latin typeface="Inter"/>
              </a:rPr>
              <a:t>：</a:t>
            </a:r>
            <a:r>
              <a:rPr lang="zh-CN" altLang="en-US" sz="2400" b="0" i="0" dirty="0">
                <a:solidFill>
                  <a:schemeClr val="accent5">
                    <a:lumMod val="75000"/>
                  </a:schemeClr>
                </a:solidFill>
                <a:effectLst/>
                <a:latin typeface="Inter"/>
              </a:rPr>
              <a:t>光传播和衍射</a:t>
            </a:r>
            <a:r>
              <a:rPr lang="zh-CN" altLang="en-US" sz="2400" b="0" i="0" dirty="0">
                <a:solidFill>
                  <a:srgbClr val="000000"/>
                </a:solidFill>
                <a:effectLst/>
                <a:latin typeface="Inter"/>
              </a:rPr>
              <a:t>现象可用卷积描述，</a:t>
            </a:r>
            <a:r>
              <a:rPr lang="en-US" altLang="zh-CN" sz="2400" b="0" i="0" dirty="0">
                <a:solidFill>
                  <a:srgbClr val="000000"/>
                </a:solidFill>
                <a:effectLst/>
                <a:latin typeface="Inter"/>
              </a:rPr>
              <a:t>FFT </a:t>
            </a:r>
            <a:r>
              <a:rPr lang="zh-CN" altLang="en-US" sz="2400" b="0" i="0" dirty="0">
                <a:solidFill>
                  <a:schemeClr val="accent5">
                    <a:lumMod val="75000"/>
                  </a:schemeClr>
                </a:solidFill>
                <a:effectLst/>
                <a:latin typeface="Inter"/>
              </a:rPr>
              <a:t>加速相关计算</a:t>
            </a:r>
            <a:r>
              <a:rPr lang="zh-CN" altLang="en-US" sz="2400" b="0" i="0" dirty="0">
                <a:solidFill>
                  <a:srgbClr val="000000"/>
                </a:solidFill>
                <a:effectLst/>
                <a:latin typeface="Inter"/>
              </a:rPr>
              <a:t>。在光学成像系统设计中，利用 </a:t>
            </a:r>
            <a:r>
              <a:rPr lang="en-US" altLang="zh-CN" sz="2400" b="0" i="0" dirty="0">
                <a:solidFill>
                  <a:srgbClr val="000000"/>
                </a:solidFill>
                <a:effectLst/>
                <a:latin typeface="Inter"/>
              </a:rPr>
              <a:t>FFT </a:t>
            </a:r>
            <a:r>
              <a:rPr lang="zh-CN" altLang="en-US" sz="2400" b="0" i="0" dirty="0">
                <a:solidFill>
                  <a:srgbClr val="000000"/>
                </a:solidFill>
                <a:effectLst/>
                <a:latin typeface="Inter"/>
              </a:rPr>
              <a:t>分析物函数和点扩散函数的卷积关系，优化系统成像质量 。</a:t>
            </a:r>
          </a:p>
          <a:p>
            <a:pPr algn="just">
              <a:lnSpc>
                <a:spcPct val="150000"/>
              </a:lnSpc>
              <a:buFont typeface="Arial" panose="020B0604020202020204" pitchFamily="34" charset="0"/>
              <a:buChar char="•"/>
            </a:pPr>
            <a:r>
              <a:rPr lang="zh-CN" altLang="en-US" sz="2400" b="1" i="0" dirty="0">
                <a:solidFill>
                  <a:srgbClr val="000000"/>
                </a:solidFill>
                <a:effectLst/>
                <a:latin typeface="Inter"/>
              </a:rPr>
              <a:t>全息技术</a:t>
            </a:r>
            <a:r>
              <a:rPr lang="zh-CN" altLang="en-US" sz="2400" b="0" i="0" dirty="0">
                <a:solidFill>
                  <a:srgbClr val="000000"/>
                </a:solidFill>
                <a:effectLst/>
                <a:latin typeface="Inter"/>
              </a:rPr>
              <a:t>：</a:t>
            </a:r>
            <a:r>
              <a:rPr lang="zh-CN" altLang="en-US" sz="2400" b="0" i="0" dirty="0">
                <a:solidFill>
                  <a:schemeClr val="accent5">
                    <a:lumMod val="75000"/>
                  </a:schemeClr>
                </a:solidFill>
                <a:effectLst/>
                <a:latin typeface="Inter"/>
              </a:rPr>
              <a:t>全息图记录和再现</a:t>
            </a:r>
            <a:r>
              <a:rPr lang="zh-CN" altLang="en-US" sz="2400" b="0" i="0" dirty="0">
                <a:solidFill>
                  <a:srgbClr val="000000"/>
                </a:solidFill>
                <a:effectLst/>
                <a:latin typeface="Inter"/>
              </a:rPr>
              <a:t>涉及复杂卷积运算，</a:t>
            </a:r>
            <a:r>
              <a:rPr lang="en-US" altLang="zh-CN" sz="2400" b="0" i="0" dirty="0">
                <a:solidFill>
                  <a:srgbClr val="000000"/>
                </a:solidFill>
                <a:effectLst/>
                <a:latin typeface="Inter"/>
              </a:rPr>
              <a:t>FFT </a:t>
            </a:r>
            <a:r>
              <a:rPr lang="zh-CN" altLang="en-US" sz="2400" b="0" i="0" dirty="0">
                <a:solidFill>
                  <a:srgbClr val="000000"/>
                </a:solidFill>
                <a:effectLst/>
                <a:latin typeface="Inter"/>
              </a:rPr>
              <a:t>用于</a:t>
            </a:r>
            <a:r>
              <a:rPr lang="zh-CN" altLang="en-US" sz="2400" b="0" i="0" dirty="0">
                <a:solidFill>
                  <a:schemeClr val="accent5">
                    <a:lumMod val="75000"/>
                  </a:schemeClr>
                </a:solidFill>
                <a:effectLst/>
                <a:latin typeface="Inter"/>
              </a:rPr>
              <a:t>高效处理全息图数据</a:t>
            </a:r>
            <a:r>
              <a:rPr lang="zh-CN" altLang="en-US" sz="2400" b="0" i="0" dirty="0">
                <a:solidFill>
                  <a:srgbClr val="000000"/>
                </a:solidFill>
                <a:effectLst/>
                <a:latin typeface="Inter"/>
              </a:rPr>
              <a:t>，计算光波传播和干涉结果，实现高质量全息成像 。</a:t>
            </a:r>
          </a:p>
        </p:txBody>
      </p:sp>
    </p:spTree>
    <p:extLst>
      <p:ext uri="{BB962C8B-B14F-4D97-AF65-F5344CB8AC3E}">
        <p14:creationId xmlns:p14="http://schemas.microsoft.com/office/powerpoint/2010/main" val="368108202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3BBA-05BE-0532-BFD2-B2F77162DC00}"/>
            </a:ext>
          </a:extLst>
        </p:cNvPr>
        <p:cNvGrpSpPr/>
        <p:nvPr/>
      </p:nvGrpSpPr>
      <p:grpSpPr>
        <a:xfrm>
          <a:off x="0" y="0"/>
          <a:ext cx="0" cy="0"/>
          <a:chOff x="0" y="0"/>
          <a:chExt cx="0" cy="0"/>
        </a:xfrm>
      </p:grpSpPr>
      <p:sp>
        <p:nvSpPr>
          <p:cNvPr id="71683" name="Rectangle 2">
            <a:extLst>
              <a:ext uri="{FF2B5EF4-FFF2-40B4-BE49-F238E27FC236}">
                <a16:creationId xmlns:a16="http://schemas.microsoft.com/office/drawing/2014/main" id="{A9B68E62-4725-6177-51AF-9BD9C9EB1295}"/>
              </a:ext>
            </a:extLst>
          </p:cNvPr>
          <p:cNvSpPr>
            <a:spLocks noGrp="1" noChangeArrowheads="1"/>
          </p:cNvSpPr>
          <p:nvPr>
            <p:ph type="title"/>
          </p:nvPr>
        </p:nvSpPr>
        <p:spPr/>
        <p:txBody>
          <a:bodyPr/>
          <a:lstStyle/>
          <a:p>
            <a:pPr eaLnBrk="1" hangingPunct="1"/>
            <a:r>
              <a:rPr lang="zh-CN" altLang="en-US" dirty="0"/>
              <a:t>5.6 卷积与快速傅立叶变换</a:t>
            </a:r>
          </a:p>
        </p:txBody>
      </p:sp>
      <p:sp>
        <p:nvSpPr>
          <p:cNvPr id="71682" name="灯片编号占位符 5">
            <a:extLst>
              <a:ext uri="{FF2B5EF4-FFF2-40B4-BE49-F238E27FC236}">
                <a16:creationId xmlns:a16="http://schemas.microsoft.com/office/drawing/2014/main" id="{CD4F7D52-14D3-B5C9-2A55-254D69CFFD61}"/>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9F6AB22-38BE-4E17-873B-E2DEC9960434}" type="slidenum">
              <a:rPr kumimoji="0" lang="zh-CN" altLang="en-US" sz="1400" smtClean="0"/>
              <a:pPr>
                <a:spcBef>
                  <a:spcPct val="0"/>
                </a:spcBef>
                <a:buClrTx/>
                <a:buSzTx/>
                <a:buFontTx/>
                <a:buNone/>
              </a:pPr>
              <a:t>217</a:t>
            </a:fld>
            <a:endParaRPr kumimoji="0" lang="en-US" altLang="zh-CN" sz="1400"/>
          </a:p>
        </p:txBody>
      </p:sp>
      <p:sp>
        <p:nvSpPr>
          <p:cNvPr id="3" name="文本框 2">
            <a:extLst>
              <a:ext uri="{FF2B5EF4-FFF2-40B4-BE49-F238E27FC236}">
                <a16:creationId xmlns:a16="http://schemas.microsoft.com/office/drawing/2014/main" id="{E483F299-9C64-98A0-0BC2-CDC4DDA2DE4E}"/>
              </a:ext>
            </a:extLst>
          </p:cNvPr>
          <p:cNvSpPr txBox="1"/>
          <p:nvPr/>
        </p:nvSpPr>
        <p:spPr>
          <a:xfrm>
            <a:off x="395536" y="1556792"/>
            <a:ext cx="8208912" cy="4465325"/>
          </a:xfrm>
          <a:prstGeom prst="rect">
            <a:avLst/>
          </a:prstGeom>
          <a:noFill/>
        </p:spPr>
        <p:txBody>
          <a:bodyPr wrap="square">
            <a:spAutoFit/>
          </a:bodyPr>
          <a:lstStyle/>
          <a:p>
            <a:pPr algn="l">
              <a:lnSpc>
                <a:spcPct val="150000"/>
              </a:lnSpc>
              <a:buNone/>
            </a:pPr>
            <a:r>
              <a:rPr lang="zh-CN" altLang="en-US" sz="2400" b="1" i="0" dirty="0">
                <a:solidFill>
                  <a:srgbClr val="000000"/>
                </a:solidFill>
                <a:effectLst/>
                <a:latin typeface="Inter"/>
              </a:rPr>
              <a:t>机器学习与深度学习领域</a:t>
            </a:r>
          </a:p>
          <a:p>
            <a:pPr algn="l">
              <a:lnSpc>
                <a:spcPct val="150000"/>
              </a:lnSpc>
              <a:buFont typeface="Arial" panose="020B0604020202020204" pitchFamily="34" charset="0"/>
              <a:buChar char="•"/>
            </a:pPr>
            <a:r>
              <a:rPr lang="zh-CN" altLang="en-US" sz="2400" b="1" i="0" dirty="0">
                <a:solidFill>
                  <a:srgbClr val="000000"/>
                </a:solidFill>
                <a:effectLst/>
                <a:latin typeface="Inter"/>
              </a:rPr>
              <a:t>卷积神经网络（</a:t>
            </a:r>
            <a:r>
              <a:rPr lang="en-US" altLang="zh-CN" sz="2400" b="1" i="0" dirty="0">
                <a:solidFill>
                  <a:srgbClr val="000000"/>
                </a:solidFill>
                <a:effectLst/>
                <a:latin typeface="Inter"/>
              </a:rPr>
              <a:t>CNN</a:t>
            </a:r>
            <a:r>
              <a:rPr lang="zh-CN" altLang="en-US" sz="2400" b="1" i="0" dirty="0">
                <a:solidFill>
                  <a:srgbClr val="000000"/>
                </a:solidFill>
                <a:effectLst/>
                <a:latin typeface="Inter"/>
              </a:rPr>
              <a:t>）加速</a:t>
            </a:r>
            <a:r>
              <a:rPr lang="zh-CN" altLang="en-US" sz="2400" b="0" i="0" dirty="0">
                <a:solidFill>
                  <a:srgbClr val="000000"/>
                </a:solidFill>
                <a:effectLst/>
                <a:latin typeface="Inter"/>
              </a:rPr>
              <a:t>：快速傅里叶卷积（</a:t>
            </a:r>
            <a:r>
              <a:rPr lang="en-US" altLang="zh-CN" sz="2400" b="0" i="0" dirty="0">
                <a:solidFill>
                  <a:srgbClr val="000000"/>
                </a:solidFill>
                <a:effectLst/>
                <a:latin typeface="Inter"/>
              </a:rPr>
              <a:t>FFC</a:t>
            </a:r>
            <a:r>
              <a:rPr lang="zh-CN" altLang="en-US" sz="2400" b="0" i="0" dirty="0">
                <a:solidFill>
                  <a:srgbClr val="000000"/>
                </a:solidFill>
                <a:effectLst/>
                <a:latin typeface="Inter"/>
              </a:rPr>
              <a:t>）结合 </a:t>
            </a:r>
            <a:r>
              <a:rPr lang="en-US" altLang="zh-CN" sz="2400" b="0" i="0" dirty="0">
                <a:solidFill>
                  <a:srgbClr val="000000"/>
                </a:solidFill>
                <a:effectLst/>
                <a:latin typeface="Inter"/>
              </a:rPr>
              <a:t>FFT</a:t>
            </a:r>
            <a:r>
              <a:rPr lang="zh-CN" altLang="en-US" sz="2400" b="0" i="0" dirty="0">
                <a:solidFill>
                  <a:srgbClr val="000000"/>
                </a:solidFill>
                <a:effectLst/>
                <a:latin typeface="Inter"/>
              </a:rPr>
              <a:t>，将卷积运算转换到频域，利用频域乘法代替时域卷积，大幅</a:t>
            </a:r>
            <a:r>
              <a:rPr lang="zh-CN" altLang="en-US" sz="2400" b="0" i="0" dirty="0">
                <a:solidFill>
                  <a:schemeClr val="accent5">
                    <a:lumMod val="75000"/>
                  </a:schemeClr>
                </a:solidFill>
                <a:effectLst/>
                <a:latin typeface="Inter"/>
              </a:rPr>
              <a:t>减少计算量</a:t>
            </a:r>
            <a:r>
              <a:rPr lang="zh-CN" altLang="en-US" sz="2400" b="0" i="0" dirty="0">
                <a:solidFill>
                  <a:srgbClr val="000000"/>
                </a:solidFill>
                <a:effectLst/>
                <a:latin typeface="Inter"/>
              </a:rPr>
              <a:t>，</a:t>
            </a:r>
            <a:r>
              <a:rPr lang="zh-CN" altLang="en-US" sz="2400" b="0" i="0" dirty="0">
                <a:solidFill>
                  <a:schemeClr val="accent5">
                    <a:lumMod val="75000"/>
                  </a:schemeClr>
                </a:solidFill>
                <a:effectLst/>
                <a:latin typeface="Inter"/>
              </a:rPr>
              <a:t>加速 </a:t>
            </a:r>
            <a:r>
              <a:rPr lang="en-US" altLang="zh-CN" sz="2400" b="0" i="0" dirty="0">
                <a:solidFill>
                  <a:schemeClr val="accent5">
                    <a:lumMod val="75000"/>
                  </a:schemeClr>
                </a:solidFill>
                <a:effectLst/>
                <a:latin typeface="Inter"/>
              </a:rPr>
              <a:t>CNN </a:t>
            </a:r>
            <a:r>
              <a:rPr lang="zh-CN" altLang="en-US" sz="2400" b="0" i="0" dirty="0">
                <a:solidFill>
                  <a:schemeClr val="accent5">
                    <a:lumMod val="75000"/>
                  </a:schemeClr>
                </a:solidFill>
                <a:effectLst/>
                <a:latin typeface="Inter"/>
              </a:rPr>
              <a:t>训练和推理</a:t>
            </a:r>
            <a:r>
              <a:rPr lang="zh-CN" altLang="en-US" sz="2400" b="0" i="0" dirty="0">
                <a:solidFill>
                  <a:srgbClr val="000000"/>
                </a:solidFill>
                <a:effectLst/>
                <a:latin typeface="Inter"/>
              </a:rPr>
              <a:t>，如英伟达的 </a:t>
            </a:r>
            <a:r>
              <a:rPr lang="en-US" altLang="zh-CN" sz="2400" b="0" i="0" dirty="0" err="1">
                <a:solidFill>
                  <a:srgbClr val="000000"/>
                </a:solidFill>
                <a:effectLst/>
                <a:latin typeface="Inter"/>
              </a:rPr>
              <a:t>fourcastnet</a:t>
            </a:r>
            <a:r>
              <a:rPr lang="en-US" altLang="zh-CN" sz="2400" b="0" i="0" dirty="0">
                <a:solidFill>
                  <a:srgbClr val="000000"/>
                </a:solidFill>
                <a:effectLst/>
                <a:latin typeface="Inter"/>
              </a:rPr>
              <a:t> </a:t>
            </a:r>
            <a:r>
              <a:rPr lang="zh-CN" altLang="en-US" sz="2400" b="0" i="0" dirty="0">
                <a:solidFill>
                  <a:srgbClr val="000000"/>
                </a:solidFill>
                <a:effectLst/>
                <a:latin typeface="Inter"/>
              </a:rPr>
              <a:t>模型 。</a:t>
            </a:r>
          </a:p>
          <a:p>
            <a:pPr algn="l">
              <a:lnSpc>
                <a:spcPct val="150000"/>
              </a:lnSpc>
              <a:buFont typeface="Arial" panose="020B0604020202020204" pitchFamily="34" charset="0"/>
              <a:buChar char="•"/>
            </a:pPr>
            <a:r>
              <a:rPr lang="zh-CN" altLang="en-US" sz="2400" b="1" i="0" dirty="0">
                <a:solidFill>
                  <a:srgbClr val="000000"/>
                </a:solidFill>
                <a:effectLst/>
                <a:latin typeface="Inter"/>
              </a:rPr>
              <a:t>频域特征学习</a:t>
            </a:r>
            <a:r>
              <a:rPr lang="zh-CN" altLang="en-US" sz="2400" b="0" i="0" dirty="0">
                <a:solidFill>
                  <a:srgbClr val="000000"/>
                </a:solidFill>
                <a:effectLst/>
                <a:latin typeface="Inter"/>
              </a:rPr>
              <a:t>：在一些深度学习模型处理时间序列或图像数据时，借助 </a:t>
            </a:r>
            <a:r>
              <a:rPr lang="en-US" altLang="zh-CN" sz="2400" b="0" i="0" dirty="0">
                <a:solidFill>
                  <a:srgbClr val="000000"/>
                </a:solidFill>
                <a:effectLst/>
                <a:latin typeface="Inter"/>
              </a:rPr>
              <a:t>FFT </a:t>
            </a:r>
            <a:r>
              <a:rPr lang="zh-CN" altLang="en-US" sz="2400" b="0" i="0" dirty="0">
                <a:solidFill>
                  <a:schemeClr val="accent5">
                    <a:lumMod val="75000"/>
                  </a:schemeClr>
                </a:solidFill>
                <a:effectLst/>
                <a:latin typeface="Inter"/>
              </a:rPr>
              <a:t>提取频域特征</a:t>
            </a:r>
            <a:r>
              <a:rPr lang="zh-CN" altLang="en-US" sz="2400" b="0" i="0" dirty="0">
                <a:solidFill>
                  <a:srgbClr val="000000"/>
                </a:solidFill>
                <a:effectLst/>
                <a:latin typeface="Inter"/>
              </a:rPr>
              <a:t>，结合神经网络进行预测或分类任务，如时间序列预测、图像分类等场景 。</a:t>
            </a:r>
          </a:p>
        </p:txBody>
      </p:sp>
      <p:sp>
        <p:nvSpPr>
          <p:cNvPr id="5" name="文本框 4">
            <a:extLst>
              <a:ext uri="{FF2B5EF4-FFF2-40B4-BE49-F238E27FC236}">
                <a16:creationId xmlns:a16="http://schemas.microsoft.com/office/drawing/2014/main" id="{82D1487B-C946-0B7D-A8DE-B6B537839D34}"/>
              </a:ext>
            </a:extLst>
          </p:cNvPr>
          <p:cNvSpPr txBox="1"/>
          <p:nvPr/>
        </p:nvSpPr>
        <p:spPr>
          <a:xfrm>
            <a:off x="2843808" y="3779934"/>
            <a:ext cx="5544616" cy="584775"/>
          </a:xfrm>
          <a:prstGeom prst="rect">
            <a:avLst/>
          </a:prstGeom>
          <a:noFill/>
        </p:spPr>
        <p:txBody>
          <a:bodyPr wrap="square">
            <a:spAutoFit/>
          </a:bodyPr>
          <a:lstStyle/>
          <a:p>
            <a:r>
              <a:rPr lang="zh-CN" altLang="en-US" sz="1600" dirty="0">
                <a:hlinkClick r:id="rId2"/>
              </a:rPr>
              <a:t>什么是卷积？机器学习中如何通过卷积操作找到数据规律</a:t>
            </a:r>
            <a:r>
              <a:rPr lang="en-US" altLang="zh-CN" sz="1600" dirty="0">
                <a:hlinkClick r:id="rId2"/>
              </a:rPr>
              <a:t>,</a:t>
            </a:r>
            <a:r>
              <a:rPr lang="zh-CN" altLang="en-US" sz="1600" dirty="0">
                <a:hlinkClick r:id="rId2"/>
              </a:rPr>
              <a:t>教育</a:t>
            </a:r>
            <a:r>
              <a:rPr lang="en-US" altLang="zh-CN" sz="1600" dirty="0">
                <a:hlinkClick r:id="rId2"/>
              </a:rPr>
              <a:t>,</a:t>
            </a:r>
            <a:r>
              <a:rPr lang="zh-CN" altLang="en-US" sz="1600" dirty="0">
                <a:hlinkClick r:id="rId2"/>
              </a:rPr>
              <a:t>职业教育</a:t>
            </a:r>
            <a:r>
              <a:rPr lang="en-US" altLang="zh-CN" sz="1600" dirty="0">
                <a:hlinkClick r:id="rId2"/>
              </a:rPr>
              <a:t>,</a:t>
            </a:r>
            <a:r>
              <a:rPr lang="zh-CN" altLang="en-US" sz="1600" dirty="0">
                <a:hlinkClick r:id="rId2"/>
              </a:rPr>
              <a:t>好看视频</a:t>
            </a:r>
            <a:endParaRPr lang="zh-CN" altLang="en-US" sz="1600" dirty="0"/>
          </a:p>
        </p:txBody>
      </p:sp>
    </p:spTree>
    <p:extLst>
      <p:ext uri="{BB962C8B-B14F-4D97-AF65-F5344CB8AC3E}">
        <p14:creationId xmlns:p14="http://schemas.microsoft.com/office/powerpoint/2010/main" val="37284069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A8803E40-34A2-46FC-9807-C3CA0BC61F8F}"/>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74667585-EDD6-40D1-9637-3638A275B517}"/>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5142E547-5947-46B2-997E-31CD22C409F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218</a:t>
            </a:fld>
            <a:endParaRPr kumimoji="0" lang="en-US" altLang="zh-CN" sz="1400"/>
          </a:p>
        </p:txBody>
      </p:sp>
      <p:pic>
        <p:nvPicPr>
          <p:cNvPr id="3" name="图片 2">
            <a:extLst>
              <a:ext uri="{FF2B5EF4-FFF2-40B4-BE49-F238E27FC236}">
                <a16:creationId xmlns:a16="http://schemas.microsoft.com/office/drawing/2014/main" id="{56020CFA-361B-4463-43B0-BDB17C7CA4B1}"/>
              </a:ext>
            </a:extLst>
          </p:cNvPr>
          <p:cNvPicPr>
            <a:picLocks noChangeAspect="1"/>
          </p:cNvPicPr>
          <p:nvPr/>
        </p:nvPicPr>
        <p:blipFill>
          <a:blip r:embed="rId2"/>
          <a:stretch>
            <a:fillRect/>
          </a:stretch>
        </p:blipFill>
        <p:spPr>
          <a:xfrm>
            <a:off x="107756" y="1438389"/>
            <a:ext cx="8856732" cy="4917961"/>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4B75D-4308-4AC1-5DF3-9654DB5BE8DC}"/>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0675B5B4-2A75-7A15-E1DE-9AEF1EAEC158}"/>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F9255016-2EB5-2180-C5F0-61B6E089A22A}"/>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4FEB08BF-4D57-9F3C-F5E4-6DF8B1106F4D}"/>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219</a:t>
            </a:fld>
            <a:endParaRPr kumimoji="0" lang="en-US" altLang="zh-CN" sz="1400"/>
          </a:p>
        </p:txBody>
      </p:sp>
      <p:pic>
        <p:nvPicPr>
          <p:cNvPr id="3" name="图片 2">
            <a:extLst>
              <a:ext uri="{FF2B5EF4-FFF2-40B4-BE49-F238E27FC236}">
                <a16:creationId xmlns:a16="http://schemas.microsoft.com/office/drawing/2014/main" id="{26D2CF06-DADA-1539-24A2-4D8B18869857}"/>
              </a:ext>
            </a:extLst>
          </p:cNvPr>
          <p:cNvPicPr>
            <a:picLocks noChangeAspect="1"/>
          </p:cNvPicPr>
          <p:nvPr/>
        </p:nvPicPr>
        <p:blipFill>
          <a:blip r:embed="rId2"/>
          <a:stretch>
            <a:fillRect/>
          </a:stretch>
        </p:blipFill>
        <p:spPr>
          <a:xfrm>
            <a:off x="107504" y="1400892"/>
            <a:ext cx="8746298" cy="5200804"/>
          </a:xfrm>
          <a:prstGeom prst="rect">
            <a:avLst/>
          </a:prstGeom>
        </p:spPr>
      </p:pic>
      <p:pic>
        <p:nvPicPr>
          <p:cNvPr id="5" name="图片 4">
            <a:extLst>
              <a:ext uri="{FF2B5EF4-FFF2-40B4-BE49-F238E27FC236}">
                <a16:creationId xmlns:a16="http://schemas.microsoft.com/office/drawing/2014/main" id="{57120B1B-17E6-386A-3A94-246172FED70F}"/>
              </a:ext>
            </a:extLst>
          </p:cNvPr>
          <p:cNvPicPr>
            <a:picLocks noChangeAspect="1"/>
          </p:cNvPicPr>
          <p:nvPr/>
        </p:nvPicPr>
        <p:blipFill>
          <a:blip r:embed="rId3"/>
          <a:stretch>
            <a:fillRect/>
          </a:stretch>
        </p:blipFill>
        <p:spPr>
          <a:xfrm>
            <a:off x="6931173" y="1441004"/>
            <a:ext cx="1803243" cy="1051892"/>
          </a:xfrm>
          <a:prstGeom prst="rect">
            <a:avLst/>
          </a:prstGeom>
        </p:spPr>
      </p:pic>
    </p:spTree>
    <p:extLst>
      <p:ext uri="{BB962C8B-B14F-4D97-AF65-F5344CB8AC3E}">
        <p14:creationId xmlns:p14="http://schemas.microsoft.com/office/powerpoint/2010/main" val="725647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4">
            <a:extLst>
              <a:ext uri="{FF2B5EF4-FFF2-40B4-BE49-F238E27FC236}">
                <a16:creationId xmlns:a16="http://schemas.microsoft.com/office/drawing/2014/main" id="{546B5AC5-88CE-4F8F-9474-2529F85D47F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80" y="2060848"/>
            <a:ext cx="2134196" cy="62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6">
            <a:extLst>
              <a:ext uri="{FF2B5EF4-FFF2-40B4-BE49-F238E27FC236}">
                <a16:creationId xmlns:a16="http://schemas.microsoft.com/office/drawing/2014/main" id="{4CD90200-DCCE-4E47-99BD-D7BAF36DC5B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680" y="3183446"/>
            <a:ext cx="2096096" cy="65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图片 10">
            <a:extLst>
              <a:ext uri="{FF2B5EF4-FFF2-40B4-BE49-F238E27FC236}">
                <a16:creationId xmlns:a16="http://schemas.microsoft.com/office/drawing/2014/main" id="{D41A1C1D-217C-49D1-A8FC-3E2E07FDF41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4596" y="3445889"/>
            <a:ext cx="5041900"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1125789E-FF20-4A0A-AD0B-4F9AC55EE326}"/>
              </a:ext>
            </a:extLst>
          </p:cNvPr>
          <p:cNvSpPr txBox="1"/>
          <p:nvPr/>
        </p:nvSpPr>
        <p:spPr>
          <a:xfrm>
            <a:off x="336550" y="860426"/>
            <a:ext cx="1550988" cy="995363"/>
          </a:xfrm>
          <a:prstGeom prst="rect">
            <a:avLst/>
          </a:prstGeom>
          <a:noFill/>
        </p:spPr>
        <p:txBody>
          <a:bodyPr wrap="none" lIns="0" tIns="0" rIns="0" bIns="0">
            <a:spAutoFit/>
          </a:bodyPr>
          <a:lstStyle/>
          <a:p>
            <a:pPr fontAlgn="auto">
              <a:lnSpc>
                <a:spcPts val="2879"/>
              </a:lnSpc>
              <a:spcBef>
                <a:spcPts val="0"/>
              </a:spcBef>
              <a:spcAft>
                <a:spcPts val="0"/>
              </a:spcAft>
              <a:tabLst>
                <a:tab pos="520700" algn="l"/>
              </a:tabLst>
              <a:defRPr/>
            </a:pPr>
            <a:r>
              <a:rPr lang="zh-CN" altLang="en-US" sz="2196" b="1">
                <a:solidFill>
                  <a:srgbClr val="FFFFFF"/>
                </a:solidFill>
                <a:latin typeface="微软雅黑" panose="020B0503020204020204" pitchFamily="34" charset="-122"/>
                <a:ea typeface="+mn-ea"/>
              </a:rPr>
              <a:t>问题分析</a:t>
            </a:r>
          </a:p>
          <a:p>
            <a:pPr fontAlgn="auto">
              <a:lnSpc>
                <a:spcPts val="1000"/>
              </a:lnSpc>
              <a:spcBef>
                <a:spcPts val="0"/>
              </a:spcBef>
              <a:spcAft>
                <a:spcPts val="0"/>
              </a:spcAft>
              <a:tabLst>
                <a:tab pos="520700" algn="l"/>
              </a:tabLst>
              <a:defRPr/>
            </a:pPr>
            <a:endParaRPr lang="zh-CN" altLang="en-US" sz="2196" b="1">
              <a:solidFill>
                <a:srgbClr val="FFFFFF"/>
              </a:solidFill>
              <a:latin typeface="微软雅黑" panose="020B0503020204020204" pitchFamily="34" charset="-122"/>
              <a:ea typeface="+mn-ea"/>
            </a:endParaRPr>
          </a:p>
          <a:p>
            <a:pPr fontAlgn="auto">
              <a:lnSpc>
                <a:spcPts val="1000"/>
              </a:lnSpc>
              <a:spcBef>
                <a:spcPts val="0"/>
              </a:spcBef>
              <a:spcAft>
                <a:spcPts val="0"/>
              </a:spcAft>
              <a:tabLst>
                <a:tab pos="520700" algn="l"/>
              </a:tabLst>
              <a:defRPr/>
            </a:pPr>
            <a:endParaRPr lang="zh-CN" altLang="en-US" sz="2196" b="1">
              <a:solidFill>
                <a:srgbClr val="FFFFFF"/>
              </a:solidFill>
              <a:latin typeface="微软雅黑" panose="020B0503020204020204" pitchFamily="34" charset="-122"/>
              <a:ea typeface="+mn-ea"/>
            </a:endParaRPr>
          </a:p>
          <a:p>
            <a:pPr fontAlgn="auto">
              <a:lnSpc>
                <a:spcPts val="3070"/>
              </a:lnSpc>
              <a:spcBef>
                <a:spcPts val="0"/>
              </a:spcBef>
              <a:spcAft>
                <a:spcPts val="0"/>
              </a:spcAft>
              <a:tabLst>
                <a:tab pos="520700" algn="l"/>
              </a:tabLst>
              <a:defRPr/>
            </a:pPr>
            <a:r>
              <a:rPr lang="zh-CN" altLang="en-US" sz="2196" b="1">
                <a:solidFill>
                  <a:srgbClr val="FFFFFF"/>
                </a:solidFill>
                <a:latin typeface="微软雅黑" panose="020B0503020204020204" pitchFamily="34" charset="-122"/>
                <a:ea typeface="+mn-ea"/>
              </a:rPr>
              <a:t>	</a:t>
            </a:r>
            <a:r>
              <a:rPr lang="zh-CN" altLang="en-US" sz="2004" b="1">
                <a:solidFill>
                  <a:srgbClr val="FFFFFF"/>
                </a:solidFill>
                <a:latin typeface="微软雅黑" panose="020B0503020204020204" pitchFamily="34" charset="-122"/>
                <a:ea typeface="+mn-ea"/>
              </a:rPr>
              <a:t>简单情景</a:t>
            </a:r>
          </a:p>
        </p:txBody>
      </p:sp>
      <p:sp>
        <p:nvSpPr>
          <p:cNvPr id="4104" name="文本框 12">
            <a:extLst>
              <a:ext uri="{FF2B5EF4-FFF2-40B4-BE49-F238E27FC236}">
                <a16:creationId xmlns:a16="http://schemas.microsoft.com/office/drawing/2014/main" id="{DA97CE91-723B-43B4-B7E3-80990BC93D94}"/>
              </a:ext>
            </a:extLst>
          </p:cNvPr>
          <p:cNvSpPr txBox="1">
            <a:spLocks noChangeArrowheads="1"/>
          </p:cNvSpPr>
          <p:nvPr/>
        </p:nvSpPr>
        <p:spPr bwMode="auto">
          <a:xfrm>
            <a:off x="693044" y="2834703"/>
            <a:ext cx="6336671" cy="31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63"/>
              </a:lnSpc>
            </a:pPr>
            <a:r>
              <a:rPr lang="zh-CN" altLang="en-US" sz="2400">
                <a:solidFill>
                  <a:srgbClr val="000000"/>
                </a:solidFill>
                <a:latin typeface="微软雅黑" panose="020B0503020204020204" pitchFamily="34" charset="-122"/>
              </a:rPr>
              <a:t>当输入的字符串长度为</a:t>
            </a:r>
            <a:r>
              <a:rPr lang="en-US" altLang="zh-CN" sz="2400">
                <a:solidFill>
                  <a:srgbClr val="000000"/>
                </a:solidFill>
                <a:latin typeface="微软雅黑" panose="020B0503020204020204" pitchFamily="34" charset="-122"/>
              </a:rPr>
              <a:t>1</a:t>
            </a:r>
            <a:r>
              <a:rPr lang="zh-CN" altLang="en-US" sz="2400">
                <a:solidFill>
                  <a:srgbClr val="000000"/>
                </a:solidFill>
                <a:latin typeface="微软雅黑" panose="020B0503020204020204" pitchFamily="34" charset="-122"/>
              </a:rPr>
              <a:t>时，显然直接输出即可</a:t>
            </a:r>
          </a:p>
        </p:txBody>
      </p:sp>
      <p:sp>
        <p:nvSpPr>
          <p:cNvPr id="14" name="文本框 13">
            <a:extLst>
              <a:ext uri="{FF2B5EF4-FFF2-40B4-BE49-F238E27FC236}">
                <a16:creationId xmlns:a16="http://schemas.microsoft.com/office/drawing/2014/main" id="{D479B61A-41E7-41C0-B2CB-3BF3CA2A9042}"/>
              </a:ext>
            </a:extLst>
          </p:cNvPr>
          <p:cNvSpPr txBox="1"/>
          <p:nvPr/>
        </p:nvSpPr>
        <p:spPr>
          <a:xfrm>
            <a:off x="853381" y="3355403"/>
            <a:ext cx="1442703" cy="333425"/>
          </a:xfrm>
          <a:prstGeom prst="rect">
            <a:avLst/>
          </a:prstGeom>
          <a:noFill/>
        </p:spPr>
        <p:txBody>
          <a:bodyPr wrap="none" lIns="0" tIns="0" rIns="0" bIns="0">
            <a:spAutoFit/>
          </a:bodyPr>
          <a:lstStyle/>
          <a:p>
            <a:pPr fontAlgn="auto">
              <a:lnSpc>
                <a:spcPts val="2630"/>
              </a:lnSpc>
              <a:spcBef>
                <a:spcPts val="0"/>
              </a:spcBef>
              <a:spcAft>
                <a:spcPts val="0"/>
              </a:spcAft>
              <a:defRPr/>
            </a:pPr>
            <a:r>
              <a:rPr lang="zh-CN" altLang="en-US" sz="2800" b="1" dirty="0">
                <a:solidFill>
                  <a:srgbClr val="FFFFFF"/>
                </a:solidFill>
                <a:latin typeface="微软雅黑" panose="020B0503020204020204" pitchFamily="34" charset="-122"/>
                <a:ea typeface="+mn-ea"/>
              </a:rPr>
              <a:t>问题分解</a:t>
            </a:r>
          </a:p>
        </p:txBody>
      </p:sp>
      <p:sp>
        <p:nvSpPr>
          <p:cNvPr id="4106" name="文本框 14">
            <a:extLst>
              <a:ext uri="{FF2B5EF4-FFF2-40B4-BE49-F238E27FC236}">
                <a16:creationId xmlns:a16="http://schemas.microsoft.com/office/drawing/2014/main" id="{CAA1B89E-9337-446D-9496-A724665E2B51}"/>
              </a:ext>
            </a:extLst>
          </p:cNvPr>
          <p:cNvSpPr txBox="1">
            <a:spLocks noChangeArrowheads="1"/>
          </p:cNvSpPr>
          <p:nvPr/>
        </p:nvSpPr>
        <p:spPr bwMode="auto">
          <a:xfrm>
            <a:off x="611560" y="4028502"/>
            <a:ext cx="3266920" cy="210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63"/>
              </a:lnSpc>
            </a:pPr>
            <a:r>
              <a:rPr lang="zh-CN" altLang="en-US" sz="2400" dirty="0">
                <a:solidFill>
                  <a:srgbClr val="000000"/>
                </a:solidFill>
                <a:latin typeface="微软雅黑" panose="020B0503020204020204" pitchFamily="34" charset="-122"/>
              </a:rPr>
              <a:t>当输入为的字符长度 </a:t>
            </a:r>
            <a:r>
              <a:rPr lang="zh-CN" altLang="en-US" sz="2400" b="1" dirty="0">
                <a:solidFill>
                  <a:srgbClr val="FF0000"/>
                </a:solidFill>
                <a:latin typeface="微软雅黑" panose="020B0503020204020204" pitchFamily="34" charset="-122"/>
              </a:rPr>
              <a:t>超</a:t>
            </a:r>
          </a:p>
          <a:p>
            <a:pPr>
              <a:lnSpc>
                <a:spcPts val="2813"/>
              </a:lnSpc>
            </a:pPr>
            <a:r>
              <a:rPr lang="zh-CN" altLang="en-US" sz="2400" b="1" dirty="0">
                <a:solidFill>
                  <a:srgbClr val="FF0000"/>
                </a:solidFill>
                <a:latin typeface="微软雅黑" panose="020B0503020204020204" pitchFamily="34" charset="-122"/>
              </a:rPr>
              <a:t>过</a:t>
            </a:r>
            <a:r>
              <a:rPr lang="en-US" altLang="zh-CN" sz="2400" b="1" dirty="0">
                <a:solidFill>
                  <a:srgbClr val="FF0000"/>
                </a:solidFill>
                <a:latin typeface="微软雅黑" panose="020B0503020204020204" pitchFamily="34" charset="-122"/>
              </a:rPr>
              <a:t>1</a:t>
            </a:r>
            <a:r>
              <a:rPr lang="zh-CN" altLang="en-US" sz="2400" b="1" dirty="0">
                <a:solidFill>
                  <a:srgbClr val="FF0000"/>
                </a:solidFill>
                <a:latin typeface="微软雅黑" panose="020B0503020204020204" pitchFamily="34" charset="-122"/>
              </a:rPr>
              <a:t>时</a:t>
            </a:r>
            <a:r>
              <a:rPr lang="zh-CN" altLang="en-US" sz="2400" dirty="0">
                <a:solidFill>
                  <a:srgbClr val="000000"/>
                </a:solidFill>
                <a:latin typeface="微软雅黑" panose="020B0503020204020204" pitchFamily="34" charset="-122"/>
              </a:rPr>
              <a:t>，只需从字符串中</a:t>
            </a:r>
          </a:p>
          <a:p>
            <a:pPr>
              <a:lnSpc>
                <a:spcPts val="2813"/>
              </a:lnSpc>
            </a:pPr>
            <a:r>
              <a:rPr lang="zh-CN" altLang="en-US" sz="2400" b="1" dirty="0">
                <a:solidFill>
                  <a:srgbClr val="000000"/>
                </a:solidFill>
                <a:latin typeface="微软雅黑" panose="020B0503020204020204" pitchFamily="34" charset="-122"/>
              </a:rPr>
              <a:t>选一个 </a:t>
            </a:r>
            <a:r>
              <a:rPr lang="zh-CN" altLang="en-US" sz="2400" dirty="0">
                <a:solidFill>
                  <a:srgbClr val="000000"/>
                </a:solidFill>
                <a:latin typeface="微软雅黑" panose="020B0503020204020204" pitchFamily="34" charset="-122"/>
              </a:rPr>
              <a:t>字符作为输出字</a:t>
            </a:r>
          </a:p>
          <a:p>
            <a:pPr>
              <a:lnSpc>
                <a:spcPts val="2813"/>
              </a:lnSpc>
            </a:pPr>
            <a:r>
              <a:rPr lang="zh-CN" altLang="en-US" sz="2400" dirty="0">
                <a:solidFill>
                  <a:srgbClr val="000000"/>
                </a:solidFill>
                <a:latin typeface="微软雅黑" panose="020B0503020204020204" pitchFamily="34" charset="-122"/>
              </a:rPr>
              <a:t>符串 </a:t>
            </a:r>
            <a:r>
              <a:rPr lang="zh-CN" altLang="en-US" sz="2400" b="1" dirty="0">
                <a:solidFill>
                  <a:srgbClr val="000000"/>
                </a:solidFill>
                <a:latin typeface="微软雅黑" panose="020B0503020204020204" pitchFamily="34" charset="-122"/>
              </a:rPr>
              <a:t>首字符 </a:t>
            </a:r>
            <a:r>
              <a:rPr lang="zh-CN" altLang="en-US" sz="2400" dirty="0">
                <a:solidFill>
                  <a:srgbClr val="000000"/>
                </a:solidFill>
                <a:latin typeface="微软雅黑" panose="020B0503020204020204" pitchFamily="34" charset="-122"/>
              </a:rPr>
              <a:t>，对其余的</a:t>
            </a:r>
          </a:p>
          <a:p>
            <a:pPr>
              <a:lnSpc>
                <a:spcPts val="2813"/>
              </a:lnSpc>
            </a:pPr>
            <a:r>
              <a:rPr lang="zh-CN" altLang="en-US" sz="2400" dirty="0">
                <a:solidFill>
                  <a:srgbClr val="000000"/>
                </a:solidFill>
                <a:latin typeface="微软雅黑" panose="020B0503020204020204" pitchFamily="34" charset="-122"/>
              </a:rPr>
              <a:t>字符进行 </a:t>
            </a:r>
            <a:r>
              <a:rPr lang="zh-CN" altLang="en-US" sz="2400" b="1" dirty="0">
                <a:solidFill>
                  <a:srgbClr val="000000"/>
                </a:solidFill>
                <a:latin typeface="微软雅黑" panose="020B0503020204020204" pitchFamily="34" charset="-122"/>
              </a:rPr>
              <a:t>递归处理 </a:t>
            </a:r>
            <a:r>
              <a:rPr lang="zh-CN" altLang="en-US" sz="2400" dirty="0">
                <a:solidFill>
                  <a:srgbClr val="000000"/>
                </a:solidFill>
                <a:latin typeface="微软雅黑" panose="020B0503020204020204" pitchFamily="34" charset="-122"/>
              </a:rPr>
              <a:t>（全</a:t>
            </a:r>
          </a:p>
          <a:p>
            <a:pPr>
              <a:lnSpc>
                <a:spcPts val="2813"/>
              </a:lnSpc>
            </a:pPr>
            <a:r>
              <a:rPr lang="zh-CN" altLang="en-US" sz="2400" dirty="0">
                <a:solidFill>
                  <a:srgbClr val="000000"/>
                </a:solidFill>
                <a:latin typeface="微软雅黑" panose="020B0503020204020204" pitchFamily="34" charset="-122"/>
              </a:rPr>
              <a:t>排列）即可</a:t>
            </a:r>
          </a:p>
        </p:txBody>
      </p:sp>
      <p:sp>
        <p:nvSpPr>
          <p:cNvPr id="17" name="Rectangle 2">
            <a:extLst>
              <a:ext uri="{FF2B5EF4-FFF2-40B4-BE49-F238E27FC236}">
                <a16:creationId xmlns:a16="http://schemas.microsoft.com/office/drawing/2014/main" id="{FFAEAC6B-4191-4D13-AABF-90C76DCCED22}"/>
              </a:ext>
            </a:extLst>
          </p:cNvPr>
          <p:cNvSpPr>
            <a:spLocks noChangeArrowheads="1"/>
          </p:cNvSpPr>
          <p:nvPr/>
        </p:nvSpPr>
        <p:spPr bwMode="auto">
          <a:xfrm>
            <a:off x="374650" y="39099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18" name="Text Box 3">
            <a:extLst>
              <a:ext uri="{FF2B5EF4-FFF2-40B4-BE49-F238E27FC236}">
                <a16:creationId xmlns:a16="http://schemas.microsoft.com/office/drawing/2014/main" id="{45E8BF15-8BAE-447E-9E9B-5268E41C7EB0}"/>
              </a:ext>
            </a:extLst>
          </p:cNvPr>
          <p:cNvSpPr txBox="1">
            <a:spLocks noChangeArrowheads="1"/>
          </p:cNvSpPr>
          <p:nvPr/>
        </p:nvSpPr>
        <p:spPr bwMode="auto">
          <a:xfrm>
            <a:off x="336550" y="1419779"/>
            <a:ext cx="8618538"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3200" b="1" dirty="0">
                <a:solidFill>
                  <a:schemeClr val="accent1"/>
                </a:solidFill>
                <a:latin typeface="黑体" pitchFamily="2" charset="-122"/>
                <a:ea typeface="黑体" pitchFamily="2" charset="-122"/>
              </a:rPr>
              <a:t>例</a:t>
            </a:r>
            <a:r>
              <a:rPr lang="en-US" altLang="zh-CN" sz="3200" b="1" dirty="0">
                <a:solidFill>
                  <a:schemeClr val="accent1"/>
                </a:solidFill>
                <a:latin typeface="黑体" pitchFamily="2" charset="-122"/>
                <a:ea typeface="黑体" pitchFamily="2" charset="-122"/>
              </a:rPr>
              <a:t>4  </a:t>
            </a:r>
            <a:r>
              <a:rPr lang="zh-CN" altLang="en-US" sz="3200" b="1" dirty="0">
                <a:solidFill>
                  <a:schemeClr val="accent1"/>
                </a:solidFill>
                <a:latin typeface="黑体" pitchFamily="2" charset="-122"/>
                <a:ea typeface="黑体" pitchFamily="2" charset="-122"/>
              </a:rPr>
              <a:t>排列问题</a:t>
            </a:r>
          </a:p>
          <a:p>
            <a:pPr>
              <a:lnSpc>
                <a:spcPct val="80000"/>
              </a:lnSpc>
              <a:spcBef>
                <a:spcPct val="20000"/>
              </a:spcBef>
            </a:pPr>
            <a:endParaRPr lang="zh-CN" altLang="en-US" sz="2400" dirty="0">
              <a:solidFill>
                <a:schemeClr val="accent1"/>
              </a:solidFill>
              <a:latin typeface="楷体_GB2312" pitchFamily="49" charset="-122"/>
              <a:ea typeface="楷体_GB2312" pitchFamily="49" charset="-122"/>
            </a:endParaRPr>
          </a:p>
          <a:p>
            <a:endParaRPr lang="en-US" altLang="zh-CN" sz="2400" dirty="0">
              <a:solidFill>
                <a:schemeClr val="accent1"/>
              </a:solidFill>
              <a:latin typeface="楷体_GB2312" pitchFamily="49" charset="-122"/>
              <a:ea typeface="楷体_GB2312" pitchFamily="49" charset="-122"/>
            </a:endParaRPr>
          </a:p>
        </p:txBody>
      </p:sp>
      <p:sp>
        <p:nvSpPr>
          <p:cNvPr id="19" name="文本框 18">
            <a:extLst>
              <a:ext uri="{FF2B5EF4-FFF2-40B4-BE49-F238E27FC236}">
                <a16:creationId xmlns:a16="http://schemas.microsoft.com/office/drawing/2014/main" id="{BBABAEED-9136-4E94-8DDE-1326A1593220}"/>
              </a:ext>
            </a:extLst>
          </p:cNvPr>
          <p:cNvSpPr txBox="1"/>
          <p:nvPr/>
        </p:nvSpPr>
        <p:spPr>
          <a:xfrm>
            <a:off x="786376" y="2196971"/>
            <a:ext cx="1442703" cy="333425"/>
          </a:xfrm>
          <a:prstGeom prst="rect">
            <a:avLst/>
          </a:prstGeom>
          <a:noFill/>
        </p:spPr>
        <p:txBody>
          <a:bodyPr wrap="none" lIns="0" tIns="0" rIns="0" bIns="0">
            <a:spAutoFit/>
          </a:bodyPr>
          <a:lstStyle/>
          <a:p>
            <a:pPr fontAlgn="auto">
              <a:lnSpc>
                <a:spcPts val="2630"/>
              </a:lnSpc>
              <a:spcBef>
                <a:spcPts val="0"/>
              </a:spcBef>
              <a:spcAft>
                <a:spcPts val="0"/>
              </a:spcAft>
              <a:defRPr/>
            </a:pPr>
            <a:r>
              <a:rPr lang="zh-CN" altLang="en-US" sz="2800" b="1" dirty="0">
                <a:solidFill>
                  <a:srgbClr val="FFFFFF"/>
                </a:solidFill>
                <a:latin typeface="微软雅黑" panose="020B0503020204020204" pitchFamily="34" charset="-122"/>
                <a:ea typeface="+mn-ea"/>
              </a:rPr>
              <a:t>简单情形</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D195A-6651-B8F4-5642-689547F16319}"/>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9BFC69AD-BC17-25FA-656E-14730077357F}"/>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89397BFA-0B8C-03A6-5377-A813B4361A39}"/>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932D307E-CEE0-0AF8-D0A4-6E954FACDB87}"/>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220</a:t>
            </a:fld>
            <a:endParaRPr kumimoji="0" lang="en-US" altLang="zh-CN" sz="1400"/>
          </a:p>
        </p:txBody>
      </p:sp>
      <p:pic>
        <p:nvPicPr>
          <p:cNvPr id="3" name="图片 2">
            <a:extLst>
              <a:ext uri="{FF2B5EF4-FFF2-40B4-BE49-F238E27FC236}">
                <a16:creationId xmlns:a16="http://schemas.microsoft.com/office/drawing/2014/main" id="{9E8141F0-63D0-6CC2-3BDF-5E05EBF60EED}"/>
              </a:ext>
            </a:extLst>
          </p:cNvPr>
          <p:cNvPicPr>
            <a:picLocks noChangeAspect="1"/>
          </p:cNvPicPr>
          <p:nvPr/>
        </p:nvPicPr>
        <p:blipFill>
          <a:blip r:embed="rId2"/>
          <a:stretch>
            <a:fillRect/>
          </a:stretch>
        </p:blipFill>
        <p:spPr>
          <a:xfrm>
            <a:off x="418106" y="1420787"/>
            <a:ext cx="8186342" cy="5320581"/>
          </a:xfrm>
          <a:prstGeom prst="rect">
            <a:avLst/>
          </a:prstGeom>
        </p:spPr>
      </p:pic>
    </p:spTree>
    <p:extLst>
      <p:ext uri="{BB962C8B-B14F-4D97-AF65-F5344CB8AC3E}">
        <p14:creationId xmlns:p14="http://schemas.microsoft.com/office/powerpoint/2010/main" val="35630462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26E51-F217-C901-E521-3C1EF3DA7E34}"/>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5A2C4FFC-4300-3A05-2B9B-7570C6831262}"/>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44AF7322-259B-1BB2-5971-1AECC2579C3D}"/>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7C28744F-0CFF-4BC9-6CD9-96A61667A4D9}"/>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221</a:t>
            </a:fld>
            <a:endParaRPr kumimoji="0" lang="en-US" altLang="zh-CN" sz="1400"/>
          </a:p>
        </p:txBody>
      </p:sp>
      <p:pic>
        <p:nvPicPr>
          <p:cNvPr id="3" name="图片 2">
            <a:extLst>
              <a:ext uri="{FF2B5EF4-FFF2-40B4-BE49-F238E27FC236}">
                <a16:creationId xmlns:a16="http://schemas.microsoft.com/office/drawing/2014/main" id="{CD55C47A-5DC0-616C-123F-988E313F7AAC}"/>
              </a:ext>
            </a:extLst>
          </p:cNvPr>
          <p:cNvPicPr>
            <a:picLocks noChangeAspect="1"/>
          </p:cNvPicPr>
          <p:nvPr/>
        </p:nvPicPr>
        <p:blipFill>
          <a:blip r:embed="rId2"/>
          <a:stretch>
            <a:fillRect/>
          </a:stretch>
        </p:blipFill>
        <p:spPr>
          <a:xfrm>
            <a:off x="179512" y="1825625"/>
            <a:ext cx="8565514" cy="4041166"/>
          </a:xfrm>
          <a:prstGeom prst="rect">
            <a:avLst/>
          </a:prstGeom>
        </p:spPr>
      </p:pic>
      <p:sp>
        <p:nvSpPr>
          <p:cNvPr id="4" name="文本框 3">
            <a:extLst>
              <a:ext uri="{FF2B5EF4-FFF2-40B4-BE49-F238E27FC236}">
                <a16:creationId xmlns:a16="http://schemas.microsoft.com/office/drawing/2014/main" id="{0C681781-ACBF-6005-727F-FD59B9A81817}"/>
              </a:ext>
            </a:extLst>
          </p:cNvPr>
          <p:cNvSpPr txBox="1"/>
          <p:nvPr/>
        </p:nvSpPr>
        <p:spPr>
          <a:xfrm>
            <a:off x="1475656" y="5861513"/>
            <a:ext cx="6750496" cy="369332"/>
          </a:xfrm>
          <a:prstGeom prst="rect">
            <a:avLst/>
          </a:prstGeom>
          <a:noFill/>
        </p:spPr>
        <p:txBody>
          <a:bodyPr wrap="square">
            <a:spAutoFit/>
          </a:bodyPr>
          <a:lstStyle/>
          <a:p>
            <a:r>
              <a:rPr lang="zh-CN" altLang="en-US" dirty="0">
                <a:hlinkClick r:id="rId3">
                  <a:extLst>
                    <a:ext uri="{A12FA001-AC4F-418D-AE19-62706E023703}">
                      <ahyp:hlinkClr xmlns:ahyp="http://schemas.microsoft.com/office/drawing/2018/hyperlinkcolor" val="tx"/>
                    </a:ext>
                  </a:extLst>
                </a:hlinkClick>
              </a:rPr>
              <a:t>“卷积”到底“卷”了个啥？</a:t>
            </a:r>
            <a:r>
              <a:rPr lang="en-US" altLang="zh-CN" dirty="0">
                <a:hlinkClick r:id="rId3">
                  <a:extLst>
                    <a:ext uri="{A12FA001-AC4F-418D-AE19-62706E023703}">
                      <ahyp:hlinkClr xmlns:ahyp="http://schemas.microsoft.com/office/drawing/2018/hyperlinkcolor" val="tx"/>
                    </a:ext>
                  </a:extLst>
                </a:hlinkClick>
              </a:rPr>
              <a:t>,</a:t>
            </a:r>
            <a:r>
              <a:rPr lang="zh-CN" altLang="en-US" dirty="0">
                <a:hlinkClick r:id="rId3">
                  <a:extLst>
                    <a:ext uri="{A12FA001-AC4F-418D-AE19-62706E023703}">
                      <ahyp:hlinkClr xmlns:ahyp="http://schemas.microsoft.com/office/drawing/2018/hyperlinkcolor" val="tx"/>
                    </a:ext>
                  </a:extLst>
                </a:hlinkClick>
              </a:rPr>
              <a:t>科技</a:t>
            </a:r>
            <a:r>
              <a:rPr lang="en-US" altLang="zh-CN" dirty="0">
                <a:hlinkClick r:id="rId3">
                  <a:extLst>
                    <a:ext uri="{A12FA001-AC4F-418D-AE19-62706E023703}">
                      <ahyp:hlinkClr xmlns:ahyp="http://schemas.microsoft.com/office/drawing/2018/hyperlinkcolor" val="tx"/>
                    </a:ext>
                  </a:extLst>
                </a:hlinkClick>
              </a:rPr>
              <a:t>,</a:t>
            </a:r>
            <a:r>
              <a:rPr lang="zh-CN" altLang="en-US" dirty="0">
                <a:hlinkClick r:id="rId3">
                  <a:extLst>
                    <a:ext uri="{A12FA001-AC4F-418D-AE19-62706E023703}">
                      <ahyp:hlinkClr xmlns:ahyp="http://schemas.microsoft.com/office/drawing/2018/hyperlinkcolor" val="tx"/>
                    </a:ext>
                  </a:extLst>
                </a:hlinkClick>
              </a:rPr>
              <a:t>人工智能</a:t>
            </a:r>
            <a:r>
              <a:rPr lang="en-US" altLang="zh-CN" dirty="0">
                <a:hlinkClick r:id="rId3">
                  <a:extLst>
                    <a:ext uri="{A12FA001-AC4F-418D-AE19-62706E023703}">
                      <ahyp:hlinkClr xmlns:ahyp="http://schemas.microsoft.com/office/drawing/2018/hyperlinkcolor" val="tx"/>
                    </a:ext>
                  </a:extLst>
                </a:hlinkClick>
              </a:rPr>
              <a:t>,</a:t>
            </a:r>
            <a:r>
              <a:rPr lang="zh-CN" altLang="en-US" dirty="0">
                <a:hlinkClick r:id="rId3">
                  <a:extLst>
                    <a:ext uri="{A12FA001-AC4F-418D-AE19-62706E023703}">
                      <ahyp:hlinkClr xmlns:ahyp="http://schemas.microsoft.com/office/drawing/2018/hyperlinkcolor" val="tx"/>
                    </a:ext>
                  </a:extLst>
                </a:hlinkClick>
              </a:rPr>
              <a:t>好看视频</a:t>
            </a:r>
            <a:endParaRPr lang="zh-CN" altLang="en-US" dirty="0"/>
          </a:p>
        </p:txBody>
      </p:sp>
    </p:spTree>
    <p:extLst>
      <p:ext uri="{BB962C8B-B14F-4D97-AF65-F5344CB8AC3E}">
        <p14:creationId xmlns:p14="http://schemas.microsoft.com/office/powerpoint/2010/main" val="42528410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0EB11-B0BC-65A3-19AD-79CF99B1A72B}"/>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C8D3D3C8-47A2-806F-3813-4938B91C4782}"/>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F824FE5C-705D-BBA9-7607-667893633DC8}"/>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33050C71-67AC-C21C-2F74-B660E650692A}"/>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222</a:t>
            </a:fld>
            <a:endParaRPr kumimoji="0" lang="en-US" altLang="zh-CN" sz="1400"/>
          </a:p>
        </p:txBody>
      </p:sp>
      <p:pic>
        <p:nvPicPr>
          <p:cNvPr id="3" name="图片 2">
            <a:extLst>
              <a:ext uri="{FF2B5EF4-FFF2-40B4-BE49-F238E27FC236}">
                <a16:creationId xmlns:a16="http://schemas.microsoft.com/office/drawing/2014/main" id="{812001A2-7084-7BA0-F98B-9CB9E03C995A}"/>
              </a:ext>
            </a:extLst>
          </p:cNvPr>
          <p:cNvPicPr>
            <a:picLocks noChangeAspect="1"/>
          </p:cNvPicPr>
          <p:nvPr/>
        </p:nvPicPr>
        <p:blipFill>
          <a:blip r:embed="rId2"/>
          <a:stretch>
            <a:fillRect/>
          </a:stretch>
        </p:blipFill>
        <p:spPr>
          <a:xfrm>
            <a:off x="236870" y="1404702"/>
            <a:ext cx="8670259" cy="5193183"/>
          </a:xfrm>
          <a:prstGeom prst="rect">
            <a:avLst/>
          </a:prstGeom>
        </p:spPr>
      </p:pic>
    </p:spTree>
    <p:extLst>
      <p:ext uri="{BB962C8B-B14F-4D97-AF65-F5344CB8AC3E}">
        <p14:creationId xmlns:p14="http://schemas.microsoft.com/office/powerpoint/2010/main" val="684089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06046-4BC8-CC27-B93B-D7C7A63032FE}"/>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BB3E3024-B358-9959-26A7-1B178BA96102}"/>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C68100B9-08BD-D859-33FA-22DCD6D52E63}"/>
              </a:ext>
            </a:extLst>
          </p:cNvPr>
          <p:cNvSpPr>
            <a:spLocks noGrp="1" noChangeArrowheads="1"/>
          </p:cNvSpPr>
          <p:nvPr>
            <p:ph idx="1"/>
          </p:nvPr>
        </p:nvSpPr>
        <p:spPr>
          <a:xfrm>
            <a:off x="107504" y="1710570"/>
            <a:ext cx="7886700" cy="4351338"/>
          </a:xfrm>
        </p:spPr>
        <p:txBody>
          <a:bodyPr/>
          <a:lstStyle/>
          <a:p>
            <a:pPr eaLnBrk="1" hangingPunct="1"/>
            <a:r>
              <a:rPr lang="zh-CN" altLang="en-US" dirty="0"/>
              <a:t>信号平滑</a:t>
            </a:r>
          </a:p>
          <a:p>
            <a:pPr eaLnBrk="1" hangingPunct="1"/>
            <a:endParaRPr lang="zh-CN" altLang="en-US" dirty="0"/>
          </a:p>
        </p:txBody>
      </p:sp>
      <p:sp>
        <p:nvSpPr>
          <p:cNvPr id="72706" name="灯片编号占位符 5">
            <a:extLst>
              <a:ext uri="{FF2B5EF4-FFF2-40B4-BE49-F238E27FC236}">
                <a16:creationId xmlns:a16="http://schemas.microsoft.com/office/drawing/2014/main" id="{0B5D9F20-A652-5625-D005-302D28E1CEFE}"/>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223</a:t>
            </a:fld>
            <a:endParaRPr kumimoji="0" lang="en-US" altLang="zh-CN" sz="1400"/>
          </a:p>
        </p:txBody>
      </p:sp>
      <p:pic>
        <p:nvPicPr>
          <p:cNvPr id="5" name="图片 4">
            <a:extLst>
              <a:ext uri="{FF2B5EF4-FFF2-40B4-BE49-F238E27FC236}">
                <a16:creationId xmlns:a16="http://schemas.microsoft.com/office/drawing/2014/main" id="{6F16B30A-850D-C3AE-3D83-600066B9A34E}"/>
              </a:ext>
            </a:extLst>
          </p:cNvPr>
          <p:cNvPicPr>
            <a:picLocks noChangeAspect="1"/>
          </p:cNvPicPr>
          <p:nvPr/>
        </p:nvPicPr>
        <p:blipFill>
          <a:blip r:embed="rId3"/>
          <a:stretch>
            <a:fillRect/>
          </a:stretch>
        </p:blipFill>
        <p:spPr>
          <a:xfrm>
            <a:off x="73368" y="2204864"/>
            <a:ext cx="8864936" cy="3218735"/>
          </a:xfrm>
          <a:prstGeom prst="rect">
            <a:avLst/>
          </a:prstGeom>
        </p:spPr>
      </p:pic>
    </p:spTree>
    <p:extLst>
      <p:ext uri="{BB962C8B-B14F-4D97-AF65-F5344CB8AC3E}">
        <p14:creationId xmlns:p14="http://schemas.microsoft.com/office/powerpoint/2010/main" val="29820313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A0994-BBEE-D144-4180-DBA3B99FF6C1}"/>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91C9FF09-A473-2542-3C2F-4FC73C74BA4C}"/>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3F58AA9A-0EA1-156E-038B-250E1EF9A204}"/>
              </a:ext>
            </a:extLst>
          </p:cNvPr>
          <p:cNvSpPr>
            <a:spLocks noGrp="1" noChangeArrowheads="1"/>
          </p:cNvSpPr>
          <p:nvPr>
            <p:ph idx="1"/>
          </p:nvPr>
        </p:nvSpPr>
        <p:spPr>
          <a:xfrm>
            <a:off x="107504" y="1710570"/>
            <a:ext cx="7886700" cy="4351338"/>
          </a:xfrm>
        </p:spPr>
        <p:txBody>
          <a:bodyPr/>
          <a:lstStyle/>
          <a:p>
            <a:pPr eaLnBrk="1" hangingPunct="1"/>
            <a:r>
              <a:rPr lang="zh-CN" altLang="en-US" dirty="0"/>
              <a:t>信号平滑</a:t>
            </a:r>
          </a:p>
          <a:p>
            <a:pPr eaLnBrk="1" hangingPunct="1"/>
            <a:endParaRPr lang="zh-CN" altLang="en-US" dirty="0"/>
          </a:p>
        </p:txBody>
      </p:sp>
      <p:sp>
        <p:nvSpPr>
          <p:cNvPr id="72706" name="灯片编号占位符 5">
            <a:extLst>
              <a:ext uri="{FF2B5EF4-FFF2-40B4-BE49-F238E27FC236}">
                <a16:creationId xmlns:a16="http://schemas.microsoft.com/office/drawing/2014/main" id="{E6D51C15-5520-AF91-E2AA-6511168D519E}"/>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224</a:t>
            </a:fld>
            <a:endParaRPr kumimoji="0" lang="en-US" altLang="zh-CN" sz="1400"/>
          </a:p>
        </p:txBody>
      </p:sp>
      <p:pic>
        <p:nvPicPr>
          <p:cNvPr id="7" name="图片 6">
            <a:extLst>
              <a:ext uri="{FF2B5EF4-FFF2-40B4-BE49-F238E27FC236}">
                <a16:creationId xmlns:a16="http://schemas.microsoft.com/office/drawing/2014/main" id="{5321B8E5-B0BA-904F-2797-7134FF2F6B96}"/>
              </a:ext>
            </a:extLst>
          </p:cNvPr>
          <p:cNvPicPr>
            <a:picLocks noChangeAspect="1"/>
          </p:cNvPicPr>
          <p:nvPr/>
        </p:nvPicPr>
        <p:blipFill>
          <a:blip r:embed="rId3"/>
          <a:stretch>
            <a:fillRect/>
          </a:stretch>
        </p:blipFill>
        <p:spPr>
          <a:xfrm>
            <a:off x="359532" y="2420888"/>
            <a:ext cx="8424936" cy="1684988"/>
          </a:xfrm>
          <a:prstGeom prst="rect">
            <a:avLst/>
          </a:prstGeom>
        </p:spPr>
      </p:pic>
    </p:spTree>
    <p:extLst>
      <p:ext uri="{BB962C8B-B14F-4D97-AF65-F5344CB8AC3E}">
        <p14:creationId xmlns:p14="http://schemas.microsoft.com/office/powerpoint/2010/main" val="11135765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6F0CE-9BD7-9616-B964-7F0EDE14A0F8}"/>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086E1DF8-68F4-F14A-EEB6-15A294BF1317}"/>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AFFA0845-CCC3-BE87-ACD0-41F88F9D5C36}"/>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8782EDAB-5B50-B739-0F68-C9E4D3A9A06C}"/>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225</a:t>
            </a:fld>
            <a:endParaRPr kumimoji="0" lang="en-US" altLang="zh-CN" sz="1400"/>
          </a:p>
        </p:txBody>
      </p:sp>
      <p:pic>
        <p:nvPicPr>
          <p:cNvPr id="3" name="图片 2">
            <a:extLst>
              <a:ext uri="{FF2B5EF4-FFF2-40B4-BE49-F238E27FC236}">
                <a16:creationId xmlns:a16="http://schemas.microsoft.com/office/drawing/2014/main" id="{65C9E13D-0F8B-D5FF-DEDA-7272AC3F4C9C}"/>
              </a:ext>
            </a:extLst>
          </p:cNvPr>
          <p:cNvPicPr>
            <a:picLocks noChangeAspect="1"/>
          </p:cNvPicPr>
          <p:nvPr/>
        </p:nvPicPr>
        <p:blipFill>
          <a:blip r:embed="rId2"/>
          <a:stretch>
            <a:fillRect/>
          </a:stretch>
        </p:blipFill>
        <p:spPr>
          <a:xfrm>
            <a:off x="254858" y="1523500"/>
            <a:ext cx="8634283" cy="4980453"/>
          </a:xfrm>
          <a:prstGeom prst="rect">
            <a:avLst/>
          </a:prstGeom>
        </p:spPr>
      </p:pic>
    </p:spTree>
    <p:extLst>
      <p:ext uri="{BB962C8B-B14F-4D97-AF65-F5344CB8AC3E}">
        <p14:creationId xmlns:p14="http://schemas.microsoft.com/office/powerpoint/2010/main" val="11718668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9B74C-1BFC-076F-93F4-732C1C8611D5}"/>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331A474F-49D2-F9CC-FEDF-B2186C5BD456}"/>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ABE34BCA-457E-9DE1-D708-13AE3E6D960F}"/>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0759EE02-173B-C065-F775-0451EA579F77}"/>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226</a:t>
            </a:fld>
            <a:endParaRPr kumimoji="0" lang="en-US" altLang="zh-CN" sz="1400"/>
          </a:p>
        </p:txBody>
      </p:sp>
      <p:pic>
        <p:nvPicPr>
          <p:cNvPr id="4" name="图片 3">
            <a:extLst>
              <a:ext uri="{FF2B5EF4-FFF2-40B4-BE49-F238E27FC236}">
                <a16:creationId xmlns:a16="http://schemas.microsoft.com/office/drawing/2014/main" id="{D6B0F447-7528-1F45-6445-B0D44F9B1129}"/>
              </a:ext>
            </a:extLst>
          </p:cNvPr>
          <p:cNvPicPr>
            <a:picLocks noChangeAspect="1"/>
          </p:cNvPicPr>
          <p:nvPr/>
        </p:nvPicPr>
        <p:blipFill>
          <a:blip r:embed="rId3"/>
          <a:stretch>
            <a:fillRect/>
          </a:stretch>
        </p:blipFill>
        <p:spPr>
          <a:xfrm>
            <a:off x="462281" y="1772816"/>
            <a:ext cx="7998151" cy="4991236"/>
          </a:xfrm>
          <a:prstGeom prst="rect">
            <a:avLst/>
          </a:prstGeom>
        </p:spPr>
      </p:pic>
      <p:sp>
        <p:nvSpPr>
          <p:cNvPr id="8" name="文本框 7">
            <a:extLst>
              <a:ext uri="{FF2B5EF4-FFF2-40B4-BE49-F238E27FC236}">
                <a16:creationId xmlns:a16="http://schemas.microsoft.com/office/drawing/2014/main" id="{004B6F35-F091-8E22-6372-27FB50B101D8}"/>
              </a:ext>
            </a:extLst>
          </p:cNvPr>
          <p:cNvSpPr txBox="1"/>
          <p:nvPr/>
        </p:nvSpPr>
        <p:spPr>
          <a:xfrm>
            <a:off x="467544" y="1424037"/>
            <a:ext cx="4572000" cy="369332"/>
          </a:xfrm>
          <a:prstGeom prst="rect">
            <a:avLst/>
          </a:prstGeom>
          <a:noFill/>
        </p:spPr>
        <p:txBody>
          <a:bodyPr wrap="square">
            <a:spAutoFit/>
          </a:bodyPr>
          <a:lstStyle/>
          <a:p>
            <a:pPr algn="l"/>
            <a:r>
              <a:rPr lang="zh-CN" altLang="en-US" b="1" i="0" dirty="0">
                <a:solidFill>
                  <a:srgbClr val="000000"/>
                </a:solidFill>
                <a:effectLst/>
                <a:latin typeface="Inter"/>
              </a:rPr>
              <a:t>卷积形式推导说明</a:t>
            </a:r>
          </a:p>
        </p:txBody>
      </p:sp>
    </p:spTree>
    <p:extLst>
      <p:ext uri="{BB962C8B-B14F-4D97-AF65-F5344CB8AC3E}">
        <p14:creationId xmlns:p14="http://schemas.microsoft.com/office/powerpoint/2010/main" val="6196689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619A-BD7F-8427-962E-DFA1984FAE86}"/>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E7122C85-611C-7675-4BD3-68BC3E6C950B}"/>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084E7AC3-9178-6559-39EE-3D7C3D51EBD4}"/>
              </a:ext>
            </a:extLst>
          </p:cNvPr>
          <p:cNvSpPr>
            <a:spLocks noGrp="1" noChangeArrowheads="1"/>
          </p:cNvSpPr>
          <p:nvPr>
            <p:ph idx="1"/>
          </p:nvPr>
        </p:nvSpPr>
        <p:spPr>
          <a:xfrm>
            <a:off x="357071" y="1601455"/>
            <a:ext cx="7886700" cy="4351338"/>
          </a:xfrm>
        </p:spPr>
        <p:txBody>
          <a:bodyPr/>
          <a:lstStyle/>
          <a:p>
            <a:pPr eaLnBrk="1" hangingPunct="1"/>
            <a:r>
              <a:rPr lang="zh-CN" altLang="en-US" dirty="0"/>
              <a:t>组合直方图问题</a:t>
            </a:r>
          </a:p>
        </p:txBody>
      </p:sp>
      <p:sp>
        <p:nvSpPr>
          <p:cNvPr id="72706" name="灯片编号占位符 5">
            <a:extLst>
              <a:ext uri="{FF2B5EF4-FFF2-40B4-BE49-F238E27FC236}">
                <a16:creationId xmlns:a16="http://schemas.microsoft.com/office/drawing/2014/main" id="{286E48ED-10AF-36B2-6F0C-856AD7EBAC96}"/>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227</a:t>
            </a:fld>
            <a:endParaRPr kumimoji="0" lang="en-US" altLang="zh-CN" sz="1400"/>
          </a:p>
        </p:txBody>
      </p:sp>
      <p:pic>
        <p:nvPicPr>
          <p:cNvPr id="5" name="图片 4">
            <a:extLst>
              <a:ext uri="{FF2B5EF4-FFF2-40B4-BE49-F238E27FC236}">
                <a16:creationId xmlns:a16="http://schemas.microsoft.com/office/drawing/2014/main" id="{81AA96FA-38C3-96AD-74ED-DB45E049D2F9}"/>
              </a:ext>
            </a:extLst>
          </p:cNvPr>
          <p:cNvPicPr>
            <a:picLocks noChangeAspect="1"/>
          </p:cNvPicPr>
          <p:nvPr/>
        </p:nvPicPr>
        <p:blipFill>
          <a:blip r:embed="rId2"/>
          <a:stretch>
            <a:fillRect/>
          </a:stretch>
        </p:blipFill>
        <p:spPr>
          <a:xfrm>
            <a:off x="341479" y="2745589"/>
            <a:ext cx="8429858" cy="2152304"/>
          </a:xfrm>
          <a:prstGeom prst="rect">
            <a:avLst/>
          </a:prstGeom>
        </p:spPr>
      </p:pic>
    </p:spTree>
    <p:extLst>
      <p:ext uri="{BB962C8B-B14F-4D97-AF65-F5344CB8AC3E}">
        <p14:creationId xmlns:p14="http://schemas.microsoft.com/office/powerpoint/2010/main" val="16301019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C08B5-7282-4E97-4226-1933DFD93604}"/>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98DF4FC0-515A-6090-1891-D03085E6F7A2}"/>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D098B414-C020-7B26-6C6E-B371F128DB49}"/>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1DBB6524-77F0-9219-CA0A-354E22336CFF}"/>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228</a:t>
            </a:fld>
            <a:endParaRPr kumimoji="0" lang="en-US" altLang="zh-CN" sz="1400"/>
          </a:p>
        </p:txBody>
      </p:sp>
      <p:pic>
        <p:nvPicPr>
          <p:cNvPr id="8" name="图片 7">
            <a:extLst>
              <a:ext uri="{FF2B5EF4-FFF2-40B4-BE49-F238E27FC236}">
                <a16:creationId xmlns:a16="http://schemas.microsoft.com/office/drawing/2014/main" id="{E8C256EE-A01B-B21F-2E2E-4DC04BCB54F1}"/>
              </a:ext>
            </a:extLst>
          </p:cNvPr>
          <p:cNvPicPr>
            <a:picLocks noChangeAspect="1"/>
          </p:cNvPicPr>
          <p:nvPr/>
        </p:nvPicPr>
        <p:blipFill>
          <a:blip r:embed="rId2"/>
          <a:stretch>
            <a:fillRect/>
          </a:stretch>
        </p:blipFill>
        <p:spPr>
          <a:xfrm>
            <a:off x="143508" y="2276872"/>
            <a:ext cx="8856984" cy="2555950"/>
          </a:xfrm>
          <a:prstGeom prst="rect">
            <a:avLst/>
          </a:prstGeom>
        </p:spPr>
      </p:pic>
    </p:spTree>
    <p:extLst>
      <p:ext uri="{BB962C8B-B14F-4D97-AF65-F5344CB8AC3E}">
        <p14:creationId xmlns:p14="http://schemas.microsoft.com/office/powerpoint/2010/main" val="3103735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43DDA-7CF8-5D7C-691A-04D63C6E3B9A}"/>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81A70948-2185-4F1F-34FC-ADB88EBC72E4}"/>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3E0BA94C-01AF-24A3-CED3-F821EBA1EFDA}"/>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F3B59AD8-0742-2EFC-8B40-2B632C8D9D79}"/>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229</a:t>
            </a:fld>
            <a:endParaRPr kumimoji="0" lang="en-US" altLang="zh-CN" sz="1400"/>
          </a:p>
        </p:txBody>
      </p:sp>
      <p:pic>
        <p:nvPicPr>
          <p:cNvPr id="3" name="图片 2">
            <a:extLst>
              <a:ext uri="{FF2B5EF4-FFF2-40B4-BE49-F238E27FC236}">
                <a16:creationId xmlns:a16="http://schemas.microsoft.com/office/drawing/2014/main" id="{B36AD248-DD7D-116E-F334-82EDB9D7010E}"/>
              </a:ext>
            </a:extLst>
          </p:cNvPr>
          <p:cNvPicPr>
            <a:picLocks noChangeAspect="1"/>
          </p:cNvPicPr>
          <p:nvPr/>
        </p:nvPicPr>
        <p:blipFill>
          <a:blip r:embed="rId2"/>
          <a:stretch>
            <a:fillRect/>
          </a:stretch>
        </p:blipFill>
        <p:spPr>
          <a:xfrm>
            <a:off x="425914" y="1790561"/>
            <a:ext cx="8292171" cy="3331567"/>
          </a:xfrm>
          <a:prstGeom prst="rect">
            <a:avLst/>
          </a:prstGeom>
        </p:spPr>
      </p:pic>
    </p:spTree>
    <p:extLst>
      <p:ext uri="{BB962C8B-B14F-4D97-AF65-F5344CB8AC3E}">
        <p14:creationId xmlns:p14="http://schemas.microsoft.com/office/powerpoint/2010/main" val="592867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C5341F01-F063-4316-9161-955C61921704}"/>
              </a:ext>
            </a:extLst>
          </p:cNvPr>
          <p:cNvSpPr/>
          <p:nvPr/>
        </p:nvSpPr>
        <p:spPr>
          <a:xfrm>
            <a:off x="179388" y="1988841"/>
            <a:ext cx="8280400" cy="4752528"/>
          </a:xfrm>
          <a:custGeom>
            <a:avLst/>
            <a:gdLst/>
            <a:ahLst/>
            <a:cxnLst/>
            <a:rect l="0" t="0" r="0" b="0"/>
            <a:pathLst>
              <a:path w="8279893" h="4523233">
                <a:moveTo>
                  <a:pt x="0" y="4523232"/>
                </a:moveTo>
                <a:lnTo>
                  <a:pt x="8279892" y="4523232"/>
                </a:lnTo>
                <a:lnTo>
                  <a:pt x="8279892" y="0"/>
                </a:lnTo>
                <a:lnTo>
                  <a:pt x="0" y="0"/>
                </a:lnTo>
                <a:close/>
              </a:path>
            </a:pathLst>
          </a:custGeom>
          <a:solidFill>
            <a:srgbClr val="F2F2F2"/>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6" name="任意多边形: 形状 5">
            <a:extLst>
              <a:ext uri="{FF2B5EF4-FFF2-40B4-BE49-F238E27FC236}">
                <a16:creationId xmlns:a16="http://schemas.microsoft.com/office/drawing/2014/main" id="{42F1D3CA-C697-4A00-83B6-863967D2BD7B}"/>
              </a:ext>
            </a:extLst>
          </p:cNvPr>
          <p:cNvSpPr/>
          <p:nvPr/>
        </p:nvSpPr>
        <p:spPr>
          <a:xfrm>
            <a:off x="7308850" y="2505917"/>
            <a:ext cx="827088" cy="369888"/>
          </a:xfrm>
          <a:custGeom>
            <a:avLst/>
            <a:gdLst/>
            <a:ahLst/>
            <a:cxnLst/>
            <a:rect l="0" t="0" r="0" b="0"/>
            <a:pathLst>
              <a:path w="827533" h="368809">
                <a:moveTo>
                  <a:pt x="0" y="368808"/>
                </a:moveTo>
                <a:lnTo>
                  <a:pt x="827532" y="368808"/>
                </a:lnTo>
                <a:lnTo>
                  <a:pt x="827532" y="0"/>
                </a:lnTo>
                <a:lnTo>
                  <a:pt x="0" y="0"/>
                </a:lnTo>
                <a:close/>
              </a:path>
            </a:pathLst>
          </a:custGeom>
          <a:solidFill>
            <a:srgbClr val="000000">
              <a:alpha val="0"/>
            </a:srgbClr>
          </a:solidFill>
          <a:ln w="25400" cap="flat" cmpd="sng" algn="ctr">
            <a:solidFill>
              <a:srgbClr val="FF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9" name="文本框 8">
            <a:extLst>
              <a:ext uri="{FF2B5EF4-FFF2-40B4-BE49-F238E27FC236}">
                <a16:creationId xmlns:a16="http://schemas.microsoft.com/office/drawing/2014/main" id="{9F598B4D-D377-4C52-9568-61451FA93D95}"/>
              </a:ext>
            </a:extLst>
          </p:cNvPr>
          <p:cNvSpPr txBox="1"/>
          <p:nvPr/>
        </p:nvSpPr>
        <p:spPr>
          <a:xfrm>
            <a:off x="127000" y="1634379"/>
            <a:ext cx="5414944" cy="5079917"/>
          </a:xfrm>
          <a:prstGeom prst="rect">
            <a:avLst/>
          </a:prstGeom>
          <a:noFill/>
        </p:spPr>
        <p:txBody>
          <a:bodyPr wrap="none" lIns="0" tIns="0" rIns="0" bIns="0">
            <a:spAutoFit/>
          </a:bodyPr>
          <a:lstStyle/>
          <a:p>
            <a:pPr fontAlgn="auto">
              <a:lnSpc>
                <a:spcPts val="2879"/>
              </a:lnSpc>
              <a:spcBef>
                <a:spcPts val="0"/>
              </a:spcBef>
              <a:spcAft>
                <a:spcPts val="0"/>
              </a:spcAft>
              <a:tabLst>
                <a:tab pos="139700" algn="l"/>
                <a:tab pos="482600" algn="l"/>
                <a:tab pos="596900" algn="l"/>
                <a:tab pos="1054100" algn="l"/>
              </a:tabLst>
              <a:defRPr/>
            </a:pPr>
            <a:r>
              <a:rPr lang="zh-CN" altLang="en-US" sz="2800" b="1" dirty="0">
                <a:solidFill>
                  <a:srgbClr val="FFFFFF"/>
                </a:solidFill>
                <a:latin typeface="微软雅黑" panose="020B0503020204020204" pitchFamily="34" charset="-122"/>
                <a:ea typeface="+mn-ea"/>
              </a:rPr>
              <a:t>实现代码</a:t>
            </a:r>
          </a:p>
          <a:p>
            <a:pPr fontAlgn="auto">
              <a:lnSpc>
                <a:spcPts val="1000"/>
              </a:lnSpc>
              <a:spcBef>
                <a:spcPts val="0"/>
              </a:spcBef>
              <a:spcAft>
                <a:spcPts val="0"/>
              </a:spcAft>
              <a:tabLst>
                <a:tab pos="139700" algn="l"/>
                <a:tab pos="482600" algn="l"/>
                <a:tab pos="596900" algn="l"/>
                <a:tab pos="1054100" algn="l"/>
              </a:tabLst>
              <a:defRPr/>
            </a:pPr>
            <a:endParaRPr lang="zh-CN" altLang="en-US" sz="2800" b="1" dirty="0">
              <a:solidFill>
                <a:srgbClr val="FFFFFF"/>
              </a:solidFill>
              <a:latin typeface="微软雅黑" panose="020B0503020204020204" pitchFamily="34" charset="-122"/>
              <a:ea typeface="+mn-ea"/>
            </a:endParaRPr>
          </a:p>
          <a:p>
            <a:pPr fontAlgn="auto">
              <a:lnSpc>
                <a:spcPts val="1000"/>
              </a:lnSpc>
              <a:spcBef>
                <a:spcPts val="0"/>
              </a:spcBef>
              <a:spcAft>
                <a:spcPts val="0"/>
              </a:spcAft>
              <a:tabLst>
                <a:tab pos="139700" algn="l"/>
                <a:tab pos="482600" algn="l"/>
                <a:tab pos="596900" algn="l"/>
                <a:tab pos="1054100" algn="l"/>
              </a:tabLst>
              <a:defRPr/>
            </a:pPr>
            <a:endParaRPr lang="zh-CN" altLang="en-US" sz="2800" b="1" dirty="0">
              <a:solidFill>
                <a:srgbClr val="FFFFFF"/>
              </a:solidFill>
              <a:latin typeface="微软雅黑" panose="020B0503020204020204" pitchFamily="34" charset="-122"/>
              <a:ea typeface="+mn-ea"/>
            </a:endParaRPr>
          </a:p>
          <a:p>
            <a:pPr fontAlgn="auto">
              <a:lnSpc>
                <a:spcPts val="2173"/>
              </a:lnSpc>
              <a:spcBef>
                <a:spcPts val="0"/>
              </a:spcBef>
              <a:spcAft>
                <a:spcPts val="0"/>
              </a:spcAft>
              <a:tabLst>
                <a:tab pos="139700" algn="l"/>
                <a:tab pos="482600" algn="l"/>
                <a:tab pos="596900" algn="l"/>
                <a:tab pos="1054100" algn="l"/>
              </a:tabLst>
              <a:defRPr/>
            </a:pPr>
            <a:r>
              <a:rPr lang="zh-CN" altLang="en-US" sz="2800" b="1" dirty="0">
                <a:solidFill>
                  <a:srgbClr val="FFFFFF"/>
                </a:solidFill>
                <a:latin typeface="微软雅黑" panose="020B0503020204020204" pitchFamily="34" charset="-122"/>
                <a:ea typeface="+mn-ea"/>
              </a:rPr>
              <a:t>	</a:t>
            </a:r>
            <a:r>
              <a:rPr lang="en-US" altLang="zh-CN" sz="2400" dirty="0">
                <a:solidFill>
                  <a:srgbClr val="808000"/>
                </a:solidFill>
                <a:ea typeface="+mn-ea"/>
              </a:rPr>
              <a:t>void </a:t>
            </a:r>
            <a:r>
              <a:rPr lang="en-US" altLang="zh-CN" sz="2400" dirty="0">
                <a:solidFill>
                  <a:srgbClr val="000000"/>
                </a:solidFill>
                <a:ea typeface="+mn-ea"/>
              </a:rPr>
              <a:t>permutations(string str, </a:t>
            </a:r>
            <a:r>
              <a:rPr lang="en-US" altLang="zh-CN" sz="2400" dirty="0">
                <a:solidFill>
                  <a:srgbClr val="808000"/>
                </a:solidFill>
                <a:ea typeface="+mn-ea"/>
              </a:rPr>
              <a:t>int </a:t>
            </a:r>
            <a:r>
              <a:rPr lang="en-US" altLang="zh-CN" sz="2400" dirty="0" err="1">
                <a:solidFill>
                  <a:srgbClr val="092E64"/>
                </a:solidFill>
                <a:ea typeface="+mn-ea"/>
              </a:rPr>
              <a:t>i</a:t>
            </a:r>
            <a:r>
              <a:rPr lang="en-US" altLang="zh-CN" sz="2400" dirty="0">
                <a:solidFill>
                  <a:srgbClr val="000000"/>
                </a:solidFill>
                <a:ea typeface="+mn-ea"/>
              </a:rPr>
              <a:t>, </a:t>
            </a:r>
            <a:r>
              <a:rPr lang="en-US" altLang="zh-CN" sz="2400" dirty="0">
                <a:solidFill>
                  <a:srgbClr val="808000"/>
                </a:solidFill>
                <a:ea typeface="+mn-ea"/>
              </a:rPr>
              <a:t>int </a:t>
            </a:r>
            <a:r>
              <a:rPr lang="en-US" altLang="zh-CN" sz="2400" dirty="0">
                <a:solidFill>
                  <a:srgbClr val="092E64"/>
                </a:solidFill>
                <a:ea typeface="+mn-ea"/>
              </a:rPr>
              <a:t>n</a:t>
            </a:r>
            <a:r>
              <a:rPr lang="en-US" altLang="zh-CN" sz="2400" dirty="0">
                <a:solidFill>
                  <a:srgbClr val="000000"/>
                </a:solidFill>
                <a:ea typeface="+mn-ea"/>
              </a:rPr>
              <a:t>)</a:t>
            </a:r>
          </a:p>
          <a:p>
            <a:pPr fontAlgn="auto">
              <a:lnSpc>
                <a:spcPts val="2162"/>
              </a:lnSpc>
              <a:spcBef>
                <a:spcPts val="0"/>
              </a:spcBef>
              <a:spcAft>
                <a:spcPts val="0"/>
              </a:spcAft>
              <a:tabLst>
                <a:tab pos="139700" algn="l"/>
                <a:tab pos="482600" algn="l"/>
                <a:tab pos="596900" algn="l"/>
                <a:tab pos="1054100" algn="l"/>
              </a:tabLst>
              <a:defRPr/>
            </a:pPr>
            <a:r>
              <a:rPr lang="en-US" altLang="zh-CN" sz="2400" dirty="0">
                <a:solidFill>
                  <a:srgbClr val="000000"/>
                </a:solidFill>
                <a:ea typeface="+mn-ea"/>
              </a:rPr>
              <a:t>	{</a:t>
            </a:r>
          </a:p>
          <a:p>
            <a:pPr fontAlgn="auto">
              <a:lnSpc>
                <a:spcPts val="2196"/>
              </a:lnSpc>
              <a:spcBef>
                <a:spcPts val="0"/>
              </a:spcBef>
              <a:spcAft>
                <a:spcPts val="0"/>
              </a:spcAft>
              <a:tabLst>
                <a:tab pos="139700" algn="l"/>
                <a:tab pos="482600" algn="l"/>
                <a:tab pos="596900" algn="l"/>
                <a:tab pos="1054100" algn="l"/>
              </a:tabLst>
              <a:defRPr/>
            </a:pPr>
            <a:r>
              <a:rPr lang="en-US" altLang="zh-CN" sz="2400" dirty="0">
                <a:solidFill>
                  <a:srgbClr val="000000"/>
                </a:solidFill>
                <a:ea typeface="+mn-ea"/>
              </a:rPr>
              <a:t>		</a:t>
            </a:r>
            <a:r>
              <a:rPr lang="en-US" altLang="zh-CN" sz="2400" b="1" dirty="0">
                <a:solidFill>
                  <a:srgbClr val="808000"/>
                </a:solidFill>
                <a:latin typeface="Times New Roman" panose="02020603050405020304" pitchFamily="18" charset="0"/>
                <a:ea typeface="+mn-ea"/>
              </a:rPr>
              <a:t>if </a:t>
            </a:r>
            <a:r>
              <a:rPr lang="en-US" altLang="zh-CN" sz="2400" b="1" dirty="0">
                <a:solidFill>
                  <a:srgbClr val="000000"/>
                </a:solidFill>
                <a:latin typeface="Times New Roman" panose="02020603050405020304" pitchFamily="18" charset="0"/>
                <a:ea typeface="+mn-ea"/>
              </a:rPr>
              <a:t>(</a:t>
            </a:r>
            <a:r>
              <a:rPr lang="en-US" altLang="zh-CN" sz="2400" b="1" dirty="0" err="1">
                <a:solidFill>
                  <a:srgbClr val="092E64"/>
                </a:solidFill>
                <a:latin typeface="Times New Roman" panose="02020603050405020304" pitchFamily="18" charset="0"/>
                <a:ea typeface="+mn-ea"/>
              </a:rPr>
              <a:t>i</a:t>
            </a:r>
            <a:r>
              <a:rPr lang="en-US" altLang="zh-CN" sz="2400" b="1" dirty="0">
                <a:solidFill>
                  <a:srgbClr val="092E64"/>
                </a:solidFill>
                <a:latin typeface="Times New Roman" panose="02020603050405020304" pitchFamily="18" charset="0"/>
                <a:ea typeface="+mn-ea"/>
              </a:rPr>
              <a:t> </a:t>
            </a:r>
            <a:r>
              <a:rPr lang="en-US" altLang="zh-CN" sz="2400" b="1" dirty="0">
                <a:solidFill>
                  <a:srgbClr val="000000"/>
                </a:solidFill>
                <a:latin typeface="Times New Roman" panose="02020603050405020304" pitchFamily="18" charset="0"/>
                <a:ea typeface="+mn-ea"/>
              </a:rPr>
              <a:t>== </a:t>
            </a:r>
            <a:r>
              <a:rPr lang="en-US" altLang="zh-CN" sz="2400" b="1" dirty="0">
                <a:solidFill>
                  <a:srgbClr val="092E64"/>
                </a:solidFill>
                <a:latin typeface="Times New Roman" panose="02020603050405020304" pitchFamily="18" charset="0"/>
                <a:ea typeface="+mn-ea"/>
              </a:rPr>
              <a:t>n </a:t>
            </a:r>
            <a:r>
              <a:rPr lang="en-US" altLang="zh-CN" sz="2400" b="1" dirty="0">
                <a:solidFill>
                  <a:srgbClr val="000000"/>
                </a:solidFill>
                <a:latin typeface="Times New Roman" panose="02020603050405020304" pitchFamily="18" charset="0"/>
                <a:ea typeface="+mn-ea"/>
              </a:rPr>
              <a:t>- </a:t>
            </a:r>
            <a:r>
              <a:rPr lang="en-US" altLang="zh-CN" sz="2400" b="1" dirty="0">
                <a:solidFill>
                  <a:srgbClr val="000080"/>
                </a:solidFill>
                <a:latin typeface="Times New Roman" panose="02020603050405020304" pitchFamily="18" charset="0"/>
                <a:ea typeface="+mn-ea"/>
              </a:rPr>
              <a:t>1</a:t>
            </a:r>
            <a:r>
              <a:rPr lang="en-US" altLang="zh-CN" sz="2400" b="1" dirty="0">
                <a:solidFill>
                  <a:srgbClr val="000000"/>
                </a:solidFill>
                <a:latin typeface="Times New Roman" panose="02020603050405020304" pitchFamily="18" charset="0"/>
                <a:ea typeface="+mn-ea"/>
              </a:rPr>
              <a:t>) </a:t>
            </a:r>
            <a:r>
              <a:rPr lang="en-US" altLang="zh-CN" sz="2400" dirty="0">
                <a:solidFill>
                  <a:srgbClr val="000000"/>
                </a:solidFill>
                <a:latin typeface="Times New Roman" panose="02020603050405020304" pitchFamily="18" charset="0"/>
                <a:ea typeface="+mn-ea"/>
              </a:rPr>
              <a:t>{ </a:t>
            </a:r>
            <a:r>
              <a:rPr lang="en-US" altLang="zh-CN" sz="2400" dirty="0">
                <a:solidFill>
                  <a:srgbClr val="008000"/>
                </a:solidFill>
                <a:latin typeface="Times New Roman" panose="02020603050405020304" pitchFamily="18" charset="0"/>
                <a:ea typeface="+mn-ea"/>
              </a:rPr>
              <a:t>// </a:t>
            </a:r>
            <a:r>
              <a:rPr lang="zh-CN" altLang="en-US" sz="2000" dirty="0">
                <a:solidFill>
                  <a:srgbClr val="008000"/>
                </a:solidFill>
                <a:ea typeface="+mn-ea"/>
              </a:rPr>
              <a:t>递归出口</a:t>
            </a:r>
          </a:p>
          <a:p>
            <a:pPr fontAlgn="auto">
              <a:lnSpc>
                <a:spcPts val="1996"/>
              </a:lnSpc>
              <a:spcBef>
                <a:spcPts val="0"/>
              </a:spcBef>
              <a:spcAft>
                <a:spcPts val="0"/>
              </a:spcAft>
              <a:tabLst>
                <a:tab pos="139700" algn="l"/>
                <a:tab pos="482600" algn="l"/>
                <a:tab pos="596900" algn="l"/>
                <a:tab pos="1054100" algn="l"/>
              </a:tabLst>
              <a:defRPr/>
            </a:pPr>
            <a:r>
              <a:rPr lang="zh-CN" altLang="en-US" sz="2400" dirty="0">
                <a:solidFill>
                  <a:srgbClr val="008000"/>
                </a:solidFill>
                <a:ea typeface="+mn-ea"/>
              </a:rPr>
              <a:t>				</a:t>
            </a:r>
            <a:r>
              <a:rPr lang="en-US" altLang="zh-CN" sz="2400" dirty="0" err="1">
                <a:solidFill>
                  <a:srgbClr val="000000"/>
                </a:solidFill>
                <a:latin typeface="Times New Roman" panose="02020603050405020304" pitchFamily="18" charset="0"/>
                <a:ea typeface="+mn-ea"/>
              </a:rPr>
              <a:t>cout</a:t>
            </a:r>
            <a:r>
              <a:rPr lang="en-US" altLang="zh-CN" sz="2400" dirty="0">
                <a:solidFill>
                  <a:srgbClr val="000000"/>
                </a:solidFill>
                <a:latin typeface="Times New Roman" panose="02020603050405020304" pitchFamily="18" charset="0"/>
                <a:ea typeface="+mn-ea"/>
              </a:rPr>
              <a:t> &lt;&lt; str &lt;&lt; </a:t>
            </a:r>
            <a:r>
              <a:rPr lang="en-US" altLang="zh-CN" sz="2400" dirty="0" err="1">
                <a:solidFill>
                  <a:srgbClr val="000000"/>
                </a:solidFill>
                <a:latin typeface="Times New Roman" panose="02020603050405020304" pitchFamily="18" charset="0"/>
                <a:ea typeface="+mn-ea"/>
              </a:rPr>
              <a:t>endl</a:t>
            </a:r>
            <a:r>
              <a:rPr lang="en-US" altLang="zh-CN" sz="2400" dirty="0">
                <a:solidFill>
                  <a:srgbClr val="000000"/>
                </a:solidFill>
                <a:latin typeface="Times New Roman" panose="02020603050405020304" pitchFamily="18" charset="0"/>
                <a:ea typeface="+mn-ea"/>
              </a:rPr>
              <a:t>;</a:t>
            </a:r>
          </a:p>
          <a:p>
            <a:pPr fontAlgn="auto">
              <a:lnSpc>
                <a:spcPts val="2160"/>
              </a:lnSpc>
              <a:spcBef>
                <a:spcPts val="0"/>
              </a:spcBef>
              <a:spcAft>
                <a:spcPts val="0"/>
              </a:spcAft>
              <a:tabLst>
                <a:tab pos="139700" algn="l"/>
                <a:tab pos="482600" algn="l"/>
                <a:tab pos="596900" algn="l"/>
                <a:tab pos="1054100" algn="l"/>
              </a:tabLst>
              <a:defRPr/>
            </a:pPr>
            <a:r>
              <a:rPr lang="en-US" altLang="zh-CN" sz="2400" dirty="0">
                <a:solidFill>
                  <a:srgbClr val="000000"/>
                </a:solidFill>
                <a:latin typeface="Times New Roman" panose="02020603050405020304" pitchFamily="18" charset="0"/>
                <a:ea typeface="+mn-ea"/>
              </a:rPr>
              <a:t>				</a:t>
            </a:r>
            <a:r>
              <a:rPr lang="en-US" altLang="zh-CN" sz="2400" dirty="0">
                <a:solidFill>
                  <a:srgbClr val="808000"/>
                </a:solidFill>
                <a:latin typeface="Times New Roman" panose="02020603050405020304" pitchFamily="18" charset="0"/>
                <a:ea typeface="+mn-ea"/>
              </a:rPr>
              <a:t>return</a:t>
            </a:r>
            <a:r>
              <a:rPr lang="en-US" altLang="zh-CN" sz="2400" dirty="0">
                <a:solidFill>
                  <a:srgbClr val="000000"/>
                </a:solidFill>
                <a:latin typeface="Times New Roman" panose="02020603050405020304" pitchFamily="18" charset="0"/>
                <a:ea typeface="+mn-ea"/>
              </a:rPr>
              <a:t>;</a:t>
            </a:r>
          </a:p>
          <a:p>
            <a:pPr fontAlgn="auto">
              <a:lnSpc>
                <a:spcPts val="2162"/>
              </a:lnSpc>
              <a:spcBef>
                <a:spcPts val="0"/>
              </a:spcBef>
              <a:spcAft>
                <a:spcPts val="0"/>
              </a:spcAft>
              <a:tabLst>
                <a:tab pos="139700" algn="l"/>
                <a:tab pos="482600" algn="l"/>
                <a:tab pos="596900" algn="l"/>
                <a:tab pos="1054100" algn="l"/>
              </a:tabLst>
              <a:defRPr/>
            </a:pPr>
            <a:r>
              <a:rPr lang="en-US" altLang="zh-CN" sz="2400" dirty="0">
                <a:solidFill>
                  <a:srgbClr val="000000"/>
                </a:solidFill>
                <a:latin typeface="Times New Roman" panose="02020603050405020304" pitchFamily="18" charset="0"/>
                <a:ea typeface="+mn-ea"/>
              </a:rPr>
              <a:t>			}</a:t>
            </a:r>
          </a:p>
          <a:p>
            <a:pPr fontAlgn="auto">
              <a:lnSpc>
                <a:spcPts val="2324"/>
              </a:lnSpc>
              <a:spcBef>
                <a:spcPts val="0"/>
              </a:spcBef>
              <a:spcAft>
                <a:spcPts val="0"/>
              </a:spcAft>
              <a:tabLst>
                <a:tab pos="139700" algn="l"/>
                <a:tab pos="482600" algn="l"/>
                <a:tab pos="596900" algn="l"/>
                <a:tab pos="1054100" algn="l"/>
              </a:tabLst>
              <a:defRPr/>
            </a:pPr>
            <a:r>
              <a:rPr lang="en-US" altLang="zh-CN" sz="2400" dirty="0">
                <a:solidFill>
                  <a:srgbClr val="000000"/>
                </a:solidFill>
                <a:latin typeface="Times New Roman" panose="02020603050405020304" pitchFamily="18" charset="0"/>
                <a:ea typeface="+mn-ea"/>
              </a:rPr>
              <a:t>			</a:t>
            </a:r>
            <a:r>
              <a:rPr lang="en-US" altLang="zh-CN" sz="2400" dirty="0">
                <a:solidFill>
                  <a:srgbClr val="008000"/>
                </a:solidFill>
                <a:latin typeface="Times New Roman" panose="02020603050405020304" pitchFamily="18" charset="0"/>
                <a:ea typeface="+mn-ea"/>
              </a:rPr>
              <a:t>// </a:t>
            </a:r>
            <a:r>
              <a:rPr lang="zh-CN" altLang="en-US" sz="2000" dirty="0">
                <a:solidFill>
                  <a:srgbClr val="008000"/>
                </a:solidFill>
                <a:ea typeface="+mn-ea"/>
              </a:rPr>
              <a:t>递归处理长度大于 </a:t>
            </a:r>
            <a:r>
              <a:rPr lang="en-US" altLang="zh-CN" sz="2000" dirty="0">
                <a:solidFill>
                  <a:srgbClr val="008000"/>
                </a:solidFill>
                <a:latin typeface="Times New Roman" panose="02020603050405020304" pitchFamily="18" charset="0"/>
                <a:ea typeface="+mn-ea"/>
              </a:rPr>
              <a:t>1 </a:t>
            </a:r>
            <a:r>
              <a:rPr lang="zh-CN" altLang="en-US" sz="2000" dirty="0">
                <a:solidFill>
                  <a:srgbClr val="008000"/>
                </a:solidFill>
                <a:ea typeface="+mn-ea"/>
              </a:rPr>
              <a:t>的字符串</a:t>
            </a:r>
          </a:p>
          <a:p>
            <a:pPr fontAlgn="auto">
              <a:lnSpc>
                <a:spcPts val="1996"/>
              </a:lnSpc>
              <a:spcBef>
                <a:spcPts val="0"/>
              </a:spcBef>
              <a:spcAft>
                <a:spcPts val="0"/>
              </a:spcAft>
              <a:tabLst>
                <a:tab pos="139700" algn="l"/>
                <a:tab pos="482600" algn="l"/>
                <a:tab pos="596900" algn="l"/>
                <a:tab pos="1054100" algn="l"/>
              </a:tabLst>
              <a:defRPr/>
            </a:pPr>
            <a:r>
              <a:rPr lang="zh-CN" altLang="en-US" sz="2400" dirty="0">
                <a:solidFill>
                  <a:srgbClr val="008000"/>
                </a:solidFill>
                <a:ea typeface="+mn-ea"/>
              </a:rPr>
              <a:t>			</a:t>
            </a:r>
            <a:r>
              <a:rPr lang="en-US" altLang="zh-CN" sz="2400" b="1" dirty="0">
                <a:solidFill>
                  <a:srgbClr val="808000"/>
                </a:solidFill>
                <a:latin typeface="Times New Roman" panose="02020603050405020304" pitchFamily="18" charset="0"/>
                <a:ea typeface="+mn-ea"/>
              </a:rPr>
              <a:t>for </a:t>
            </a:r>
            <a:r>
              <a:rPr lang="en-US" altLang="zh-CN" sz="2400" b="1" dirty="0">
                <a:solidFill>
                  <a:srgbClr val="000000"/>
                </a:solidFill>
                <a:latin typeface="Times New Roman" panose="02020603050405020304" pitchFamily="18" charset="0"/>
                <a:ea typeface="+mn-ea"/>
              </a:rPr>
              <a:t>(</a:t>
            </a:r>
            <a:r>
              <a:rPr lang="en-US" altLang="zh-CN" sz="2400" b="1" dirty="0">
                <a:solidFill>
                  <a:srgbClr val="808000"/>
                </a:solidFill>
                <a:latin typeface="Times New Roman" panose="02020603050405020304" pitchFamily="18" charset="0"/>
                <a:ea typeface="+mn-ea"/>
              </a:rPr>
              <a:t>int </a:t>
            </a:r>
            <a:r>
              <a:rPr lang="en-US" altLang="zh-CN" sz="2400" b="1" dirty="0">
                <a:solidFill>
                  <a:srgbClr val="092E64"/>
                </a:solidFill>
                <a:latin typeface="Times New Roman" panose="02020603050405020304" pitchFamily="18" charset="0"/>
                <a:ea typeface="+mn-ea"/>
              </a:rPr>
              <a:t>j </a:t>
            </a:r>
            <a:r>
              <a:rPr lang="en-US" altLang="zh-CN" sz="2400" b="1" dirty="0">
                <a:solidFill>
                  <a:srgbClr val="000000"/>
                </a:solidFill>
                <a:latin typeface="Times New Roman" panose="02020603050405020304" pitchFamily="18" charset="0"/>
                <a:ea typeface="+mn-ea"/>
              </a:rPr>
              <a:t>= </a:t>
            </a:r>
            <a:r>
              <a:rPr lang="en-US" altLang="zh-CN" sz="2400" b="1" dirty="0" err="1">
                <a:solidFill>
                  <a:srgbClr val="092E64"/>
                </a:solidFill>
                <a:latin typeface="Times New Roman" panose="02020603050405020304" pitchFamily="18" charset="0"/>
                <a:ea typeface="+mn-ea"/>
              </a:rPr>
              <a:t>i</a:t>
            </a:r>
            <a:r>
              <a:rPr lang="en-US" altLang="zh-CN" sz="2400" b="1" dirty="0">
                <a:solidFill>
                  <a:srgbClr val="000000"/>
                </a:solidFill>
                <a:latin typeface="Times New Roman" panose="02020603050405020304" pitchFamily="18" charset="0"/>
                <a:ea typeface="+mn-ea"/>
              </a:rPr>
              <a:t>; </a:t>
            </a:r>
            <a:r>
              <a:rPr lang="en-US" altLang="zh-CN" sz="2400" b="1" dirty="0">
                <a:solidFill>
                  <a:srgbClr val="092E64"/>
                </a:solidFill>
                <a:latin typeface="Times New Roman" panose="02020603050405020304" pitchFamily="18" charset="0"/>
                <a:ea typeface="+mn-ea"/>
              </a:rPr>
              <a:t>j </a:t>
            </a:r>
            <a:r>
              <a:rPr lang="en-US" altLang="zh-CN" sz="2400" b="1" dirty="0">
                <a:solidFill>
                  <a:srgbClr val="000000"/>
                </a:solidFill>
                <a:latin typeface="Times New Roman" panose="02020603050405020304" pitchFamily="18" charset="0"/>
                <a:ea typeface="+mn-ea"/>
              </a:rPr>
              <a:t>&lt; </a:t>
            </a:r>
            <a:r>
              <a:rPr lang="en-US" altLang="zh-CN" sz="2400" b="1" dirty="0">
                <a:solidFill>
                  <a:srgbClr val="092E64"/>
                </a:solidFill>
                <a:latin typeface="Times New Roman" panose="02020603050405020304" pitchFamily="18" charset="0"/>
                <a:ea typeface="+mn-ea"/>
              </a:rPr>
              <a:t>n</a:t>
            </a:r>
            <a:r>
              <a:rPr lang="en-US" altLang="zh-CN" sz="2400" b="1" dirty="0">
                <a:solidFill>
                  <a:srgbClr val="000000"/>
                </a:solidFill>
                <a:latin typeface="Times New Roman" panose="02020603050405020304" pitchFamily="18" charset="0"/>
                <a:ea typeface="+mn-ea"/>
              </a:rPr>
              <a:t>; </a:t>
            </a:r>
            <a:r>
              <a:rPr lang="en-US" altLang="zh-CN" sz="2400" b="1" dirty="0" err="1">
                <a:solidFill>
                  <a:srgbClr val="092E64"/>
                </a:solidFill>
                <a:latin typeface="Times New Roman" panose="02020603050405020304" pitchFamily="18" charset="0"/>
                <a:ea typeface="+mn-ea"/>
              </a:rPr>
              <a:t>j</a:t>
            </a:r>
            <a:r>
              <a:rPr lang="en-US" altLang="zh-CN" sz="2400" b="1" dirty="0" err="1">
                <a:solidFill>
                  <a:srgbClr val="000000"/>
                </a:solidFill>
                <a:latin typeface="Times New Roman" panose="02020603050405020304" pitchFamily="18" charset="0"/>
                <a:ea typeface="+mn-ea"/>
              </a:rPr>
              <a:t>++</a:t>
            </a:r>
            <a:r>
              <a:rPr lang="en-US" altLang="zh-CN" sz="2400" b="1" dirty="0">
                <a:solidFill>
                  <a:srgbClr val="000000"/>
                </a:solidFill>
                <a:latin typeface="Times New Roman" panose="02020603050405020304" pitchFamily="18" charset="0"/>
                <a:ea typeface="+mn-ea"/>
              </a:rPr>
              <a:t>) </a:t>
            </a:r>
            <a:r>
              <a:rPr lang="en-US" altLang="zh-CN" sz="2400" dirty="0">
                <a:solidFill>
                  <a:srgbClr val="000000"/>
                </a:solidFill>
                <a:latin typeface="Times New Roman" panose="02020603050405020304" pitchFamily="18" charset="0"/>
                <a:ea typeface="+mn-ea"/>
              </a:rPr>
              <a:t>{</a:t>
            </a:r>
          </a:p>
          <a:p>
            <a:pPr fontAlgn="auto">
              <a:lnSpc>
                <a:spcPts val="2324"/>
              </a:lnSpc>
              <a:spcBef>
                <a:spcPts val="0"/>
              </a:spcBef>
              <a:spcAft>
                <a:spcPts val="0"/>
              </a:spcAft>
              <a:tabLst>
                <a:tab pos="139700" algn="l"/>
                <a:tab pos="482600" algn="l"/>
                <a:tab pos="596900" algn="l"/>
                <a:tab pos="1054100" algn="l"/>
              </a:tabLst>
              <a:defRPr/>
            </a:pPr>
            <a:r>
              <a:rPr lang="en-US" altLang="zh-CN" sz="2400" dirty="0">
                <a:solidFill>
                  <a:srgbClr val="000000"/>
                </a:solidFill>
                <a:latin typeface="Times New Roman" panose="02020603050405020304" pitchFamily="18" charset="0"/>
                <a:ea typeface="+mn-ea"/>
              </a:rPr>
              <a:t>				</a:t>
            </a:r>
            <a:r>
              <a:rPr lang="en-US" altLang="zh-CN" sz="2400" dirty="0">
                <a:solidFill>
                  <a:srgbClr val="008000"/>
                </a:solidFill>
                <a:latin typeface="Times New Roman" panose="02020603050405020304" pitchFamily="18" charset="0"/>
                <a:ea typeface="+mn-ea"/>
              </a:rPr>
              <a:t>// </a:t>
            </a:r>
            <a:r>
              <a:rPr lang="zh-CN" altLang="en-US" sz="2000" dirty="0">
                <a:solidFill>
                  <a:srgbClr val="008000"/>
                </a:solidFill>
                <a:ea typeface="+mn-ea"/>
              </a:rPr>
              <a:t>交换当前第一个字符与其它位置字符</a:t>
            </a:r>
          </a:p>
          <a:p>
            <a:pPr fontAlgn="auto">
              <a:lnSpc>
                <a:spcPts val="2161"/>
              </a:lnSpc>
              <a:spcBef>
                <a:spcPts val="0"/>
              </a:spcBef>
              <a:spcAft>
                <a:spcPts val="0"/>
              </a:spcAft>
              <a:tabLst>
                <a:tab pos="139700" algn="l"/>
                <a:tab pos="482600" algn="l"/>
                <a:tab pos="596900" algn="l"/>
                <a:tab pos="1054100" algn="l"/>
              </a:tabLst>
              <a:defRPr/>
            </a:pPr>
            <a:r>
              <a:rPr lang="zh-CN" altLang="en-US" sz="2400" dirty="0">
                <a:solidFill>
                  <a:srgbClr val="008000"/>
                </a:solidFill>
                <a:ea typeface="+mn-ea"/>
              </a:rPr>
              <a:t>				</a:t>
            </a:r>
            <a:r>
              <a:rPr lang="en-US" altLang="zh-CN" sz="2400" b="1" dirty="0">
                <a:solidFill>
                  <a:srgbClr val="000000"/>
                </a:solidFill>
                <a:latin typeface="Times New Roman" panose="02020603050405020304" pitchFamily="18" charset="0"/>
                <a:ea typeface="+mn-ea"/>
              </a:rPr>
              <a:t>swap(str[</a:t>
            </a:r>
            <a:r>
              <a:rPr lang="en-US" altLang="zh-CN" sz="2400" b="1" dirty="0" err="1">
                <a:solidFill>
                  <a:srgbClr val="000000"/>
                </a:solidFill>
                <a:latin typeface="Times New Roman" panose="02020603050405020304" pitchFamily="18" charset="0"/>
                <a:ea typeface="+mn-ea"/>
              </a:rPr>
              <a:t>i</a:t>
            </a:r>
            <a:r>
              <a:rPr lang="en-US" altLang="zh-CN" sz="2400" b="1" dirty="0">
                <a:solidFill>
                  <a:srgbClr val="000000"/>
                </a:solidFill>
                <a:latin typeface="Times New Roman" panose="02020603050405020304" pitchFamily="18" charset="0"/>
                <a:ea typeface="+mn-ea"/>
              </a:rPr>
              <a:t>], str[j]); </a:t>
            </a:r>
            <a:r>
              <a:rPr lang="en-US" altLang="zh-CN" sz="2400" dirty="0">
                <a:solidFill>
                  <a:srgbClr val="008000"/>
                </a:solidFill>
                <a:latin typeface="Times New Roman" panose="02020603050405020304" pitchFamily="18" charset="0"/>
                <a:ea typeface="+mn-ea"/>
              </a:rPr>
              <a:t>// </a:t>
            </a:r>
            <a:r>
              <a:rPr lang="en-US" altLang="zh-CN" sz="2000" dirty="0">
                <a:solidFill>
                  <a:srgbClr val="008000"/>
                </a:solidFill>
                <a:latin typeface="Times New Roman" panose="02020603050405020304" pitchFamily="18" charset="0"/>
                <a:ea typeface="+mn-ea"/>
              </a:rPr>
              <a:t>STL </a:t>
            </a:r>
            <a:r>
              <a:rPr lang="zh-CN" altLang="en-US" sz="2000" dirty="0">
                <a:solidFill>
                  <a:srgbClr val="008000"/>
                </a:solidFill>
                <a:ea typeface="+mn-ea"/>
              </a:rPr>
              <a:t>函数</a:t>
            </a:r>
          </a:p>
          <a:p>
            <a:pPr fontAlgn="auto">
              <a:lnSpc>
                <a:spcPts val="2160"/>
              </a:lnSpc>
              <a:spcBef>
                <a:spcPts val="0"/>
              </a:spcBef>
              <a:spcAft>
                <a:spcPts val="0"/>
              </a:spcAft>
              <a:tabLst>
                <a:tab pos="139700" algn="l"/>
                <a:tab pos="482600" algn="l"/>
                <a:tab pos="596900" algn="l"/>
                <a:tab pos="1054100" algn="l"/>
              </a:tabLst>
              <a:defRPr/>
            </a:pPr>
            <a:r>
              <a:rPr lang="zh-CN" altLang="en-US" sz="2400" dirty="0">
                <a:solidFill>
                  <a:srgbClr val="008000"/>
                </a:solidFill>
                <a:ea typeface="+mn-ea"/>
              </a:rPr>
              <a:t>				</a:t>
            </a:r>
            <a:r>
              <a:rPr lang="en-US" altLang="zh-CN" sz="2400" dirty="0">
                <a:solidFill>
                  <a:srgbClr val="008000"/>
                </a:solidFill>
                <a:latin typeface="Times New Roman" panose="02020603050405020304" pitchFamily="18" charset="0"/>
                <a:ea typeface="+mn-ea"/>
              </a:rPr>
              <a:t>// </a:t>
            </a:r>
            <a:r>
              <a:rPr lang="zh-CN" altLang="en-US" sz="2000" dirty="0">
                <a:solidFill>
                  <a:srgbClr val="008000"/>
                </a:solidFill>
                <a:ea typeface="+mn-ea"/>
              </a:rPr>
              <a:t>递归处理子串</a:t>
            </a:r>
            <a:r>
              <a:rPr lang="en-US" altLang="zh-CN" sz="2000" dirty="0">
                <a:solidFill>
                  <a:srgbClr val="008000"/>
                </a:solidFill>
                <a:latin typeface="Times New Roman" panose="02020603050405020304" pitchFamily="18" charset="0"/>
                <a:ea typeface="+mn-ea"/>
              </a:rPr>
              <a:t>str[i+1, n-1]</a:t>
            </a:r>
          </a:p>
          <a:p>
            <a:pPr fontAlgn="auto">
              <a:lnSpc>
                <a:spcPts val="1996"/>
              </a:lnSpc>
              <a:spcBef>
                <a:spcPts val="0"/>
              </a:spcBef>
              <a:spcAft>
                <a:spcPts val="0"/>
              </a:spcAft>
              <a:tabLst>
                <a:tab pos="139700" algn="l"/>
                <a:tab pos="482600" algn="l"/>
                <a:tab pos="596900" algn="l"/>
                <a:tab pos="1054100" algn="l"/>
              </a:tabLst>
              <a:defRPr/>
            </a:pPr>
            <a:r>
              <a:rPr lang="en-US" altLang="zh-CN" sz="2400" dirty="0">
                <a:solidFill>
                  <a:srgbClr val="008000"/>
                </a:solidFill>
                <a:latin typeface="Times New Roman" panose="02020603050405020304" pitchFamily="18" charset="0"/>
                <a:ea typeface="+mn-ea"/>
              </a:rPr>
              <a:t>				</a:t>
            </a:r>
            <a:r>
              <a:rPr lang="en-US" altLang="zh-CN" sz="2400" b="1" dirty="0">
                <a:solidFill>
                  <a:srgbClr val="FF0000"/>
                </a:solidFill>
                <a:latin typeface="Times New Roman" panose="02020603050405020304" pitchFamily="18" charset="0"/>
                <a:ea typeface="+mn-ea"/>
              </a:rPr>
              <a:t>permutations(str, </a:t>
            </a:r>
            <a:r>
              <a:rPr lang="en-US" altLang="zh-CN" sz="2400" b="1" dirty="0" err="1">
                <a:solidFill>
                  <a:srgbClr val="FF0000"/>
                </a:solidFill>
                <a:latin typeface="Times New Roman" panose="02020603050405020304" pitchFamily="18" charset="0"/>
                <a:ea typeface="+mn-ea"/>
              </a:rPr>
              <a:t>i</a:t>
            </a:r>
            <a:r>
              <a:rPr lang="en-US" altLang="zh-CN" sz="2400" b="1" dirty="0">
                <a:solidFill>
                  <a:srgbClr val="FF0000"/>
                </a:solidFill>
                <a:latin typeface="Times New Roman" panose="02020603050405020304" pitchFamily="18" charset="0"/>
                <a:ea typeface="+mn-ea"/>
              </a:rPr>
              <a:t> + 1, n);</a:t>
            </a:r>
          </a:p>
          <a:p>
            <a:pPr fontAlgn="auto">
              <a:lnSpc>
                <a:spcPts val="2325"/>
              </a:lnSpc>
              <a:spcBef>
                <a:spcPts val="0"/>
              </a:spcBef>
              <a:spcAft>
                <a:spcPts val="0"/>
              </a:spcAft>
              <a:tabLst>
                <a:tab pos="139700" algn="l"/>
                <a:tab pos="482600" algn="l"/>
                <a:tab pos="596900" algn="l"/>
                <a:tab pos="1054100" algn="l"/>
              </a:tabLst>
              <a:defRPr/>
            </a:pPr>
            <a:r>
              <a:rPr lang="en-US" altLang="zh-CN" sz="2400" b="1" dirty="0">
                <a:solidFill>
                  <a:srgbClr val="FF0000"/>
                </a:solidFill>
                <a:latin typeface="Times New Roman" panose="02020603050405020304" pitchFamily="18" charset="0"/>
                <a:ea typeface="+mn-ea"/>
              </a:rPr>
              <a:t>				</a:t>
            </a:r>
            <a:r>
              <a:rPr lang="en-US" altLang="zh-CN" sz="2400" dirty="0">
                <a:solidFill>
                  <a:srgbClr val="008000"/>
                </a:solidFill>
                <a:latin typeface="Times New Roman" panose="02020603050405020304" pitchFamily="18" charset="0"/>
                <a:ea typeface="+mn-ea"/>
              </a:rPr>
              <a:t>// </a:t>
            </a:r>
            <a:r>
              <a:rPr lang="zh-CN" altLang="en-US" sz="2000" dirty="0">
                <a:solidFill>
                  <a:srgbClr val="008000"/>
                </a:solidFill>
                <a:ea typeface="+mn-ea"/>
              </a:rPr>
              <a:t>还原到输入字符串</a:t>
            </a:r>
            <a:r>
              <a:rPr lang="en-US" altLang="zh-CN" sz="2000" dirty="0">
                <a:solidFill>
                  <a:srgbClr val="008000"/>
                </a:solidFill>
                <a:latin typeface="Times New Roman" panose="02020603050405020304" pitchFamily="18" charset="0"/>
                <a:ea typeface="+mn-ea"/>
              </a:rPr>
              <a:t>str</a:t>
            </a:r>
            <a:r>
              <a:rPr lang="zh-CN" altLang="en-US" sz="2000" dirty="0">
                <a:solidFill>
                  <a:srgbClr val="008000"/>
                </a:solidFill>
                <a:ea typeface="+mn-ea"/>
              </a:rPr>
              <a:t>的顺序</a:t>
            </a:r>
          </a:p>
          <a:p>
            <a:pPr fontAlgn="auto">
              <a:lnSpc>
                <a:spcPts val="1998"/>
              </a:lnSpc>
              <a:spcBef>
                <a:spcPts val="0"/>
              </a:spcBef>
              <a:spcAft>
                <a:spcPts val="0"/>
              </a:spcAft>
              <a:tabLst>
                <a:tab pos="139700" algn="l"/>
                <a:tab pos="482600" algn="l"/>
                <a:tab pos="596900" algn="l"/>
                <a:tab pos="1054100" algn="l"/>
              </a:tabLst>
              <a:defRPr/>
            </a:pPr>
            <a:r>
              <a:rPr lang="zh-CN" altLang="en-US" sz="2400" dirty="0">
                <a:solidFill>
                  <a:srgbClr val="008000"/>
                </a:solidFill>
                <a:ea typeface="+mn-ea"/>
              </a:rPr>
              <a:t>				</a:t>
            </a:r>
            <a:r>
              <a:rPr lang="en-US" altLang="zh-CN" sz="2400" b="1" dirty="0">
                <a:solidFill>
                  <a:srgbClr val="000000"/>
                </a:solidFill>
                <a:latin typeface="Times New Roman" panose="02020603050405020304" pitchFamily="18" charset="0"/>
                <a:ea typeface="+mn-ea"/>
              </a:rPr>
              <a:t>swap(str[</a:t>
            </a:r>
            <a:r>
              <a:rPr lang="en-US" altLang="zh-CN" sz="2400" b="1" dirty="0" err="1">
                <a:solidFill>
                  <a:srgbClr val="000000"/>
                </a:solidFill>
                <a:latin typeface="Times New Roman" panose="02020603050405020304" pitchFamily="18" charset="0"/>
                <a:ea typeface="+mn-ea"/>
              </a:rPr>
              <a:t>i</a:t>
            </a:r>
            <a:r>
              <a:rPr lang="en-US" altLang="zh-CN" sz="2400" b="1" dirty="0">
                <a:solidFill>
                  <a:srgbClr val="000000"/>
                </a:solidFill>
                <a:latin typeface="Times New Roman" panose="02020603050405020304" pitchFamily="18" charset="0"/>
                <a:ea typeface="+mn-ea"/>
              </a:rPr>
              <a:t>], str[j]);</a:t>
            </a:r>
          </a:p>
          <a:p>
            <a:pPr fontAlgn="auto">
              <a:lnSpc>
                <a:spcPts val="2160"/>
              </a:lnSpc>
              <a:spcBef>
                <a:spcPts val="0"/>
              </a:spcBef>
              <a:spcAft>
                <a:spcPts val="0"/>
              </a:spcAft>
              <a:tabLst>
                <a:tab pos="139700" algn="l"/>
                <a:tab pos="482600" algn="l"/>
                <a:tab pos="596900" algn="l"/>
                <a:tab pos="1054100" algn="l"/>
              </a:tabLst>
              <a:defRPr/>
            </a:pPr>
            <a:r>
              <a:rPr lang="en-US" altLang="zh-CN" sz="2400" b="1" dirty="0">
                <a:solidFill>
                  <a:srgbClr val="000000"/>
                </a:solidFill>
                <a:latin typeface="Times New Roman" panose="02020603050405020304" pitchFamily="18" charset="0"/>
                <a:ea typeface="+mn-ea"/>
              </a:rPr>
              <a:t>			</a:t>
            </a:r>
            <a:r>
              <a:rPr lang="en-US" altLang="zh-CN" sz="2400" dirty="0">
                <a:solidFill>
                  <a:srgbClr val="000000"/>
                </a:solidFill>
                <a:latin typeface="Times New Roman" panose="02020603050405020304" pitchFamily="18" charset="0"/>
                <a:ea typeface="+mn-ea"/>
              </a:rPr>
              <a:t>}</a:t>
            </a:r>
          </a:p>
          <a:p>
            <a:pPr fontAlgn="auto">
              <a:lnSpc>
                <a:spcPts val="2160"/>
              </a:lnSpc>
              <a:spcBef>
                <a:spcPts val="0"/>
              </a:spcBef>
              <a:spcAft>
                <a:spcPts val="0"/>
              </a:spcAft>
              <a:tabLst>
                <a:tab pos="139700" algn="l"/>
                <a:tab pos="482600" algn="l"/>
                <a:tab pos="596900" algn="l"/>
                <a:tab pos="1054100" algn="l"/>
              </a:tabLst>
              <a:defRPr/>
            </a:pPr>
            <a:r>
              <a:rPr lang="en-US" altLang="zh-CN" sz="2400" dirty="0">
                <a:solidFill>
                  <a:srgbClr val="000000"/>
                </a:solidFill>
                <a:latin typeface="Times New Roman" panose="02020603050405020304" pitchFamily="18" charset="0"/>
                <a:ea typeface="+mn-ea"/>
              </a:rPr>
              <a:t>	}</a:t>
            </a:r>
            <a:endParaRPr lang="zh-CN" altLang="en-US" sz="2400" dirty="0">
              <a:solidFill>
                <a:srgbClr val="000000"/>
              </a:solidFill>
              <a:latin typeface="Times New Roman" panose="02020603050405020304" pitchFamily="18" charset="0"/>
              <a:ea typeface="+mn-ea"/>
            </a:endParaRPr>
          </a:p>
        </p:txBody>
      </p:sp>
      <p:sp>
        <p:nvSpPr>
          <p:cNvPr id="5129" name="文本框 9">
            <a:extLst>
              <a:ext uri="{FF2B5EF4-FFF2-40B4-BE49-F238E27FC236}">
                <a16:creationId xmlns:a16="http://schemas.microsoft.com/office/drawing/2014/main" id="{083C3730-1252-44F3-B999-59450EF23FC0}"/>
              </a:ext>
            </a:extLst>
          </p:cNvPr>
          <p:cNvSpPr txBox="1">
            <a:spLocks noChangeArrowheads="1"/>
          </p:cNvSpPr>
          <p:nvPr/>
        </p:nvSpPr>
        <p:spPr bwMode="auto">
          <a:xfrm>
            <a:off x="7354888" y="2512268"/>
            <a:ext cx="849592" cy="35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813"/>
              </a:lnSpc>
            </a:pPr>
            <a:r>
              <a:rPr lang="zh-CN" altLang="en-US" sz="2800">
                <a:solidFill>
                  <a:srgbClr val="000000"/>
                </a:solidFill>
                <a:latin typeface="Cambria Math" panose="02040503050406030204" pitchFamily="18" charset="0"/>
              </a:rPr>
              <a:t>𝑂</a:t>
            </a:r>
            <a:r>
              <a:rPr lang="en-US" altLang="zh-CN" sz="2800">
                <a:solidFill>
                  <a:srgbClr val="000000"/>
                </a:solidFill>
                <a:latin typeface="Cambria Math" panose="02040503050406030204" pitchFamily="18" charset="0"/>
              </a:rPr>
              <a:t>(</a:t>
            </a:r>
            <a:r>
              <a:rPr lang="zh-CN" altLang="en-US" sz="2800">
                <a:solidFill>
                  <a:srgbClr val="000000"/>
                </a:solidFill>
                <a:latin typeface="Cambria Math" panose="02040503050406030204" pitchFamily="18" charset="0"/>
              </a:rPr>
              <a:t>𝑛</a:t>
            </a:r>
            <a:r>
              <a:rPr lang="en-US" altLang="zh-CN" sz="2800">
                <a:solidFill>
                  <a:srgbClr val="000000"/>
                </a:solidFill>
                <a:latin typeface="Cambria Math" panose="02040503050406030204" pitchFamily="18" charset="0"/>
              </a:rPr>
              <a:t>!)</a:t>
            </a:r>
            <a:endParaRPr lang="zh-CN" altLang="en-US" sz="2800">
              <a:solidFill>
                <a:srgbClr val="000000"/>
              </a:solidFill>
              <a:latin typeface="Cambria Math" panose="02040503050406030204" pitchFamily="18" charset="0"/>
            </a:endParaRPr>
          </a:p>
        </p:txBody>
      </p:sp>
      <p:sp>
        <p:nvSpPr>
          <p:cNvPr id="10" name="Rectangle 2">
            <a:extLst>
              <a:ext uri="{FF2B5EF4-FFF2-40B4-BE49-F238E27FC236}">
                <a16:creationId xmlns:a16="http://schemas.microsoft.com/office/drawing/2014/main" id="{71FBCFB1-4DDE-4307-9517-14124DD3B27E}"/>
              </a:ext>
            </a:extLst>
          </p:cNvPr>
          <p:cNvSpPr>
            <a:spLocks noChangeArrowheads="1"/>
          </p:cNvSpPr>
          <p:nvPr/>
        </p:nvSpPr>
        <p:spPr bwMode="auto">
          <a:xfrm>
            <a:off x="374650" y="39099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11" name="Text Box 3">
            <a:extLst>
              <a:ext uri="{FF2B5EF4-FFF2-40B4-BE49-F238E27FC236}">
                <a16:creationId xmlns:a16="http://schemas.microsoft.com/office/drawing/2014/main" id="{94DAB869-C72D-4859-8E8A-147781D5EABA}"/>
              </a:ext>
            </a:extLst>
          </p:cNvPr>
          <p:cNvSpPr txBox="1">
            <a:spLocks noChangeArrowheads="1"/>
          </p:cNvSpPr>
          <p:nvPr/>
        </p:nvSpPr>
        <p:spPr bwMode="auto">
          <a:xfrm>
            <a:off x="336550" y="1419779"/>
            <a:ext cx="8618538"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3200" b="1" dirty="0">
                <a:solidFill>
                  <a:schemeClr val="accent1"/>
                </a:solidFill>
                <a:latin typeface="黑体" pitchFamily="2" charset="-122"/>
                <a:ea typeface="黑体" pitchFamily="2" charset="-122"/>
              </a:rPr>
              <a:t>例</a:t>
            </a:r>
            <a:r>
              <a:rPr lang="en-US" altLang="zh-CN" sz="3200" b="1" dirty="0">
                <a:solidFill>
                  <a:schemeClr val="accent1"/>
                </a:solidFill>
                <a:latin typeface="黑体" pitchFamily="2" charset="-122"/>
                <a:ea typeface="黑体" pitchFamily="2" charset="-122"/>
              </a:rPr>
              <a:t>4  </a:t>
            </a:r>
            <a:r>
              <a:rPr lang="zh-CN" altLang="en-US" sz="3200" b="1" dirty="0">
                <a:solidFill>
                  <a:schemeClr val="accent1"/>
                </a:solidFill>
                <a:latin typeface="黑体" pitchFamily="2" charset="-122"/>
                <a:ea typeface="黑体" pitchFamily="2" charset="-122"/>
              </a:rPr>
              <a:t>排列问题</a:t>
            </a:r>
          </a:p>
          <a:p>
            <a:pPr>
              <a:lnSpc>
                <a:spcPct val="80000"/>
              </a:lnSpc>
              <a:spcBef>
                <a:spcPct val="20000"/>
              </a:spcBef>
            </a:pPr>
            <a:endParaRPr lang="zh-CN" altLang="en-US" sz="2400" dirty="0">
              <a:solidFill>
                <a:schemeClr val="accent1"/>
              </a:solidFill>
              <a:latin typeface="楷体_GB2312" pitchFamily="49" charset="-122"/>
              <a:ea typeface="楷体_GB2312" pitchFamily="49" charset="-122"/>
            </a:endParaRPr>
          </a:p>
          <a:p>
            <a:endParaRPr lang="en-US" altLang="zh-CN" sz="2400" dirty="0">
              <a:solidFill>
                <a:schemeClr val="accent1"/>
              </a:solidFill>
              <a:latin typeface="楷体_GB2312" pitchFamily="49" charset="-122"/>
              <a:ea typeface="楷体_GB2312" pitchFamily="49" charset="-122"/>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DC58E-EA2D-D3B3-CE1C-9EF4AAA67F4F}"/>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422F8DC6-59E3-CA55-134E-BD189A5EBDC1}"/>
              </a:ext>
            </a:extLst>
          </p:cNvPr>
          <p:cNvSpPr>
            <a:spLocks noGrp="1" noChangeArrowheads="1"/>
          </p:cNvSpPr>
          <p:nvPr>
            <p:ph type="title"/>
          </p:nvPr>
        </p:nvSpPr>
        <p:spPr/>
        <p:txBody>
          <a:bodyPr/>
          <a:lstStyle/>
          <a:p>
            <a:pPr eaLnBrk="1" hangingPunct="1"/>
            <a:r>
              <a:rPr lang="zh-CN" altLang="en-US"/>
              <a:t>卷积</a:t>
            </a:r>
          </a:p>
        </p:txBody>
      </p:sp>
      <p:sp>
        <p:nvSpPr>
          <p:cNvPr id="72708" name="Rectangle 3">
            <a:extLst>
              <a:ext uri="{FF2B5EF4-FFF2-40B4-BE49-F238E27FC236}">
                <a16:creationId xmlns:a16="http://schemas.microsoft.com/office/drawing/2014/main" id="{6BA2224E-1E1B-B866-A048-16B3FA2F23BE}"/>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35172957-0B0A-0A3B-BAE7-075770DFB1B4}"/>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230</a:t>
            </a:fld>
            <a:endParaRPr kumimoji="0" lang="en-US" altLang="zh-CN" sz="1400"/>
          </a:p>
        </p:txBody>
      </p:sp>
      <p:pic>
        <p:nvPicPr>
          <p:cNvPr id="3" name="图片 2">
            <a:extLst>
              <a:ext uri="{FF2B5EF4-FFF2-40B4-BE49-F238E27FC236}">
                <a16:creationId xmlns:a16="http://schemas.microsoft.com/office/drawing/2014/main" id="{606C9232-4E38-5F5F-6A5F-A0077813C7CD}"/>
              </a:ext>
            </a:extLst>
          </p:cNvPr>
          <p:cNvPicPr>
            <a:picLocks noChangeAspect="1"/>
          </p:cNvPicPr>
          <p:nvPr/>
        </p:nvPicPr>
        <p:blipFill>
          <a:blip r:embed="rId2"/>
          <a:stretch>
            <a:fillRect/>
          </a:stretch>
        </p:blipFill>
        <p:spPr>
          <a:xfrm>
            <a:off x="110908" y="1802497"/>
            <a:ext cx="8922184" cy="3101004"/>
          </a:xfrm>
          <a:prstGeom prst="rect">
            <a:avLst/>
          </a:prstGeom>
        </p:spPr>
      </p:pic>
    </p:spTree>
    <p:extLst>
      <p:ext uri="{BB962C8B-B14F-4D97-AF65-F5344CB8AC3E}">
        <p14:creationId xmlns:p14="http://schemas.microsoft.com/office/powerpoint/2010/main" val="190038988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B243-DE30-1BBA-E8F1-DF5B1179B375}"/>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E2D43F5F-C507-F1A6-DB59-B6B25ADCF8D5}"/>
              </a:ext>
            </a:extLst>
          </p:cNvPr>
          <p:cNvSpPr>
            <a:spLocks noGrp="1" noChangeArrowheads="1"/>
          </p:cNvSpPr>
          <p:nvPr>
            <p:ph type="title"/>
          </p:nvPr>
        </p:nvSpPr>
        <p:spPr/>
        <p:txBody>
          <a:bodyPr/>
          <a:lstStyle/>
          <a:p>
            <a:pPr eaLnBrk="1" hangingPunct="1"/>
            <a:r>
              <a:rPr lang="zh-CN" altLang="en-US" dirty="0"/>
              <a:t>卷积</a:t>
            </a:r>
          </a:p>
        </p:txBody>
      </p:sp>
      <p:sp>
        <p:nvSpPr>
          <p:cNvPr id="72708" name="Rectangle 3">
            <a:extLst>
              <a:ext uri="{FF2B5EF4-FFF2-40B4-BE49-F238E27FC236}">
                <a16:creationId xmlns:a16="http://schemas.microsoft.com/office/drawing/2014/main" id="{D1F885FD-FE63-47BF-D07E-53B68E37AA5F}"/>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AC882DC1-552C-9A5D-328B-6AECFED67CD3}"/>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231</a:t>
            </a:fld>
            <a:endParaRPr kumimoji="0" lang="en-US" altLang="zh-CN" sz="1400"/>
          </a:p>
        </p:txBody>
      </p:sp>
      <p:pic>
        <p:nvPicPr>
          <p:cNvPr id="3" name="图片 2">
            <a:extLst>
              <a:ext uri="{FF2B5EF4-FFF2-40B4-BE49-F238E27FC236}">
                <a16:creationId xmlns:a16="http://schemas.microsoft.com/office/drawing/2014/main" id="{A9D8FF4E-1F9D-7AB4-F8A0-1058E79868E0}"/>
              </a:ext>
            </a:extLst>
          </p:cNvPr>
          <p:cNvPicPr>
            <a:picLocks noChangeAspect="1"/>
          </p:cNvPicPr>
          <p:nvPr/>
        </p:nvPicPr>
        <p:blipFill>
          <a:blip r:embed="rId2"/>
          <a:stretch>
            <a:fillRect/>
          </a:stretch>
        </p:blipFill>
        <p:spPr>
          <a:xfrm>
            <a:off x="171901" y="1485294"/>
            <a:ext cx="8800197" cy="3887411"/>
          </a:xfrm>
          <a:prstGeom prst="rect">
            <a:avLst/>
          </a:prstGeom>
        </p:spPr>
      </p:pic>
      <p:sp>
        <p:nvSpPr>
          <p:cNvPr id="6" name="文本框 5">
            <a:extLst>
              <a:ext uri="{FF2B5EF4-FFF2-40B4-BE49-F238E27FC236}">
                <a16:creationId xmlns:a16="http://schemas.microsoft.com/office/drawing/2014/main" id="{E9E016D1-582F-BB39-926B-08C6B23E601B}"/>
              </a:ext>
            </a:extLst>
          </p:cNvPr>
          <p:cNvSpPr txBox="1"/>
          <p:nvPr/>
        </p:nvSpPr>
        <p:spPr>
          <a:xfrm>
            <a:off x="467544" y="5228927"/>
            <a:ext cx="8504554" cy="646331"/>
          </a:xfrm>
          <a:prstGeom prst="rect">
            <a:avLst/>
          </a:prstGeom>
          <a:noFill/>
        </p:spPr>
        <p:txBody>
          <a:bodyPr wrap="square">
            <a:spAutoFit/>
          </a:bodyPr>
          <a:lstStyle/>
          <a:p>
            <a:pPr algn="ctr"/>
            <a:r>
              <a:rPr lang="zh-CN" altLang="en-US" b="0" i="0" dirty="0">
                <a:solidFill>
                  <a:schemeClr val="accent5">
                    <a:lumMod val="75000"/>
                  </a:schemeClr>
                </a:solidFill>
                <a:effectLst/>
                <a:latin typeface="Inter"/>
              </a:rPr>
              <a:t>关键是快速傅立叶变换（</a:t>
            </a:r>
            <a:r>
              <a:rPr lang="en-US" altLang="zh-CN" b="0" i="0" dirty="0">
                <a:solidFill>
                  <a:schemeClr val="accent5">
                    <a:lumMod val="75000"/>
                  </a:schemeClr>
                </a:solidFill>
                <a:effectLst/>
                <a:latin typeface="Inter"/>
              </a:rPr>
              <a:t>FFT</a:t>
            </a:r>
            <a:r>
              <a:rPr lang="zh-CN" altLang="en-US" b="0" i="0" dirty="0">
                <a:solidFill>
                  <a:schemeClr val="accent5">
                    <a:lumMod val="75000"/>
                  </a:schemeClr>
                </a:solidFill>
                <a:effectLst/>
                <a:latin typeface="Inter"/>
              </a:rPr>
              <a:t>）技术 。</a:t>
            </a:r>
            <a:endParaRPr lang="en-US" altLang="zh-CN" b="0" i="0" dirty="0">
              <a:solidFill>
                <a:schemeClr val="accent5">
                  <a:lumMod val="75000"/>
                </a:schemeClr>
              </a:solidFill>
              <a:effectLst/>
              <a:latin typeface="Inter"/>
            </a:endParaRPr>
          </a:p>
          <a:p>
            <a:pPr algn="ctr"/>
            <a:r>
              <a:rPr lang="en-US" altLang="zh-CN" b="0" i="0" dirty="0">
                <a:solidFill>
                  <a:schemeClr val="accent5">
                    <a:lumMod val="75000"/>
                  </a:schemeClr>
                </a:solidFill>
                <a:effectLst/>
                <a:latin typeface="Inter"/>
              </a:rPr>
              <a:t>FFT </a:t>
            </a:r>
            <a:r>
              <a:rPr lang="zh-CN" altLang="en-US" b="0" i="0" dirty="0">
                <a:solidFill>
                  <a:schemeClr val="accent5">
                    <a:lumMod val="75000"/>
                  </a:schemeClr>
                </a:solidFill>
                <a:effectLst/>
                <a:latin typeface="Inter"/>
              </a:rPr>
              <a:t>在数值序列分析中有广泛应用，而用于快速计算卷积只是其众多应用中的一个。</a:t>
            </a:r>
            <a:endParaRPr lang="zh-CN" altLang="en-US" dirty="0">
              <a:solidFill>
                <a:schemeClr val="accent5">
                  <a:lumMod val="75000"/>
                </a:schemeClr>
              </a:solidFill>
            </a:endParaRPr>
          </a:p>
        </p:txBody>
      </p:sp>
    </p:spTree>
    <p:extLst>
      <p:ext uri="{BB962C8B-B14F-4D97-AF65-F5344CB8AC3E}">
        <p14:creationId xmlns:p14="http://schemas.microsoft.com/office/powerpoint/2010/main" val="26383118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BF7E4-6B0C-6801-204A-8299D303C1CA}"/>
            </a:ext>
          </a:extLst>
        </p:cNvPr>
        <p:cNvGrpSpPr/>
        <p:nvPr/>
      </p:nvGrpSpPr>
      <p:grpSpPr>
        <a:xfrm>
          <a:off x="0" y="0"/>
          <a:ext cx="0" cy="0"/>
          <a:chOff x="0" y="0"/>
          <a:chExt cx="0" cy="0"/>
        </a:xfrm>
      </p:grpSpPr>
      <p:sp>
        <p:nvSpPr>
          <p:cNvPr id="71683" name="Rectangle 2">
            <a:extLst>
              <a:ext uri="{FF2B5EF4-FFF2-40B4-BE49-F238E27FC236}">
                <a16:creationId xmlns:a16="http://schemas.microsoft.com/office/drawing/2014/main" id="{7C5FBFCA-4DA5-B1A7-C2B3-818FD0A8A2ED}"/>
              </a:ext>
            </a:extLst>
          </p:cNvPr>
          <p:cNvSpPr>
            <a:spLocks noGrp="1" noChangeArrowheads="1"/>
          </p:cNvSpPr>
          <p:nvPr>
            <p:ph type="title"/>
          </p:nvPr>
        </p:nvSpPr>
        <p:spPr/>
        <p:txBody>
          <a:bodyPr/>
          <a:lstStyle/>
          <a:p>
            <a:pPr eaLnBrk="1" hangingPunct="1"/>
            <a:r>
              <a:rPr lang="zh-CN" altLang="en-US" dirty="0"/>
              <a:t>5.6 卷积与快速傅立叶变换</a:t>
            </a:r>
          </a:p>
        </p:txBody>
      </p:sp>
      <p:sp>
        <p:nvSpPr>
          <p:cNvPr id="71682" name="灯片编号占位符 5">
            <a:extLst>
              <a:ext uri="{FF2B5EF4-FFF2-40B4-BE49-F238E27FC236}">
                <a16:creationId xmlns:a16="http://schemas.microsoft.com/office/drawing/2014/main" id="{95AB4B4E-9F8C-B3E5-97CD-2D389BC6AADC}"/>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9F6AB22-38BE-4E17-873B-E2DEC9960434}" type="slidenum">
              <a:rPr kumimoji="0" lang="zh-CN" altLang="en-US" sz="1400" smtClean="0"/>
              <a:pPr>
                <a:spcBef>
                  <a:spcPct val="0"/>
                </a:spcBef>
                <a:buClrTx/>
                <a:buSzTx/>
                <a:buFontTx/>
                <a:buNone/>
              </a:pPr>
              <a:t>232</a:t>
            </a:fld>
            <a:endParaRPr kumimoji="0" lang="en-US" altLang="zh-CN" sz="1400"/>
          </a:p>
        </p:txBody>
      </p:sp>
      <p:sp>
        <p:nvSpPr>
          <p:cNvPr id="5" name="文本框 4">
            <a:extLst>
              <a:ext uri="{FF2B5EF4-FFF2-40B4-BE49-F238E27FC236}">
                <a16:creationId xmlns:a16="http://schemas.microsoft.com/office/drawing/2014/main" id="{A537388A-DD62-A193-5840-01D0B3BD0361}"/>
              </a:ext>
            </a:extLst>
          </p:cNvPr>
          <p:cNvSpPr txBox="1"/>
          <p:nvPr/>
        </p:nvSpPr>
        <p:spPr>
          <a:xfrm>
            <a:off x="1140806" y="2477658"/>
            <a:ext cx="7128792" cy="646331"/>
          </a:xfrm>
          <a:prstGeom prst="rect">
            <a:avLst/>
          </a:prstGeom>
          <a:noFill/>
        </p:spPr>
        <p:txBody>
          <a:bodyPr wrap="square">
            <a:spAutoFit/>
          </a:bodyPr>
          <a:lstStyle/>
          <a:p>
            <a:r>
              <a:rPr lang="en-US" altLang="zh-CN" dirty="0">
                <a:solidFill>
                  <a:schemeClr val="accent1"/>
                </a:solidFill>
                <a:hlinkClick r:id="rId3">
                  <a:extLst>
                    <a:ext uri="{A12FA001-AC4F-418D-AE19-62706E023703}">
                      <ahyp:hlinkClr xmlns:ahyp="http://schemas.microsoft.com/office/drawing/2018/hyperlinkcolor" val="tx"/>
                    </a:ext>
                  </a:extLst>
                </a:hlinkClick>
              </a:rPr>
              <a:t>【</a:t>
            </a:r>
            <a:r>
              <a:rPr lang="zh-CN" altLang="en-US" dirty="0">
                <a:solidFill>
                  <a:schemeClr val="accent1"/>
                </a:solidFill>
                <a:hlinkClick r:id="rId3">
                  <a:extLst>
                    <a:ext uri="{A12FA001-AC4F-418D-AE19-62706E023703}">
                      <ahyp:hlinkClr xmlns:ahyp="http://schemas.microsoft.com/office/drawing/2018/hyperlinkcolor" val="tx"/>
                    </a:ext>
                  </a:extLst>
                </a:hlinkClick>
              </a:rPr>
              <a:t>中配</a:t>
            </a:r>
            <a:r>
              <a:rPr lang="en-US" altLang="zh-CN" dirty="0">
                <a:solidFill>
                  <a:schemeClr val="accent1"/>
                </a:solidFill>
                <a:hlinkClick r:id="rId3">
                  <a:extLst>
                    <a:ext uri="{A12FA001-AC4F-418D-AE19-62706E023703}">
                      <ahyp:hlinkClr xmlns:ahyp="http://schemas.microsoft.com/office/drawing/2018/hyperlinkcolor" val="tx"/>
                    </a:ext>
                  </a:extLst>
                </a:hlinkClick>
              </a:rPr>
              <a:t>】</a:t>
            </a:r>
            <a:r>
              <a:rPr lang="zh-CN" altLang="en-US" dirty="0">
                <a:solidFill>
                  <a:schemeClr val="accent1"/>
                </a:solidFill>
                <a:hlinkClick r:id="rId3">
                  <a:extLst>
                    <a:ext uri="{A12FA001-AC4F-418D-AE19-62706E023703}">
                      <ahyp:hlinkClr xmlns:ahyp="http://schemas.microsoft.com/office/drawing/2018/hyperlinkcolor" val="tx"/>
                    </a:ext>
                  </a:extLst>
                </a:hlinkClick>
              </a:rPr>
              <a:t>最重要算法背后的非凡故事：快速傅里叶变换 </a:t>
            </a:r>
            <a:r>
              <a:rPr lang="en-US" altLang="zh-CN" dirty="0">
                <a:solidFill>
                  <a:schemeClr val="accent1"/>
                </a:solidFill>
                <a:hlinkClick r:id="rId3">
                  <a:extLst>
                    <a:ext uri="{A12FA001-AC4F-418D-AE19-62706E023703}">
                      <ahyp:hlinkClr xmlns:ahyp="http://schemas.microsoft.com/office/drawing/2018/hyperlinkcolor" val="tx"/>
                    </a:ext>
                  </a:extLst>
                </a:hlinkClick>
              </a:rPr>
              <a:t>- </a:t>
            </a:r>
            <a:r>
              <a:rPr lang="en-US" altLang="zh-CN" dirty="0" err="1">
                <a:solidFill>
                  <a:schemeClr val="accent1"/>
                </a:solidFill>
                <a:hlinkClick r:id="rId3">
                  <a:extLst>
                    <a:ext uri="{A12FA001-AC4F-418D-AE19-62706E023703}">
                      <ahyp:hlinkClr xmlns:ahyp="http://schemas.microsoft.com/office/drawing/2018/hyperlinkcolor" val="tx"/>
                    </a:ext>
                  </a:extLst>
                </a:hlinkClick>
              </a:rPr>
              <a:t>Veritasium</a:t>
            </a:r>
            <a:r>
              <a:rPr lang="en-US" altLang="zh-CN" dirty="0">
                <a:solidFill>
                  <a:schemeClr val="accent1"/>
                </a:solidFill>
                <a:hlinkClick r:id="rId3">
                  <a:extLst>
                    <a:ext uri="{A12FA001-AC4F-418D-AE19-62706E023703}">
                      <ahyp:hlinkClr xmlns:ahyp="http://schemas.microsoft.com/office/drawing/2018/hyperlinkcolor" val="tx"/>
                    </a:ext>
                  </a:extLst>
                </a:hlinkClick>
              </a:rPr>
              <a:t>_</a:t>
            </a:r>
            <a:r>
              <a:rPr lang="zh-CN" altLang="en-US" dirty="0">
                <a:solidFill>
                  <a:schemeClr val="accent1"/>
                </a:solidFill>
                <a:hlinkClick r:id="rId3">
                  <a:extLst>
                    <a:ext uri="{A12FA001-AC4F-418D-AE19-62706E023703}">
                      <ahyp:hlinkClr xmlns:ahyp="http://schemas.microsoft.com/office/drawing/2018/hyperlinkcolor" val="tx"/>
                    </a:ext>
                  </a:extLst>
                </a:hlinkClick>
              </a:rPr>
              <a:t>哔哩哔哩</a:t>
            </a:r>
            <a:r>
              <a:rPr lang="en-US" altLang="zh-CN" dirty="0">
                <a:solidFill>
                  <a:schemeClr val="accent1"/>
                </a:solidFill>
                <a:hlinkClick r:id="rId3">
                  <a:extLst>
                    <a:ext uri="{A12FA001-AC4F-418D-AE19-62706E023703}">
                      <ahyp:hlinkClr xmlns:ahyp="http://schemas.microsoft.com/office/drawing/2018/hyperlinkcolor" val="tx"/>
                    </a:ext>
                  </a:extLst>
                </a:hlinkClick>
              </a:rPr>
              <a:t>_</a:t>
            </a:r>
            <a:r>
              <a:rPr lang="en-US" altLang="zh-CN" dirty="0" err="1">
                <a:solidFill>
                  <a:schemeClr val="accent1"/>
                </a:solidFill>
                <a:hlinkClick r:id="rId3">
                  <a:extLst>
                    <a:ext uri="{A12FA001-AC4F-418D-AE19-62706E023703}">
                      <ahyp:hlinkClr xmlns:ahyp="http://schemas.microsoft.com/office/drawing/2018/hyperlinkcolor" val="tx"/>
                    </a:ext>
                  </a:extLst>
                </a:hlinkClick>
              </a:rPr>
              <a:t>bilibili</a:t>
            </a:r>
            <a:endParaRPr lang="zh-CN" altLang="en-US" dirty="0">
              <a:solidFill>
                <a:schemeClr val="accent1"/>
              </a:solidFill>
            </a:endParaRPr>
          </a:p>
        </p:txBody>
      </p:sp>
      <p:sp>
        <p:nvSpPr>
          <p:cNvPr id="10" name="内容占位符 9">
            <a:extLst>
              <a:ext uri="{FF2B5EF4-FFF2-40B4-BE49-F238E27FC236}">
                <a16:creationId xmlns:a16="http://schemas.microsoft.com/office/drawing/2014/main" id="{F79E54CF-2866-0B53-35A0-9890DBE03C84}"/>
              </a:ext>
            </a:extLst>
          </p:cNvPr>
          <p:cNvSpPr>
            <a:spLocks noGrp="1"/>
          </p:cNvSpPr>
          <p:nvPr>
            <p:ph idx="1"/>
          </p:nvPr>
        </p:nvSpPr>
        <p:spPr>
          <a:xfrm>
            <a:off x="648720" y="1784916"/>
            <a:ext cx="7886700" cy="4351338"/>
          </a:xfrm>
        </p:spPr>
        <p:txBody>
          <a:bodyPr/>
          <a:lstStyle/>
          <a:p>
            <a:r>
              <a:rPr lang="zh-CN" altLang="en-US" dirty="0"/>
              <a:t>快速傅里叶变换背后的故事</a:t>
            </a:r>
          </a:p>
        </p:txBody>
      </p:sp>
    </p:spTree>
    <p:extLst>
      <p:ext uri="{BB962C8B-B14F-4D97-AF65-F5344CB8AC3E}">
        <p14:creationId xmlns:p14="http://schemas.microsoft.com/office/powerpoint/2010/main" val="36020159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a:extLst>
              <a:ext uri="{FF2B5EF4-FFF2-40B4-BE49-F238E27FC236}">
                <a16:creationId xmlns:a16="http://schemas.microsoft.com/office/drawing/2014/main" id="{8C295975-1BAE-40AB-98A1-C2CD0ABD7F87}"/>
              </a:ext>
            </a:extLst>
          </p:cNvPr>
          <p:cNvSpPr>
            <a:spLocks noGrp="1" noChangeArrowheads="1"/>
          </p:cNvSpPr>
          <p:nvPr>
            <p:ph type="title"/>
          </p:nvPr>
        </p:nvSpPr>
        <p:spPr>
          <a:xfrm>
            <a:off x="649701" y="488781"/>
            <a:ext cx="8243887" cy="1143000"/>
          </a:xfrm>
        </p:spPr>
        <p:txBody>
          <a:bodyPr/>
          <a:lstStyle/>
          <a:p>
            <a:pPr eaLnBrk="1" hangingPunct="1"/>
            <a:r>
              <a:rPr lang="en-US" altLang="zh-CN" sz="4000" dirty="0">
                <a:solidFill>
                  <a:srgbClr val="4D4D4E"/>
                </a:solidFill>
                <a:latin typeface="ComicSansMS" charset="0"/>
              </a:rPr>
              <a:t>Time Domain &amp; Frequency Domain</a:t>
            </a:r>
            <a:endParaRPr lang="zh-CN" altLang="en-US" sz="4000" dirty="0">
              <a:solidFill>
                <a:srgbClr val="4D4D4E"/>
              </a:solidFill>
              <a:latin typeface="ComicSansMS" charset="0"/>
            </a:endParaRPr>
          </a:p>
        </p:txBody>
      </p:sp>
      <p:sp>
        <p:nvSpPr>
          <p:cNvPr id="73732" name="Rectangle 7">
            <a:extLst>
              <a:ext uri="{FF2B5EF4-FFF2-40B4-BE49-F238E27FC236}">
                <a16:creationId xmlns:a16="http://schemas.microsoft.com/office/drawing/2014/main" id="{DDA7DBEB-3376-4BCA-B807-FEACEA4408FF}"/>
              </a:ext>
            </a:extLst>
          </p:cNvPr>
          <p:cNvSpPr>
            <a:spLocks noGrp="1" noChangeArrowheads="1"/>
          </p:cNvSpPr>
          <p:nvPr>
            <p:ph idx="1"/>
          </p:nvPr>
        </p:nvSpPr>
        <p:spPr/>
        <p:txBody>
          <a:bodyPr/>
          <a:lstStyle/>
          <a:p>
            <a:pPr eaLnBrk="1" hangingPunct="1">
              <a:buFont typeface="Wingdings" panose="05000000000000000000" pitchFamily="2" charset="2"/>
              <a:buNone/>
            </a:pPr>
            <a:r>
              <a:rPr lang="zh-CN" altLang="en-US"/>
              <a:t> </a:t>
            </a:r>
          </a:p>
        </p:txBody>
      </p:sp>
      <p:sp>
        <p:nvSpPr>
          <p:cNvPr id="73730" name="灯片编号占位符 5">
            <a:extLst>
              <a:ext uri="{FF2B5EF4-FFF2-40B4-BE49-F238E27FC236}">
                <a16:creationId xmlns:a16="http://schemas.microsoft.com/office/drawing/2014/main" id="{5DA9FFC7-3C1E-4DB5-AB76-F004EC874D8A}"/>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94FBB66-5DD4-4EEE-BE5A-4712D59EAA7C}" type="slidenum">
              <a:rPr kumimoji="0" lang="zh-CN" altLang="en-US" sz="1400" smtClean="0"/>
              <a:pPr>
                <a:spcBef>
                  <a:spcPct val="0"/>
                </a:spcBef>
                <a:buClrTx/>
                <a:buSzTx/>
                <a:buFontTx/>
                <a:buNone/>
              </a:pPr>
              <a:t>233</a:t>
            </a:fld>
            <a:endParaRPr kumimoji="0" lang="en-US" altLang="zh-CN" sz="1400"/>
          </a:p>
        </p:txBody>
      </p:sp>
      <p:pic>
        <p:nvPicPr>
          <p:cNvPr id="108553" name="Picture 9">
            <a:extLst>
              <a:ext uri="{FF2B5EF4-FFF2-40B4-BE49-F238E27FC236}">
                <a16:creationId xmlns:a16="http://schemas.microsoft.com/office/drawing/2014/main" id="{93317161-BA4A-4589-A98C-563DC084D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578769"/>
            <a:ext cx="5013325" cy="351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554" name="Text Box 10">
            <a:extLst>
              <a:ext uri="{FF2B5EF4-FFF2-40B4-BE49-F238E27FC236}">
                <a16:creationId xmlns:a16="http://schemas.microsoft.com/office/drawing/2014/main" id="{E93D1CCB-6CA7-4526-9EC6-B85BFDC5B10D}"/>
              </a:ext>
            </a:extLst>
          </p:cNvPr>
          <p:cNvSpPr txBox="1">
            <a:spLocks noChangeArrowheads="1"/>
          </p:cNvSpPr>
          <p:nvPr/>
        </p:nvSpPr>
        <p:spPr bwMode="auto">
          <a:xfrm>
            <a:off x="0" y="5472113"/>
            <a:ext cx="9144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None/>
            </a:pPr>
            <a:r>
              <a:rPr lang="zh-CN" altLang="en-US" sz="2400" dirty="0"/>
              <a:t>快速傅里叶变换（</a:t>
            </a:r>
            <a:r>
              <a:rPr lang="en-US" altLang="zh-CN" sz="2400" dirty="0"/>
              <a:t>FFT</a:t>
            </a:r>
            <a:r>
              <a:rPr lang="zh-CN" altLang="en-US" sz="2400" dirty="0"/>
              <a:t>）：在时域和频域之间进行转换的快速方法。 </a:t>
            </a:r>
            <a:endParaRPr lang="en-US" altLang="zh-CN" sz="2400" dirty="0"/>
          </a:p>
          <a:p>
            <a:pPr>
              <a:spcBef>
                <a:spcPct val="50000"/>
              </a:spcBef>
              <a:buClrTx/>
              <a:buSzTx/>
              <a:buNone/>
            </a:pPr>
            <a:r>
              <a:rPr lang="zh-CN" altLang="en-US" sz="2400" dirty="0"/>
              <a:t>另一种观点：进行多项式的加法、乘法运算以及求值的快速方法。 </a:t>
            </a:r>
            <a:endParaRPr lang="zh-CN" altLang="en-US" sz="1400" dirty="0">
              <a:solidFill>
                <a:srgbClr val="000000"/>
              </a:solidFill>
              <a:latin typeface="ComicSansMS" charset="0"/>
            </a:endParaRPr>
          </a:p>
        </p:txBody>
      </p:sp>
      <p:pic>
        <p:nvPicPr>
          <p:cNvPr id="73735" name="Picture 12">
            <a:extLst>
              <a:ext uri="{FF2B5EF4-FFF2-40B4-BE49-F238E27FC236}">
                <a16:creationId xmlns:a16="http://schemas.microsoft.com/office/drawing/2014/main" id="{81F47A83-D926-4EC6-89D7-62F4230B1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6625"/>
            <a:ext cx="370840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6" name="Text Box 13">
            <a:extLst>
              <a:ext uri="{FF2B5EF4-FFF2-40B4-BE49-F238E27FC236}">
                <a16:creationId xmlns:a16="http://schemas.microsoft.com/office/drawing/2014/main" id="{34F207A0-DD1A-48BC-8E20-E3BBC6F6E966}"/>
              </a:ext>
            </a:extLst>
          </p:cNvPr>
          <p:cNvSpPr txBox="1">
            <a:spLocks noChangeArrowheads="1"/>
          </p:cNvSpPr>
          <p:nvPr/>
        </p:nvSpPr>
        <p:spPr bwMode="auto">
          <a:xfrm>
            <a:off x="971550" y="4556125"/>
            <a:ext cx="22322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1400" dirty="0">
                <a:latin typeface="Times New Roman" panose="02020603050405020304" pitchFamily="18" charset="0"/>
              </a:rPr>
              <a:t>From Wikipedia</a:t>
            </a:r>
            <a:r>
              <a:rPr lang="en-US" altLang="zh-CN" sz="4000" dirty="0"/>
              <a:t> </a:t>
            </a:r>
          </a:p>
        </p:txBody>
      </p:sp>
    </p:spTree>
    <p:extLst>
      <p:ext uri="{BB962C8B-B14F-4D97-AF65-F5344CB8AC3E}">
        <p14:creationId xmlns:p14="http://schemas.microsoft.com/office/powerpoint/2010/main" val="2641326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5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8554"/>
                                        </p:tgtEl>
                                        <p:attrNameLst>
                                          <p:attrName>style.visibility</p:attrName>
                                        </p:attrNameLst>
                                      </p:cBhvr>
                                      <p:to>
                                        <p:strVal val="visible"/>
                                      </p:to>
                                    </p:set>
                                    <p:anim calcmode="lin" valueType="num">
                                      <p:cBhvr additive="base">
                                        <p:cTn id="11" dur="500" fill="hold"/>
                                        <p:tgtEl>
                                          <p:spTgt spid="108554"/>
                                        </p:tgtEl>
                                        <p:attrNameLst>
                                          <p:attrName>ppt_x</p:attrName>
                                        </p:attrNameLst>
                                      </p:cBhvr>
                                      <p:tavLst>
                                        <p:tav tm="0">
                                          <p:val>
                                            <p:strVal val="0-#ppt_w/2"/>
                                          </p:val>
                                        </p:tav>
                                        <p:tav tm="100000">
                                          <p:val>
                                            <p:strVal val="#ppt_x"/>
                                          </p:val>
                                        </p:tav>
                                      </p:tavLst>
                                    </p:anim>
                                    <p:anim calcmode="lin" valueType="num">
                                      <p:cBhvr additive="base">
                                        <p:cTn id="12" dur="500" fill="hold"/>
                                        <p:tgtEl>
                                          <p:spTgt spid="1085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4" grpId="0"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20EC2-55F4-6D63-C405-5B8F86C76F87}"/>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BA327B82-D93C-AA15-1DE2-299A24933FCD}"/>
              </a:ext>
            </a:extLst>
          </p:cNvPr>
          <p:cNvSpPr>
            <a:spLocks noGrp="1" noChangeArrowheads="1"/>
          </p:cNvSpPr>
          <p:nvPr>
            <p:ph type="title"/>
          </p:nvPr>
        </p:nvSpPr>
        <p:spPr/>
        <p:txBody>
          <a:bodyPr/>
          <a:lstStyle/>
          <a:p>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C0D3BC2E-82BE-E20C-6D2A-2201E64338A2}"/>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36FD5AC9-03A3-9C59-9257-5B76AF705B0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234</a:t>
            </a:fld>
            <a:endParaRPr kumimoji="0" lang="en-US" altLang="zh-CN" sz="1400"/>
          </a:p>
        </p:txBody>
      </p:sp>
      <p:pic>
        <p:nvPicPr>
          <p:cNvPr id="5" name="图片 4">
            <a:extLst>
              <a:ext uri="{FF2B5EF4-FFF2-40B4-BE49-F238E27FC236}">
                <a16:creationId xmlns:a16="http://schemas.microsoft.com/office/drawing/2014/main" id="{12738E2A-9026-BF05-28E4-3BFABE01E740}"/>
              </a:ext>
            </a:extLst>
          </p:cNvPr>
          <p:cNvPicPr>
            <a:picLocks noChangeAspect="1"/>
          </p:cNvPicPr>
          <p:nvPr/>
        </p:nvPicPr>
        <p:blipFill>
          <a:blip r:embed="rId2"/>
          <a:stretch>
            <a:fillRect/>
          </a:stretch>
        </p:blipFill>
        <p:spPr>
          <a:xfrm>
            <a:off x="482843" y="1591701"/>
            <a:ext cx="8178314" cy="4554246"/>
          </a:xfrm>
          <a:prstGeom prst="rect">
            <a:avLst/>
          </a:prstGeom>
        </p:spPr>
      </p:pic>
      <p:cxnSp>
        <p:nvCxnSpPr>
          <p:cNvPr id="7" name="直接连接符 6">
            <a:extLst>
              <a:ext uri="{FF2B5EF4-FFF2-40B4-BE49-F238E27FC236}">
                <a16:creationId xmlns:a16="http://schemas.microsoft.com/office/drawing/2014/main" id="{EB013EF5-B1F8-E4F2-BBFF-16939156852A}"/>
              </a:ext>
            </a:extLst>
          </p:cNvPr>
          <p:cNvCxnSpPr/>
          <p:nvPr/>
        </p:nvCxnSpPr>
        <p:spPr>
          <a:xfrm>
            <a:off x="5796136" y="5229200"/>
            <a:ext cx="25202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8814282-9202-D3F5-0BBF-A7C1088EDDAD}"/>
              </a:ext>
            </a:extLst>
          </p:cNvPr>
          <p:cNvCxnSpPr>
            <a:cxnSpLocks/>
          </p:cNvCxnSpPr>
          <p:nvPr/>
        </p:nvCxnSpPr>
        <p:spPr>
          <a:xfrm>
            <a:off x="971600" y="5805264"/>
            <a:ext cx="72728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56FB0BC-C3F6-1636-544C-FA027A614791}"/>
              </a:ext>
            </a:extLst>
          </p:cNvPr>
          <p:cNvCxnSpPr>
            <a:cxnSpLocks/>
          </p:cNvCxnSpPr>
          <p:nvPr/>
        </p:nvCxnSpPr>
        <p:spPr>
          <a:xfrm>
            <a:off x="971600" y="6302351"/>
            <a:ext cx="21602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AA675B3-9837-85F9-BFA2-031EB516CD4B}"/>
              </a:ext>
            </a:extLst>
          </p:cNvPr>
          <p:cNvCxnSpPr>
            <a:cxnSpLocks/>
          </p:cNvCxnSpPr>
          <p:nvPr/>
        </p:nvCxnSpPr>
        <p:spPr>
          <a:xfrm>
            <a:off x="2267744" y="2636912"/>
            <a:ext cx="50405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123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C31EF-D47E-E8D6-B3BA-ABA840844152}"/>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2D3762C3-E8C4-C6D8-91AC-B136AD51A9E7}"/>
              </a:ext>
            </a:extLst>
          </p:cNvPr>
          <p:cNvSpPr>
            <a:spLocks noGrp="1" noChangeArrowheads="1"/>
          </p:cNvSpPr>
          <p:nvPr>
            <p:ph type="title"/>
          </p:nvPr>
        </p:nvSpPr>
        <p:spPr/>
        <p:txBody>
          <a:bodyPr/>
          <a:lstStyle/>
          <a:p>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BCE3CE92-5362-DDC8-A511-E92368B97558}"/>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E9F145C5-7D70-825B-2E89-3DDA8A61F293}"/>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235</a:t>
            </a:fld>
            <a:endParaRPr kumimoji="0" lang="en-US" altLang="zh-CN" sz="1400"/>
          </a:p>
        </p:txBody>
      </p:sp>
      <p:pic>
        <p:nvPicPr>
          <p:cNvPr id="3" name="图片 2">
            <a:extLst>
              <a:ext uri="{FF2B5EF4-FFF2-40B4-BE49-F238E27FC236}">
                <a16:creationId xmlns:a16="http://schemas.microsoft.com/office/drawing/2014/main" id="{10E9818D-9FD9-8396-FC11-DE8D25DD4C32}"/>
              </a:ext>
            </a:extLst>
          </p:cNvPr>
          <p:cNvPicPr>
            <a:picLocks noChangeAspect="1"/>
          </p:cNvPicPr>
          <p:nvPr/>
        </p:nvPicPr>
        <p:blipFill>
          <a:blip r:embed="rId2"/>
          <a:stretch>
            <a:fillRect/>
          </a:stretch>
        </p:blipFill>
        <p:spPr>
          <a:xfrm>
            <a:off x="315572" y="1527552"/>
            <a:ext cx="8512856" cy="4620171"/>
          </a:xfrm>
          <a:prstGeom prst="rect">
            <a:avLst/>
          </a:prstGeom>
        </p:spPr>
      </p:pic>
      <p:cxnSp>
        <p:nvCxnSpPr>
          <p:cNvPr id="4" name="直接连接符 3">
            <a:extLst>
              <a:ext uri="{FF2B5EF4-FFF2-40B4-BE49-F238E27FC236}">
                <a16:creationId xmlns:a16="http://schemas.microsoft.com/office/drawing/2014/main" id="{A60D26F2-3A68-03C2-250C-A43F4A48FFC6}"/>
              </a:ext>
            </a:extLst>
          </p:cNvPr>
          <p:cNvCxnSpPr>
            <a:cxnSpLocks/>
          </p:cNvCxnSpPr>
          <p:nvPr/>
        </p:nvCxnSpPr>
        <p:spPr>
          <a:xfrm>
            <a:off x="6804248" y="5229200"/>
            <a:ext cx="19442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E4BCF4C8-9C99-7D86-0B85-3031D36D4E47}"/>
              </a:ext>
            </a:extLst>
          </p:cNvPr>
          <p:cNvCxnSpPr>
            <a:cxnSpLocks/>
          </p:cNvCxnSpPr>
          <p:nvPr/>
        </p:nvCxnSpPr>
        <p:spPr>
          <a:xfrm>
            <a:off x="827584" y="5733256"/>
            <a:ext cx="784887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AC6311D-CE4A-F4EC-C88B-6D5F8E3D03B0}"/>
              </a:ext>
            </a:extLst>
          </p:cNvPr>
          <p:cNvCxnSpPr>
            <a:cxnSpLocks/>
          </p:cNvCxnSpPr>
          <p:nvPr/>
        </p:nvCxnSpPr>
        <p:spPr>
          <a:xfrm>
            <a:off x="827584" y="6237312"/>
            <a:ext cx="69127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8A49006-B949-8FC8-7033-7CB08B8D6D13}"/>
              </a:ext>
            </a:extLst>
          </p:cNvPr>
          <p:cNvCxnSpPr>
            <a:cxnSpLocks/>
          </p:cNvCxnSpPr>
          <p:nvPr/>
        </p:nvCxnSpPr>
        <p:spPr>
          <a:xfrm>
            <a:off x="2051720" y="2636912"/>
            <a:ext cx="64636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9843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052B9-3B24-530E-B502-9C445E293886}"/>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CE23A8E6-2E5A-AF07-F9E8-2E8186E9981E}"/>
              </a:ext>
            </a:extLst>
          </p:cNvPr>
          <p:cNvSpPr>
            <a:spLocks noGrp="1" noChangeArrowheads="1"/>
          </p:cNvSpPr>
          <p:nvPr>
            <p:ph type="title"/>
          </p:nvPr>
        </p:nvSpPr>
        <p:spPr/>
        <p:txBody>
          <a:bodyPr/>
          <a:lstStyle/>
          <a:p>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14209706-2168-F192-D29A-DBDFB0833EA4}"/>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01644272-1638-5707-7129-EDAB3E1C588F}"/>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236</a:t>
            </a:fld>
            <a:endParaRPr kumimoji="0" lang="en-US" altLang="zh-CN" sz="1400"/>
          </a:p>
        </p:txBody>
      </p:sp>
      <p:pic>
        <p:nvPicPr>
          <p:cNvPr id="3" name="图片 2">
            <a:extLst>
              <a:ext uri="{FF2B5EF4-FFF2-40B4-BE49-F238E27FC236}">
                <a16:creationId xmlns:a16="http://schemas.microsoft.com/office/drawing/2014/main" id="{3667F128-A9C8-4120-5EA7-A718462986C5}"/>
              </a:ext>
            </a:extLst>
          </p:cNvPr>
          <p:cNvPicPr>
            <a:picLocks noChangeAspect="1"/>
          </p:cNvPicPr>
          <p:nvPr/>
        </p:nvPicPr>
        <p:blipFill>
          <a:blip r:embed="rId2"/>
          <a:stretch>
            <a:fillRect/>
          </a:stretch>
        </p:blipFill>
        <p:spPr>
          <a:xfrm>
            <a:off x="467544" y="2132856"/>
            <a:ext cx="8338031" cy="3312368"/>
          </a:xfrm>
          <a:prstGeom prst="rect">
            <a:avLst/>
          </a:prstGeom>
        </p:spPr>
      </p:pic>
      <p:cxnSp>
        <p:nvCxnSpPr>
          <p:cNvPr id="4" name="直接连接符 3">
            <a:extLst>
              <a:ext uri="{FF2B5EF4-FFF2-40B4-BE49-F238E27FC236}">
                <a16:creationId xmlns:a16="http://schemas.microsoft.com/office/drawing/2014/main" id="{9779AF7A-1D53-A524-4310-0326B8FB7D93}"/>
              </a:ext>
            </a:extLst>
          </p:cNvPr>
          <p:cNvCxnSpPr>
            <a:cxnSpLocks/>
          </p:cNvCxnSpPr>
          <p:nvPr/>
        </p:nvCxnSpPr>
        <p:spPr>
          <a:xfrm>
            <a:off x="2195736" y="2564904"/>
            <a:ext cx="64807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073FEE6C-00F2-DAB7-1B21-C4CEFFEB3233}"/>
              </a:ext>
            </a:extLst>
          </p:cNvPr>
          <p:cNvCxnSpPr>
            <a:cxnSpLocks/>
          </p:cNvCxnSpPr>
          <p:nvPr/>
        </p:nvCxnSpPr>
        <p:spPr>
          <a:xfrm>
            <a:off x="827584" y="2996952"/>
            <a:ext cx="57606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8F620C3-E8DB-BE5A-F592-98498D2B0775}"/>
              </a:ext>
            </a:extLst>
          </p:cNvPr>
          <p:cNvSpPr txBox="1"/>
          <p:nvPr/>
        </p:nvSpPr>
        <p:spPr>
          <a:xfrm>
            <a:off x="1108904" y="5338082"/>
            <a:ext cx="7399734" cy="646331"/>
          </a:xfrm>
          <a:prstGeom prst="rect">
            <a:avLst/>
          </a:prstGeom>
          <a:noFill/>
        </p:spPr>
        <p:txBody>
          <a:bodyPr wrap="square">
            <a:spAutoFit/>
          </a:bodyPr>
          <a:lstStyle/>
          <a:p>
            <a:r>
              <a:rPr lang="zh-CN" altLang="en-US" dirty="0">
                <a:hlinkClick r:id="rId3"/>
              </a:rPr>
              <a:t>最伟大的算法当属快速傅里叶变换！图文详解，可视化演示，一目了然！</a:t>
            </a:r>
            <a:r>
              <a:rPr lang="en-US" altLang="zh-CN" dirty="0">
                <a:hlinkClick r:id="rId3"/>
              </a:rPr>
              <a:t>—</a:t>
            </a:r>
            <a:r>
              <a:rPr lang="zh-CN" altLang="en-US" dirty="0">
                <a:hlinkClick r:id="rId3"/>
              </a:rPr>
              <a:t>傅里叶变化、直方图、人工智能、机器学习</a:t>
            </a:r>
            <a:r>
              <a:rPr lang="en-US" altLang="zh-CN" dirty="0">
                <a:hlinkClick r:id="rId3"/>
              </a:rPr>
              <a:t>_</a:t>
            </a:r>
            <a:r>
              <a:rPr lang="zh-CN" altLang="en-US" dirty="0">
                <a:hlinkClick r:id="rId3"/>
              </a:rPr>
              <a:t>哔哩哔哩</a:t>
            </a:r>
            <a:r>
              <a:rPr lang="en-US" altLang="zh-CN" dirty="0">
                <a:hlinkClick r:id="rId3"/>
              </a:rPr>
              <a:t>_</a:t>
            </a:r>
            <a:r>
              <a:rPr lang="en-US" altLang="zh-CN" dirty="0" err="1">
                <a:hlinkClick r:id="rId3"/>
              </a:rPr>
              <a:t>bilibili</a:t>
            </a:r>
            <a:endParaRPr lang="zh-CN" altLang="en-US" dirty="0"/>
          </a:p>
        </p:txBody>
      </p:sp>
    </p:spTree>
    <p:extLst>
      <p:ext uri="{BB962C8B-B14F-4D97-AF65-F5344CB8AC3E}">
        <p14:creationId xmlns:p14="http://schemas.microsoft.com/office/powerpoint/2010/main" val="41187144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78750-241E-B073-F832-835A75238181}"/>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38FBDEAF-3E8A-E9DE-BB50-B2B2B3F1FEA8}"/>
              </a:ext>
            </a:extLst>
          </p:cNvPr>
          <p:cNvSpPr>
            <a:spLocks noGrp="1" noChangeArrowheads="1"/>
          </p:cNvSpPr>
          <p:nvPr>
            <p:ph type="title"/>
          </p:nvPr>
        </p:nvSpPr>
        <p:spPr/>
        <p:txBody>
          <a:bodyPr/>
          <a:lstStyle/>
          <a:p>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F7ED2571-24EC-71EB-CA3F-89863392BBD0}"/>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7E12D73D-5AFF-64A9-ED45-BED7FD382752}"/>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237</a:t>
            </a:fld>
            <a:endParaRPr kumimoji="0" lang="en-US" altLang="zh-CN" sz="1400"/>
          </a:p>
        </p:txBody>
      </p:sp>
      <p:pic>
        <p:nvPicPr>
          <p:cNvPr id="3" name="图片 2">
            <a:extLst>
              <a:ext uri="{FF2B5EF4-FFF2-40B4-BE49-F238E27FC236}">
                <a16:creationId xmlns:a16="http://schemas.microsoft.com/office/drawing/2014/main" id="{1BA45DB8-E12A-7E07-80BD-289182BD2F35}"/>
              </a:ext>
            </a:extLst>
          </p:cNvPr>
          <p:cNvPicPr>
            <a:picLocks noChangeAspect="1"/>
          </p:cNvPicPr>
          <p:nvPr/>
        </p:nvPicPr>
        <p:blipFill>
          <a:blip r:embed="rId2"/>
          <a:stretch>
            <a:fillRect/>
          </a:stretch>
        </p:blipFill>
        <p:spPr>
          <a:xfrm>
            <a:off x="323528" y="1396455"/>
            <a:ext cx="8076988" cy="4941704"/>
          </a:xfrm>
          <a:prstGeom prst="rect">
            <a:avLst/>
          </a:prstGeom>
        </p:spPr>
      </p:pic>
      <p:cxnSp>
        <p:nvCxnSpPr>
          <p:cNvPr id="2" name="直接连接符 1">
            <a:extLst>
              <a:ext uri="{FF2B5EF4-FFF2-40B4-BE49-F238E27FC236}">
                <a16:creationId xmlns:a16="http://schemas.microsoft.com/office/drawing/2014/main" id="{D28D47DC-A738-3652-742A-66606F1F878A}"/>
              </a:ext>
            </a:extLst>
          </p:cNvPr>
          <p:cNvCxnSpPr>
            <a:cxnSpLocks/>
          </p:cNvCxnSpPr>
          <p:nvPr/>
        </p:nvCxnSpPr>
        <p:spPr>
          <a:xfrm>
            <a:off x="1907704" y="4725144"/>
            <a:ext cx="455024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FAC253B-4B69-FB9D-C596-B74E18A03FE7}"/>
              </a:ext>
            </a:extLst>
          </p:cNvPr>
          <p:cNvCxnSpPr>
            <a:cxnSpLocks/>
          </p:cNvCxnSpPr>
          <p:nvPr/>
        </p:nvCxnSpPr>
        <p:spPr>
          <a:xfrm>
            <a:off x="2771304" y="5301208"/>
            <a:ext cx="455024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4915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E7C3B-0BB0-7B9F-4F4F-591F686FFD73}"/>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2635A25F-32FA-F953-9C14-5D80C6FFAB95}"/>
              </a:ext>
            </a:extLst>
          </p:cNvPr>
          <p:cNvSpPr>
            <a:spLocks noGrp="1" noChangeArrowheads="1"/>
          </p:cNvSpPr>
          <p:nvPr>
            <p:ph type="title"/>
          </p:nvPr>
        </p:nvSpPr>
        <p:spPr/>
        <p:txBody>
          <a:bodyPr/>
          <a:lstStyle/>
          <a:p>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891C953F-251B-658F-2B2C-8DC7AA6FE231}"/>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C7013364-4F4A-141B-6AE1-93913B04E95F}"/>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238</a:t>
            </a:fld>
            <a:endParaRPr kumimoji="0" lang="en-US" altLang="zh-CN" sz="1400"/>
          </a:p>
        </p:txBody>
      </p:sp>
      <p:pic>
        <p:nvPicPr>
          <p:cNvPr id="4" name="图片 3">
            <a:extLst>
              <a:ext uri="{FF2B5EF4-FFF2-40B4-BE49-F238E27FC236}">
                <a16:creationId xmlns:a16="http://schemas.microsoft.com/office/drawing/2014/main" id="{92995AD0-CCA6-79B4-EA4F-DA0F9D4E9BBB}"/>
              </a:ext>
            </a:extLst>
          </p:cNvPr>
          <p:cNvPicPr>
            <a:picLocks noChangeAspect="1"/>
          </p:cNvPicPr>
          <p:nvPr/>
        </p:nvPicPr>
        <p:blipFill>
          <a:blip r:embed="rId2"/>
          <a:stretch>
            <a:fillRect/>
          </a:stretch>
        </p:blipFill>
        <p:spPr>
          <a:xfrm>
            <a:off x="130445" y="1988840"/>
            <a:ext cx="8883109" cy="3837718"/>
          </a:xfrm>
          <a:prstGeom prst="rect">
            <a:avLst/>
          </a:prstGeom>
        </p:spPr>
      </p:pic>
    </p:spTree>
    <p:extLst>
      <p:ext uri="{BB962C8B-B14F-4D97-AF65-F5344CB8AC3E}">
        <p14:creationId xmlns:p14="http://schemas.microsoft.com/office/powerpoint/2010/main" val="1835368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BB8E3-11D7-42D4-A6FF-65264C0963B2}"/>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B917A05B-CF1D-5B94-B386-D3867CC0EF7E}"/>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2D32B507-4F00-9ED6-C35F-790C04F7A079}"/>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887B3FC8-4DC5-3FDB-9073-A05200E3F2FB}"/>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239</a:t>
            </a:fld>
            <a:endParaRPr kumimoji="0" lang="en-US" altLang="zh-CN" sz="1400"/>
          </a:p>
        </p:txBody>
      </p:sp>
      <p:pic>
        <p:nvPicPr>
          <p:cNvPr id="4" name="图片 3">
            <a:extLst>
              <a:ext uri="{FF2B5EF4-FFF2-40B4-BE49-F238E27FC236}">
                <a16:creationId xmlns:a16="http://schemas.microsoft.com/office/drawing/2014/main" id="{EFC664E3-710D-9879-DED7-08C2585EAC1D}"/>
              </a:ext>
            </a:extLst>
          </p:cNvPr>
          <p:cNvPicPr>
            <a:picLocks noChangeAspect="1"/>
          </p:cNvPicPr>
          <p:nvPr/>
        </p:nvPicPr>
        <p:blipFill>
          <a:blip r:embed="rId2"/>
          <a:stretch>
            <a:fillRect/>
          </a:stretch>
        </p:blipFill>
        <p:spPr>
          <a:xfrm>
            <a:off x="107504" y="1709585"/>
            <a:ext cx="8706063" cy="4131113"/>
          </a:xfrm>
          <a:prstGeom prst="rect">
            <a:avLst/>
          </a:prstGeom>
        </p:spPr>
      </p:pic>
    </p:spTree>
    <p:extLst>
      <p:ext uri="{BB962C8B-B14F-4D97-AF65-F5344CB8AC3E}">
        <p14:creationId xmlns:p14="http://schemas.microsoft.com/office/powerpoint/2010/main" val="342419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32973" y="275379"/>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21507" name="Text Box 3"/>
          <p:cNvSpPr txBox="1">
            <a:spLocks noChangeArrowheads="1"/>
          </p:cNvSpPr>
          <p:nvPr/>
        </p:nvSpPr>
        <p:spPr bwMode="auto">
          <a:xfrm>
            <a:off x="332972" y="1399354"/>
            <a:ext cx="8811027" cy="2788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spcBef>
                <a:spcPct val="20000"/>
              </a:spcBef>
            </a:pPr>
            <a:r>
              <a:rPr lang="zh-CN" altLang="en-US" sz="3200" b="1" dirty="0">
                <a:solidFill>
                  <a:schemeClr val="accent1"/>
                </a:solidFill>
                <a:latin typeface="黑体" pitchFamily="2" charset="-122"/>
                <a:ea typeface="黑体" pitchFamily="2" charset="-122"/>
              </a:rPr>
              <a:t>例</a:t>
            </a:r>
            <a:r>
              <a:rPr lang="en-US" altLang="zh-CN" sz="3200" b="1" dirty="0">
                <a:solidFill>
                  <a:schemeClr val="accent1"/>
                </a:solidFill>
                <a:latin typeface="黑体" pitchFamily="2" charset="-122"/>
                <a:ea typeface="黑体" pitchFamily="2" charset="-122"/>
              </a:rPr>
              <a:t>5  </a:t>
            </a:r>
            <a:r>
              <a:rPr lang="zh-CN" altLang="en-US" sz="3200" b="1" dirty="0">
                <a:solidFill>
                  <a:schemeClr val="accent1"/>
                </a:solidFill>
                <a:latin typeface="黑体" pitchFamily="2" charset="-122"/>
                <a:ea typeface="黑体" pitchFamily="2" charset="-122"/>
              </a:rPr>
              <a:t>整数划分问题</a:t>
            </a:r>
          </a:p>
          <a:p>
            <a:pPr>
              <a:spcBef>
                <a:spcPct val="20000"/>
              </a:spcBef>
            </a:pPr>
            <a:r>
              <a:rPr lang="zh-CN" altLang="en-US" sz="2400" dirty="0">
                <a:solidFill>
                  <a:srgbClr val="000000"/>
                </a:solidFill>
                <a:latin typeface="楷体_GB2312" pitchFamily="49" charset="-122"/>
                <a:ea typeface="楷体_GB2312" pitchFamily="49" charset="-122"/>
                <a:cs typeface="Times New Roman" pitchFamily="18" charset="0"/>
              </a:rPr>
              <a:t>将正整数</a:t>
            </a:r>
            <a:r>
              <a:rPr lang="en-US" altLang="zh-CN" sz="2400" dirty="0">
                <a:solidFill>
                  <a:srgbClr val="000000"/>
                </a:solidFill>
                <a:latin typeface="楷体_GB2312" pitchFamily="49" charset="-122"/>
                <a:ea typeface="楷体_GB2312" pitchFamily="49" charset="-122"/>
              </a:rPr>
              <a:t>n</a:t>
            </a:r>
            <a:r>
              <a:rPr lang="zh-CN" altLang="en-US" sz="2400" dirty="0">
                <a:solidFill>
                  <a:srgbClr val="000000"/>
                </a:solidFill>
                <a:latin typeface="楷体_GB2312" pitchFamily="49" charset="-122"/>
                <a:ea typeface="楷体_GB2312" pitchFamily="49" charset="-122"/>
              </a:rPr>
              <a:t>表示成一系列正整数之和：</a:t>
            </a:r>
            <a:r>
              <a:rPr lang="en-US" altLang="zh-CN" sz="2400" dirty="0">
                <a:solidFill>
                  <a:srgbClr val="000000"/>
                </a:solidFill>
                <a:latin typeface="楷体_GB2312" pitchFamily="49" charset="-122"/>
                <a:ea typeface="楷体_GB2312" pitchFamily="49" charset="-122"/>
              </a:rPr>
              <a:t>n=n</a:t>
            </a:r>
            <a:r>
              <a:rPr lang="en-US" altLang="zh-CN" sz="2400" baseline="-25000" dirty="0">
                <a:solidFill>
                  <a:srgbClr val="000000"/>
                </a:solidFill>
                <a:latin typeface="楷体_GB2312" pitchFamily="49" charset="-122"/>
                <a:ea typeface="楷体_GB2312" pitchFamily="49" charset="-122"/>
              </a:rPr>
              <a:t>1</a:t>
            </a:r>
            <a:r>
              <a:rPr lang="en-US" altLang="zh-CN" sz="2400" dirty="0">
                <a:solidFill>
                  <a:srgbClr val="000000"/>
                </a:solidFill>
                <a:latin typeface="楷体_GB2312" pitchFamily="49" charset="-122"/>
                <a:ea typeface="楷体_GB2312" pitchFamily="49" charset="-122"/>
              </a:rPr>
              <a:t>+n</a:t>
            </a:r>
            <a:r>
              <a:rPr lang="en-US" altLang="zh-CN" sz="2400" baseline="-25000" dirty="0">
                <a:solidFill>
                  <a:srgbClr val="000000"/>
                </a:solidFill>
                <a:latin typeface="楷体_GB2312" pitchFamily="49" charset="-122"/>
                <a:ea typeface="楷体_GB2312" pitchFamily="49" charset="-122"/>
              </a:rPr>
              <a:t>2</a:t>
            </a:r>
            <a:r>
              <a:rPr lang="en-US" altLang="zh-CN" sz="2400" dirty="0">
                <a:solidFill>
                  <a:srgbClr val="000000"/>
                </a:solidFill>
                <a:latin typeface="楷体_GB2312" pitchFamily="49" charset="-122"/>
                <a:ea typeface="楷体_GB2312" pitchFamily="49" charset="-122"/>
              </a:rPr>
              <a:t>+</a:t>
            </a:r>
            <a:r>
              <a:rPr lang="en-US" altLang="zh-CN" sz="2400" dirty="0">
                <a:solidFill>
                  <a:srgbClr val="000000"/>
                </a:solidFill>
                <a:latin typeface="Times New Roman"/>
                <a:ea typeface="楷体_GB2312" pitchFamily="49" charset="-122"/>
              </a:rPr>
              <a:t>…</a:t>
            </a:r>
            <a:r>
              <a:rPr lang="en-US" altLang="zh-CN" sz="2400" dirty="0">
                <a:solidFill>
                  <a:srgbClr val="000000"/>
                </a:solidFill>
                <a:latin typeface="楷体_GB2312" pitchFamily="49" charset="-122"/>
                <a:ea typeface="楷体_GB2312" pitchFamily="49" charset="-122"/>
              </a:rPr>
              <a:t>+</a:t>
            </a:r>
            <a:r>
              <a:rPr lang="en-US" altLang="zh-CN" sz="2400" dirty="0" err="1">
                <a:solidFill>
                  <a:srgbClr val="000000"/>
                </a:solidFill>
                <a:latin typeface="楷体_GB2312" pitchFamily="49" charset="-122"/>
                <a:ea typeface="楷体_GB2312" pitchFamily="49" charset="-122"/>
              </a:rPr>
              <a:t>n</a:t>
            </a:r>
            <a:r>
              <a:rPr lang="en-US" altLang="zh-CN" sz="2400" baseline="-25000" dirty="0" err="1">
                <a:solidFill>
                  <a:srgbClr val="000000"/>
                </a:solidFill>
                <a:latin typeface="楷体_GB2312" pitchFamily="49" charset="-122"/>
                <a:ea typeface="楷体_GB2312" pitchFamily="49" charset="-122"/>
              </a:rPr>
              <a:t>k</a:t>
            </a:r>
            <a:r>
              <a:rPr lang="zh-CN" altLang="en-US" sz="2400" dirty="0">
                <a:solidFill>
                  <a:srgbClr val="000000"/>
                </a:solidFill>
                <a:latin typeface="楷体_GB2312" pitchFamily="49" charset="-122"/>
                <a:ea typeface="楷体_GB2312" pitchFamily="49" charset="-122"/>
              </a:rPr>
              <a:t>，</a:t>
            </a:r>
          </a:p>
          <a:p>
            <a:pPr>
              <a:spcBef>
                <a:spcPct val="20000"/>
              </a:spcBef>
            </a:pPr>
            <a:r>
              <a:rPr lang="zh-CN" altLang="en-US" sz="2400" dirty="0">
                <a:solidFill>
                  <a:srgbClr val="000000"/>
                </a:solidFill>
                <a:latin typeface="楷体_GB2312" pitchFamily="49" charset="-122"/>
                <a:ea typeface="楷体_GB2312" pitchFamily="49" charset="-122"/>
              </a:rPr>
              <a:t>其中</a:t>
            </a:r>
            <a:r>
              <a:rPr lang="en-US" altLang="zh-CN" sz="2400" dirty="0">
                <a:solidFill>
                  <a:srgbClr val="000000"/>
                </a:solidFill>
                <a:latin typeface="楷体_GB2312" pitchFamily="49" charset="-122"/>
                <a:ea typeface="楷体_GB2312" pitchFamily="49" charset="-122"/>
              </a:rPr>
              <a:t>n</a:t>
            </a:r>
            <a:r>
              <a:rPr lang="en-US" altLang="zh-CN" sz="2400" baseline="-25000" dirty="0">
                <a:solidFill>
                  <a:srgbClr val="000000"/>
                </a:solidFill>
                <a:latin typeface="楷体_GB2312" pitchFamily="49" charset="-122"/>
                <a:ea typeface="楷体_GB2312" pitchFamily="49" charset="-122"/>
              </a:rPr>
              <a:t>1</a:t>
            </a:r>
            <a:r>
              <a:rPr lang="en-US" altLang="zh-CN" sz="2400" dirty="0">
                <a:solidFill>
                  <a:srgbClr val="000000"/>
                </a:solidFill>
                <a:latin typeface="楷体_GB2312" pitchFamily="49" charset="-122"/>
                <a:ea typeface="楷体_GB2312" pitchFamily="49" charset="-122"/>
              </a:rPr>
              <a:t>≥n</a:t>
            </a:r>
            <a:r>
              <a:rPr lang="en-US" altLang="zh-CN" sz="2400" baseline="-25000" dirty="0">
                <a:solidFill>
                  <a:srgbClr val="000000"/>
                </a:solidFill>
                <a:latin typeface="楷体_GB2312" pitchFamily="49" charset="-122"/>
                <a:ea typeface="楷体_GB2312" pitchFamily="49" charset="-122"/>
              </a:rPr>
              <a:t>2</a:t>
            </a:r>
            <a:r>
              <a:rPr lang="en-US" altLang="zh-CN" sz="2400" dirty="0">
                <a:solidFill>
                  <a:srgbClr val="000000"/>
                </a:solidFill>
                <a:latin typeface="楷体_GB2312" pitchFamily="49" charset="-122"/>
                <a:ea typeface="楷体_GB2312" pitchFamily="49" charset="-122"/>
              </a:rPr>
              <a:t>≥</a:t>
            </a:r>
            <a:r>
              <a:rPr lang="en-US" altLang="zh-CN" sz="2400" dirty="0">
                <a:solidFill>
                  <a:srgbClr val="000000"/>
                </a:solidFill>
                <a:latin typeface="Times New Roman"/>
                <a:ea typeface="楷体_GB2312" pitchFamily="49" charset="-122"/>
              </a:rPr>
              <a:t>…</a:t>
            </a:r>
            <a:r>
              <a:rPr lang="en-US" altLang="zh-CN" sz="2400" dirty="0">
                <a:solidFill>
                  <a:srgbClr val="000000"/>
                </a:solidFill>
                <a:latin typeface="楷体_GB2312" pitchFamily="49" charset="-122"/>
                <a:ea typeface="楷体_GB2312" pitchFamily="49" charset="-122"/>
              </a:rPr>
              <a:t>≥n</a:t>
            </a:r>
            <a:r>
              <a:rPr lang="en-US" altLang="zh-CN" sz="2400" baseline="-25000" dirty="0">
                <a:solidFill>
                  <a:srgbClr val="000000"/>
                </a:solidFill>
                <a:latin typeface="楷体_GB2312" pitchFamily="49" charset="-122"/>
                <a:ea typeface="楷体_GB2312" pitchFamily="49" charset="-122"/>
              </a:rPr>
              <a:t>k</a:t>
            </a:r>
            <a:r>
              <a:rPr lang="en-US" altLang="zh-CN" sz="2400" dirty="0">
                <a:solidFill>
                  <a:srgbClr val="000000"/>
                </a:solidFill>
                <a:latin typeface="楷体_GB2312" pitchFamily="49" charset="-122"/>
                <a:ea typeface="楷体_GB2312" pitchFamily="49" charset="-122"/>
              </a:rPr>
              <a:t>≥1</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k≥1</a:t>
            </a:r>
            <a:r>
              <a:rPr lang="zh-CN" altLang="en-US" sz="2400" dirty="0">
                <a:solidFill>
                  <a:srgbClr val="000000"/>
                </a:solidFill>
                <a:latin typeface="楷体_GB2312" pitchFamily="49" charset="-122"/>
                <a:ea typeface="楷体_GB2312" pitchFamily="49" charset="-122"/>
              </a:rPr>
              <a:t>。</a:t>
            </a:r>
          </a:p>
          <a:p>
            <a:pPr>
              <a:spcBef>
                <a:spcPct val="20000"/>
              </a:spcBef>
            </a:pPr>
            <a:r>
              <a:rPr lang="zh-CN" altLang="en-US" sz="2400" dirty="0">
                <a:solidFill>
                  <a:srgbClr val="000000"/>
                </a:solidFill>
                <a:latin typeface="楷体_GB2312" pitchFamily="49" charset="-122"/>
                <a:ea typeface="楷体_GB2312" pitchFamily="49" charset="-122"/>
              </a:rPr>
              <a:t>正整数</a:t>
            </a:r>
            <a:r>
              <a:rPr lang="en-US" altLang="zh-CN" sz="2400" dirty="0">
                <a:solidFill>
                  <a:srgbClr val="000000"/>
                </a:solidFill>
                <a:latin typeface="楷体_GB2312" pitchFamily="49" charset="-122"/>
                <a:ea typeface="楷体_GB2312" pitchFamily="49" charset="-122"/>
              </a:rPr>
              <a:t>n</a:t>
            </a:r>
            <a:r>
              <a:rPr lang="zh-CN" altLang="en-US" sz="2400" dirty="0">
                <a:solidFill>
                  <a:srgbClr val="000000"/>
                </a:solidFill>
                <a:latin typeface="楷体_GB2312" pitchFamily="49" charset="-122"/>
                <a:ea typeface="楷体_GB2312" pitchFamily="49" charset="-122"/>
              </a:rPr>
              <a:t>的这种表示称为</a:t>
            </a:r>
            <a:r>
              <a:rPr lang="zh-CN" altLang="en-US" sz="2400" dirty="0">
                <a:solidFill>
                  <a:schemeClr val="accent1"/>
                </a:solidFill>
                <a:latin typeface="楷体_GB2312" pitchFamily="49" charset="-122"/>
                <a:ea typeface="楷体_GB2312" pitchFamily="49" charset="-122"/>
              </a:rPr>
              <a:t>正整数</a:t>
            </a:r>
            <a:r>
              <a:rPr lang="en-US" altLang="zh-CN" sz="2400" dirty="0">
                <a:solidFill>
                  <a:schemeClr val="accent1"/>
                </a:solidFill>
                <a:latin typeface="楷体_GB2312" pitchFamily="49" charset="-122"/>
                <a:ea typeface="楷体_GB2312" pitchFamily="49" charset="-122"/>
              </a:rPr>
              <a:t>n</a:t>
            </a:r>
            <a:r>
              <a:rPr lang="zh-CN" altLang="en-US" sz="2400" dirty="0">
                <a:solidFill>
                  <a:schemeClr val="accent1"/>
                </a:solidFill>
                <a:latin typeface="楷体_GB2312" pitchFamily="49" charset="-122"/>
                <a:ea typeface="楷体_GB2312" pitchFamily="49" charset="-122"/>
              </a:rPr>
              <a:t>的划分</a:t>
            </a:r>
            <a:r>
              <a:rPr lang="zh-CN" altLang="en-US" sz="2400" dirty="0">
                <a:solidFill>
                  <a:srgbClr val="000000"/>
                </a:solidFill>
                <a:latin typeface="楷体_GB2312" pitchFamily="49" charset="-122"/>
                <a:ea typeface="楷体_GB2312" pitchFamily="49" charset="-122"/>
              </a:rPr>
              <a:t>。求正整数</a:t>
            </a:r>
            <a:r>
              <a:rPr lang="en-US" altLang="zh-CN" sz="2400" dirty="0">
                <a:solidFill>
                  <a:srgbClr val="000000"/>
                </a:solidFill>
                <a:latin typeface="楷体_GB2312" pitchFamily="49" charset="-122"/>
                <a:ea typeface="楷体_GB2312" pitchFamily="49" charset="-122"/>
              </a:rPr>
              <a:t>n</a:t>
            </a:r>
            <a:r>
              <a:rPr lang="zh-CN" altLang="en-US" sz="2400" dirty="0">
                <a:solidFill>
                  <a:srgbClr val="000000"/>
                </a:solidFill>
                <a:latin typeface="楷体_GB2312" pitchFamily="49" charset="-122"/>
                <a:ea typeface="楷体_GB2312" pitchFamily="49" charset="-122"/>
              </a:rPr>
              <a:t>的不</a:t>
            </a:r>
          </a:p>
          <a:p>
            <a:pPr>
              <a:spcBef>
                <a:spcPct val="20000"/>
              </a:spcBef>
            </a:pPr>
            <a:r>
              <a:rPr lang="zh-CN" altLang="en-US" sz="2400" dirty="0">
                <a:solidFill>
                  <a:srgbClr val="000000"/>
                </a:solidFill>
                <a:latin typeface="楷体_GB2312" pitchFamily="49" charset="-122"/>
                <a:ea typeface="楷体_GB2312" pitchFamily="49" charset="-122"/>
              </a:rPr>
              <a:t>同划分个数。 </a:t>
            </a:r>
          </a:p>
          <a:p>
            <a:endParaRPr lang="en-US" altLang="zh-CN" sz="2400" dirty="0">
              <a:solidFill>
                <a:schemeClr val="accent2"/>
              </a:solidFill>
              <a:latin typeface="楷体_GB2312" pitchFamily="49" charset="-122"/>
              <a:ea typeface="楷体_GB2312" pitchFamily="49" charset="-122"/>
            </a:endParaRPr>
          </a:p>
        </p:txBody>
      </p:sp>
      <p:sp>
        <p:nvSpPr>
          <p:cNvPr id="21508" name="Text Box 4"/>
          <p:cNvSpPr txBox="1">
            <a:spLocks noChangeArrowheads="1"/>
          </p:cNvSpPr>
          <p:nvPr/>
        </p:nvSpPr>
        <p:spPr bwMode="auto">
          <a:xfrm>
            <a:off x="274637" y="3934671"/>
            <a:ext cx="8618538"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solidFill>
                  <a:srgbClr val="000000"/>
                </a:solidFill>
                <a:latin typeface="楷体_GB2312" pitchFamily="49" charset="-122"/>
                <a:ea typeface="楷体_GB2312" pitchFamily="49" charset="-122"/>
              </a:rPr>
              <a:t>例如正整数</a:t>
            </a:r>
            <a:r>
              <a:rPr lang="en-US" altLang="zh-CN" sz="2400" dirty="0">
                <a:solidFill>
                  <a:srgbClr val="000000"/>
                </a:solidFill>
                <a:latin typeface="楷体_GB2312" pitchFamily="49" charset="-122"/>
                <a:ea typeface="楷体_GB2312" pitchFamily="49" charset="-122"/>
              </a:rPr>
              <a:t>6</a:t>
            </a:r>
            <a:r>
              <a:rPr lang="zh-CN" altLang="en-US" sz="2400" dirty="0">
                <a:solidFill>
                  <a:srgbClr val="000000"/>
                </a:solidFill>
                <a:latin typeface="楷体_GB2312" pitchFamily="49" charset="-122"/>
                <a:ea typeface="楷体_GB2312" pitchFamily="49" charset="-122"/>
              </a:rPr>
              <a:t>有如下</a:t>
            </a:r>
            <a:r>
              <a:rPr lang="en-US" altLang="zh-CN" sz="2400" dirty="0">
                <a:solidFill>
                  <a:srgbClr val="000000"/>
                </a:solidFill>
                <a:latin typeface="楷体_GB2312" pitchFamily="49" charset="-122"/>
                <a:ea typeface="楷体_GB2312" pitchFamily="49" charset="-122"/>
              </a:rPr>
              <a:t>11</a:t>
            </a:r>
            <a:r>
              <a:rPr lang="zh-CN" altLang="en-US" sz="2400" dirty="0">
                <a:solidFill>
                  <a:srgbClr val="000000"/>
                </a:solidFill>
                <a:latin typeface="楷体_GB2312" pitchFamily="49" charset="-122"/>
                <a:ea typeface="楷体_GB2312" pitchFamily="49" charset="-122"/>
              </a:rPr>
              <a:t>种不同的划分：</a:t>
            </a:r>
          </a:p>
          <a:p>
            <a:r>
              <a:rPr lang="zh-CN" altLang="en-US" sz="2400" dirty="0">
                <a:solidFill>
                  <a:srgbClr val="000000"/>
                </a:solidFill>
                <a:latin typeface="楷体_GB2312" pitchFamily="49" charset="-122"/>
                <a:ea typeface="楷体_GB2312" pitchFamily="49" charset="-122"/>
              </a:rPr>
              <a:t>    </a:t>
            </a:r>
            <a:r>
              <a:rPr lang="en-US" altLang="zh-CN" sz="2400" dirty="0">
                <a:solidFill>
                  <a:srgbClr val="000000"/>
                </a:solidFill>
                <a:latin typeface="楷体_GB2312" pitchFamily="49" charset="-122"/>
                <a:ea typeface="楷体_GB2312" pitchFamily="49" charset="-122"/>
              </a:rPr>
              <a:t>6</a:t>
            </a:r>
            <a:r>
              <a:rPr lang="zh-CN" altLang="en-US" sz="2400" dirty="0">
                <a:solidFill>
                  <a:srgbClr val="000000"/>
                </a:solidFill>
                <a:latin typeface="楷体_GB2312" pitchFamily="49" charset="-122"/>
                <a:ea typeface="楷体_GB2312" pitchFamily="49" charset="-122"/>
              </a:rPr>
              <a:t>；</a:t>
            </a:r>
          </a:p>
          <a:p>
            <a:r>
              <a:rPr lang="zh-CN" altLang="en-US" sz="2400" dirty="0">
                <a:solidFill>
                  <a:srgbClr val="000000"/>
                </a:solidFill>
                <a:latin typeface="楷体_GB2312" pitchFamily="49" charset="-122"/>
                <a:ea typeface="楷体_GB2312" pitchFamily="49" charset="-122"/>
              </a:rPr>
              <a:t>    </a:t>
            </a:r>
            <a:r>
              <a:rPr lang="en-US" altLang="zh-CN" sz="2400" dirty="0">
                <a:solidFill>
                  <a:srgbClr val="000000"/>
                </a:solidFill>
                <a:latin typeface="楷体_GB2312" pitchFamily="49" charset="-122"/>
                <a:ea typeface="楷体_GB2312" pitchFamily="49" charset="-122"/>
              </a:rPr>
              <a:t>5+1</a:t>
            </a:r>
            <a:r>
              <a:rPr lang="zh-CN" altLang="en-US" sz="2400" dirty="0">
                <a:solidFill>
                  <a:srgbClr val="000000"/>
                </a:solidFill>
                <a:latin typeface="楷体_GB2312" pitchFamily="49" charset="-122"/>
                <a:ea typeface="楷体_GB2312" pitchFamily="49" charset="-122"/>
              </a:rPr>
              <a:t>；</a:t>
            </a:r>
          </a:p>
          <a:p>
            <a:r>
              <a:rPr lang="zh-CN" altLang="en-US" sz="2400" dirty="0">
                <a:solidFill>
                  <a:srgbClr val="000000"/>
                </a:solidFill>
                <a:latin typeface="楷体_GB2312" pitchFamily="49" charset="-122"/>
                <a:ea typeface="楷体_GB2312" pitchFamily="49" charset="-122"/>
              </a:rPr>
              <a:t>    </a:t>
            </a:r>
            <a:r>
              <a:rPr lang="en-US" altLang="zh-CN" sz="2400" dirty="0">
                <a:solidFill>
                  <a:srgbClr val="000000"/>
                </a:solidFill>
                <a:latin typeface="楷体_GB2312" pitchFamily="49" charset="-122"/>
                <a:ea typeface="楷体_GB2312" pitchFamily="49" charset="-122"/>
              </a:rPr>
              <a:t>4+2</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4+1+1</a:t>
            </a:r>
            <a:r>
              <a:rPr lang="zh-CN" altLang="en-US" sz="2400" dirty="0">
                <a:solidFill>
                  <a:srgbClr val="000000"/>
                </a:solidFill>
                <a:latin typeface="楷体_GB2312" pitchFamily="49" charset="-122"/>
                <a:ea typeface="楷体_GB2312" pitchFamily="49" charset="-122"/>
              </a:rPr>
              <a:t>；</a:t>
            </a:r>
          </a:p>
          <a:p>
            <a:r>
              <a:rPr lang="zh-CN" altLang="en-US" sz="2400" dirty="0">
                <a:solidFill>
                  <a:srgbClr val="000000"/>
                </a:solidFill>
                <a:latin typeface="楷体_GB2312" pitchFamily="49" charset="-122"/>
                <a:ea typeface="楷体_GB2312" pitchFamily="49" charset="-122"/>
              </a:rPr>
              <a:t>    </a:t>
            </a:r>
            <a:r>
              <a:rPr lang="en-US" altLang="zh-CN" sz="2400" dirty="0">
                <a:solidFill>
                  <a:srgbClr val="000000"/>
                </a:solidFill>
                <a:latin typeface="楷体_GB2312" pitchFamily="49" charset="-122"/>
                <a:ea typeface="楷体_GB2312" pitchFamily="49" charset="-122"/>
              </a:rPr>
              <a:t>3+3</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3+2+1</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3+1+1+1</a:t>
            </a:r>
            <a:r>
              <a:rPr lang="zh-CN" altLang="en-US" sz="2400" dirty="0">
                <a:solidFill>
                  <a:srgbClr val="000000"/>
                </a:solidFill>
                <a:latin typeface="楷体_GB2312" pitchFamily="49" charset="-122"/>
                <a:ea typeface="楷体_GB2312" pitchFamily="49" charset="-122"/>
              </a:rPr>
              <a:t>；</a:t>
            </a:r>
          </a:p>
          <a:p>
            <a:r>
              <a:rPr lang="zh-CN" altLang="en-US" sz="2400" dirty="0">
                <a:solidFill>
                  <a:srgbClr val="000000"/>
                </a:solidFill>
                <a:latin typeface="楷体_GB2312" pitchFamily="49" charset="-122"/>
                <a:ea typeface="楷体_GB2312" pitchFamily="49" charset="-122"/>
              </a:rPr>
              <a:t>    </a:t>
            </a:r>
            <a:r>
              <a:rPr lang="en-US" altLang="zh-CN" sz="2400" dirty="0">
                <a:solidFill>
                  <a:srgbClr val="000000"/>
                </a:solidFill>
                <a:latin typeface="楷体_GB2312" pitchFamily="49" charset="-122"/>
                <a:ea typeface="楷体_GB2312" pitchFamily="49" charset="-122"/>
              </a:rPr>
              <a:t>2+2+2</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2+2+1+1</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2+1+1+1+1</a:t>
            </a:r>
            <a:r>
              <a:rPr lang="zh-CN" altLang="en-US" sz="2400" dirty="0">
                <a:solidFill>
                  <a:srgbClr val="000000"/>
                </a:solidFill>
                <a:latin typeface="楷体_GB2312" pitchFamily="49" charset="-122"/>
                <a:ea typeface="楷体_GB2312" pitchFamily="49" charset="-122"/>
              </a:rPr>
              <a:t>；</a:t>
            </a:r>
          </a:p>
          <a:p>
            <a:r>
              <a:rPr lang="zh-CN" altLang="en-US" sz="2400" dirty="0">
                <a:solidFill>
                  <a:srgbClr val="000000"/>
                </a:solidFill>
                <a:latin typeface="楷体_GB2312" pitchFamily="49" charset="-122"/>
                <a:ea typeface="楷体_GB2312" pitchFamily="49" charset="-122"/>
              </a:rPr>
              <a:t>    </a:t>
            </a:r>
            <a:r>
              <a:rPr lang="en-US" altLang="zh-CN" sz="2400" dirty="0">
                <a:solidFill>
                  <a:srgbClr val="000000"/>
                </a:solidFill>
                <a:latin typeface="楷体_GB2312" pitchFamily="49" charset="-122"/>
                <a:ea typeface="楷体_GB2312" pitchFamily="49" charset="-122"/>
              </a:rPr>
              <a:t>1+1+1+1+1+1</a:t>
            </a:r>
            <a:r>
              <a:rPr lang="zh-CN" altLang="en-US" sz="2400" dirty="0">
                <a:solidFill>
                  <a:srgbClr val="000000"/>
                </a:solidFill>
                <a:latin typeface="楷体_GB2312" pitchFamily="49" charset="-122"/>
                <a:ea typeface="楷体_GB2312" pitchFamily="49" charset="-122"/>
              </a:rPr>
              <a:t>。</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38AF8-E997-8098-9731-359DC5BC6366}"/>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CEE88B66-FE03-8F8A-6600-29DD151A69AB}"/>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64C8578E-0E43-1905-68EA-E8B0EB2AF087}"/>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6A88163C-B9F1-51DB-CB94-8B15B36DAA4F}"/>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240</a:t>
            </a:fld>
            <a:endParaRPr kumimoji="0" lang="en-US" altLang="zh-CN" sz="1400"/>
          </a:p>
        </p:txBody>
      </p:sp>
      <p:pic>
        <p:nvPicPr>
          <p:cNvPr id="3" name="图片 2">
            <a:extLst>
              <a:ext uri="{FF2B5EF4-FFF2-40B4-BE49-F238E27FC236}">
                <a16:creationId xmlns:a16="http://schemas.microsoft.com/office/drawing/2014/main" id="{BB605ABC-4ABD-7E4F-02D3-2DC63644E0F2}"/>
              </a:ext>
            </a:extLst>
          </p:cNvPr>
          <p:cNvPicPr>
            <a:picLocks noChangeAspect="1"/>
          </p:cNvPicPr>
          <p:nvPr/>
        </p:nvPicPr>
        <p:blipFill>
          <a:blip r:embed="rId2"/>
          <a:stretch>
            <a:fillRect/>
          </a:stretch>
        </p:blipFill>
        <p:spPr>
          <a:xfrm>
            <a:off x="107504" y="1797665"/>
            <a:ext cx="8691390" cy="3647750"/>
          </a:xfrm>
          <a:prstGeom prst="rect">
            <a:avLst/>
          </a:prstGeom>
        </p:spPr>
      </p:pic>
    </p:spTree>
    <p:extLst>
      <p:ext uri="{BB962C8B-B14F-4D97-AF65-F5344CB8AC3E}">
        <p14:creationId xmlns:p14="http://schemas.microsoft.com/office/powerpoint/2010/main" val="23758959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0E004-0CD1-4DC2-09B5-B29880EC1DEC}"/>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529E634E-3414-3ECF-7F4D-73742CD08322}"/>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D42ABE8F-1514-4474-C105-7E253B273179}"/>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FA311588-2B26-8EEA-C72E-2068AAEE093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241</a:t>
            </a:fld>
            <a:endParaRPr kumimoji="0" lang="en-US" altLang="zh-CN" sz="1400"/>
          </a:p>
        </p:txBody>
      </p:sp>
      <p:pic>
        <p:nvPicPr>
          <p:cNvPr id="3" name="图片 2">
            <a:extLst>
              <a:ext uri="{FF2B5EF4-FFF2-40B4-BE49-F238E27FC236}">
                <a16:creationId xmlns:a16="http://schemas.microsoft.com/office/drawing/2014/main" id="{8F304235-7EEC-978C-9DF6-28C4C7751F5D}"/>
              </a:ext>
            </a:extLst>
          </p:cNvPr>
          <p:cNvPicPr>
            <a:picLocks noChangeAspect="1"/>
          </p:cNvPicPr>
          <p:nvPr/>
        </p:nvPicPr>
        <p:blipFill>
          <a:blip r:embed="rId2"/>
          <a:stretch>
            <a:fillRect/>
          </a:stretch>
        </p:blipFill>
        <p:spPr>
          <a:xfrm>
            <a:off x="1043608" y="2146350"/>
            <a:ext cx="6169309" cy="2565300"/>
          </a:xfrm>
          <a:prstGeom prst="rect">
            <a:avLst/>
          </a:prstGeom>
        </p:spPr>
      </p:pic>
    </p:spTree>
    <p:extLst>
      <p:ext uri="{BB962C8B-B14F-4D97-AF65-F5344CB8AC3E}">
        <p14:creationId xmlns:p14="http://schemas.microsoft.com/office/powerpoint/2010/main" val="28201076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D63A1-90CD-5754-E67D-DAE70916AAEC}"/>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7D74E9F9-C544-F4E3-35C2-2E7385BC07C2}"/>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09C96B45-4285-0F85-36FF-14C9AEC34699}"/>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34D4F9E4-6720-AC3A-CE41-D336038EC70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242</a:t>
            </a:fld>
            <a:endParaRPr kumimoji="0" lang="en-US" altLang="zh-CN" sz="1400"/>
          </a:p>
        </p:txBody>
      </p:sp>
      <p:pic>
        <p:nvPicPr>
          <p:cNvPr id="3" name="图片 2">
            <a:extLst>
              <a:ext uri="{FF2B5EF4-FFF2-40B4-BE49-F238E27FC236}">
                <a16:creationId xmlns:a16="http://schemas.microsoft.com/office/drawing/2014/main" id="{8934C6F6-4F70-FCDA-9EE5-EED19BFB57DF}"/>
              </a:ext>
            </a:extLst>
          </p:cNvPr>
          <p:cNvPicPr>
            <a:picLocks noChangeAspect="1"/>
          </p:cNvPicPr>
          <p:nvPr/>
        </p:nvPicPr>
        <p:blipFill>
          <a:blip r:embed="rId2"/>
          <a:stretch>
            <a:fillRect/>
          </a:stretch>
        </p:blipFill>
        <p:spPr>
          <a:xfrm>
            <a:off x="395536" y="1873485"/>
            <a:ext cx="8208912" cy="4177750"/>
          </a:xfrm>
          <a:prstGeom prst="rect">
            <a:avLst/>
          </a:prstGeom>
        </p:spPr>
      </p:pic>
    </p:spTree>
    <p:extLst>
      <p:ext uri="{BB962C8B-B14F-4D97-AF65-F5344CB8AC3E}">
        <p14:creationId xmlns:p14="http://schemas.microsoft.com/office/powerpoint/2010/main" val="9296855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B7251-E7EA-EBBA-148A-428037D91353}"/>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EE3AE0B5-8DD6-E137-E1D7-E4FF8D26927E}"/>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05933BDC-DE3C-9776-B156-33F3E560B5CB}"/>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604ED293-0BBF-389D-AB79-34F3D56834F6}"/>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243</a:t>
            </a:fld>
            <a:endParaRPr kumimoji="0" lang="en-US" altLang="zh-CN" sz="1400"/>
          </a:p>
        </p:txBody>
      </p:sp>
      <p:pic>
        <p:nvPicPr>
          <p:cNvPr id="3" name="图片 2">
            <a:extLst>
              <a:ext uri="{FF2B5EF4-FFF2-40B4-BE49-F238E27FC236}">
                <a16:creationId xmlns:a16="http://schemas.microsoft.com/office/drawing/2014/main" id="{A6397913-4D72-78A1-2B07-188D5533FD63}"/>
              </a:ext>
            </a:extLst>
          </p:cNvPr>
          <p:cNvPicPr>
            <a:picLocks noChangeAspect="1"/>
          </p:cNvPicPr>
          <p:nvPr/>
        </p:nvPicPr>
        <p:blipFill>
          <a:blip r:embed="rId2"/>
          <a:stretch>
            <a:fillRect/>
          </a:stretch>
        </p:blipFill>
        <p:spPr>
          <a:xfrm>
            <a:off x="179512" y="1807825"/>
            <a:ext cx="8579188" cy="4053059"/>
          </a:xfrm>
          <a:prstGeom prst="rect">
            <a:avLst/>
          </a:prstGeom>
        </p:spPr>
      </p:pic>
      <p:cxnSp>
        <p:nvCxnSpPr>
          <p:cNvPr id="4" name="直接连接符 3">
            <a:extLst>
              <a:ext uri="{FF2B5EF4-FFF2-40B4-BE49-F238E27FC236}">
                <a16:creationId xmlns:a16="http://schemas.microsoft.com/office/drawing/2014/main" id="{726CB458-4970-2A1D-7573-68714BFC21C4}"/>
              </a:ext>
            </a:extLst>
          </p:cNvPr>
          <p:cNvCxnSpPr>
            <a:cxnSpLocks/>
          </p:cNvCxnSpPr>
          <p:nvPr/>
        </p:nvCxnSpPr>
        <p:spPr>
          <a:xfrm>
            <a:off x="3563888" y="4797152"/>
            <a:ext cx="28940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E6AF17E-DF37-D271-FBD2-74D765313346}"/>
              </a:ext>
            </a:extLst>
          </p:cNvPr>
          <p:cNvCxnSpPr/>
          <p:nvPr/>
        </p:nvCxnSpPr>
        <p:spPr>
          <a:xfrm>
            <a:off x="1403648" y="4221088"/>
            <a:ext cx="25202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584E6CE-8A69-1820-F6C0-4E008BA9CA2F}"/>
              </a:ext>
            </a:extLst>
          </p:cNvPr>
          <p:cNvCxnSpPr/>
          <p:nvPr/>
        </p:nvCxnSpPr>
        <p:spPr>
          <a:xfrm>
            <a:off x="3937670" y="2924944"/>
            <a:ext cx="25202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BA2A745-48ED-C066-6851-16EE64E97272}"/>
              </a:ext>
            </a:extLst>
          </p:cNvPr>
          <p:cNvCxnSpPr>
            <a:cxnSpLocks/>
          </p:cNvCxnSpPr>
          <p:nvPr/>
        </p:nvCxnSpPr>
        <p:spPr>
          <a:xfrm>
            <a:off x="628650" y="3501008"/>
            <a:ext cx="19271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0150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2E364-B693-78BA-EE29-F41C16F671FC}"/>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55C4DCE2-5192-8947-94A7-1BD9750953A6}"/>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B81BDD16-64D8-575E-7764-3DE11E0C0AFF}"/>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F417CCAE-CEF3-3552-765C-D26EDAF5C06B}"/>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244</a:t>
            </a:fld>
            <a:endParaRPr kumimoji="0" lang="en-US" altLang="zh-CN" sz="1400"/>
          </a:p>
        </p:txBody>
      </p:sp>
      <p:pic>
        <p:nvPicPr>
          <p:cNvPr id="5" name="图片 4">
            <a:extLst>
              <a:ext uri="{FF2B5EF4-FFF2-40B4-BE49-F238E27FC236}">
                <a16:creationId xmlns:a16="http://schemas.microsoft.com/office/drawing/2014/main" id="{7D5FBDD4-5025-8E2D-70FC-50267E05FAD9}"/>
              </a:ext>
            </a:extLst>
          </p:cNvPr>
          <p:cNvPicPr>
            <a:picLocks noChangeAspect="1"/>
          </p:cNvPicPr>
          <p:nvPr/>
        </p:nvPicPr>
        <p:blipFill>
          <a:blip r:embed="rId2"/>
          <a:stretch>
            <a:fillRect/>
          </a:stretch>
        </p:blipFill>
        <p:spPr>
          <a:xfrm>
            <a:off x="214220" y="1870077"/>
            <a:ext cx="8715560" cy="3359123"/>
          </a:xfrm>
          <a:prstGeom prst="rect">
            <a:avLst/>
          </a:prstGeom>
        </p:spPr>
      </p:pic>
      <p:cxnSp>
        <p:nvCxnSpPr>
          <p:cNvPr id="7" name="直接连接符 6">
            <a:extLst>
              <a:ext uri="{FF2B5EF4-FFF2-40B4-BE49-F238E27FC236}">
                <a16:creationId xmlns:a16="http://schemas.microsoft.com/office/drawing/2014/main" id="{73878B56-9911-BA42-2FF7-35ABC670FE45}"/>
              </a:ext>
            </a:extLst>
          </p:cNvPr>
          <p:cNvCxnSpPr>
            <a:cxnSpLocks/>
          </p:cNvCxnSpPr>
          <p:nvPr/>
        </p:nvCxnSpPr>
        <p:spPr>
          <a:xfrm>
            <a:off x="1115616" y="3717032"/>
            <a:ext cx="76328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220B107-0677-A0FC-0D85-B659E215F0E7}"/>
              </a:ext>
            </a:extLst>
          </p:cNvPr>
          <p:cNvCxnSpPr>
            <a:cxnSpLocks/>
          </p:cNvCxnSpPr>
          <p:nvPr/>
        </p:nvCxnSpPr>
        <p:spPr>
          <a:xfrm>
            <a:off x="395536" y="4221088"/>
            <a:ext cx="10801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EB851C-52AE-EE1D-0D16-C2D67636BAEA}"/>
              </a:ext>
            </a:extLst>
          </p:cNvPr>
          <p:cNvSpPr txBox="1"/>
          <p:nvPr/>
        </p:nvSpPr>
        <p:spPr>
          <a:xfrm>
            <a:off x="2073994" y="5625725"/>
            <a:ext cx="5716091" cy="369332"/>
          </a:xfrm>
          <a:prstGeom prst="rect">
            <a:avLst/>
          </a:prstGeom>
          <a:noFill/>
        </p:spPr>
        <p:txBody>
          <a:bodyPr wrap="square">
            <a:spAutoFit/>
          </a:bodyPr>
          <a:lstStyle/>
          <a:p>
            <a:r>
              <a:rPr lang="zh-CN" altLang="en-US" dirty="0">
                <a:hlinkClick r:id="rId3"/>
              </a:rPr>
              <a:t>可视化！</a:t>
            </a:r>
            <a:r>
              <a:rPr lang="en-US" altLang="zh-CN" dirty="0">
                <a:hlinkClick r:id="rId3"/>
              </a:rPr>
              <a:t>3D </a:t>
            </a:r>
            <a:r>
              <a:rPr lang="zh-CN" altLang="en-US" dirty="0">
                <a:hlinkClick r:id="rId3"/>
              </a:rPr>
              <a:t>动画形象的解释傅里叶变换！</a:t>
            </a:r>
            <a:r>
              <a:rPr lang="en-US" altLang="zh-CN" dirty="0">
                <a:hlinkClick r:id="rId3"/>
              </a:rPr>
              <a:t>,,,</a:t>
            </a:r>
            <a:r>
              <a:rPr lang="zh-CN" altLang="en-US" dirty="0">
                <a:hlinkClick r:id="rId3"/>
              </a:rPr>
              <a:t>好看视频</a:t>
            </a:r>
            <a:endParaRPr lang="zh-CN" altLang="en-US" dirty="0"/>
          </a:p>
        </p:txBody>
      </p:sp>
    </p:spTree>
    <p:extLst>
      <p:ext uri="{BB962C8B-B14F-4D97-AF65-F5344CB8AC3E}">
        <p14:creationId xmlns:p14="http://schemas.microsoft.com/office/powerpoint/2010/main" val="29090633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A7B19-8E83-239B-5724-F7EBB41E7B0D}"/>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AED539C3-4E9E-8D4D-AC7D-3BBD142A3913}"/>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4A37B01D-47B1-ABB8-B120-3A2552097AD5}"/>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BCB72589-A6CF-2570-A812-189B7102932C}"/>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245</a:t>
            </a:fld>
            <a:endParaRPr kumimoji="0" lang="en-US" altLang="zh-CN" sz="1400"/>
          </a:p>
        </p:txBody>
      </p:sp>
      <p:pic>
        <p:nvPicPr>
          <p:cNvPr id="9" name="图片 8">
            <a:extLst>
              <a:ext uri="{FF2B5EF4-FFF2-40B4-BE49-F238E27FC236}">
                <a16:creationId xmlns:a16="http://schemas.microsoft.com/office/drawing/2014/main" id="{9FEDDAC1-2A4B-FC0E-9CDE-0E771DAB09BB}"/>
              </a:ext>
            </a:extLst>
          </p:cNvPr>
          <p:cNvPicPr>
            <a:picLocks noChangeAspect="1"/>
          </p:cNvPicPr>
          <p:nvPr/>
        </p:nvPicPr>
        <p:blipFill>
          <a:blip r:embed="rId2"/>
          <a:stretch>
            <a:fillRect/>
          </a:stretch>
        </p:blipFill>
        <p:spPr>
          <a:xfrm>
            <a:off x="395536" y="1825625"/>
            <a:ext cx="7751959" cy="3586044"/>
          </a:xfrm>
          <a:prstGeom prst="rect">
            <a:avLst/>
          </a:prstGeom>
        </p:spPr>
      </p:pic>
    </p:spTree>
    <p:extLst>
      <p:ext uri="{BB962C8B-B14F-4D97-AF65-F5344CB8AC3E}">
        <p14:creationId xmlns:p14="http://schemas.microsoft.com/office/powerpoint/2010/main" val="16928759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9063-A7C3-34E5-A6CF-D654BB5C47DA}"/>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58468F1C-7A79-AFA3-83A3-4D2BAFA2A1CE}"/>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DCA34385-69F7-D01A-8C85-57D0C6B840D5}"/>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6FD2FC76-5D8B-C1E5-7CEE-CEBA5C1EA8D2}"/>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246</a:t>
            </a:fld>
            <a:endParaRPr kumimoji="0" lang="en-US" altLang="zh-CN" sz="1400"/>
          </a:p>
        </p:txBody>
      </p:sp>
      <p:pic>
        <p:nvPicPr>
          <p:cNvPr id="4" name="图片 3">
            <a:extLst>
              <a:ext uri="{FF2B5EF4-FFF2-40B4-BE49-F238E27FC236}">
                <a16:creationId xmlns:a16="http://schemas.microsoft.com/office/drawing/2014/main" id="{CC7EE478-0931-11DA-B1FB-D4A7E723E610}"/>
              </a:ext>
            </a:extLst>
          </p:cNvPr>
          <p:cNvPicPr>
            <a:picLocks noChangeAspect="1"/>
          </p:cNvPicPr>
          <p:nvPr/>
        </p:nvPicPr>
        <p:blipFill>
          <a:blip r:embed="rId2"/>
          <a:stretch>
            <a:fillRect/>
          </a:stretch>
        </p:blipFill>
        <p:spPr>
          <a:xfrm>
            <a:off x="613370" y="1556792"/>
            <a:ext cx="7006309" cy="5112713"/>
          </a:xfrm>
          <a:prstGeom prst="rect">
            <a:avLst/>
          </a:prstGeom>
        </p:spPr>
      </p:pic>
    </p:spTree>
    <p:extLst>
      <p:ext uri="{BB962C8B-B14F-4D97-AF65-F5344CB8AC3E}">
        <p14:creationId xmlns:p14="http://schemas.microsoft.com/office/powerpoint/2010/main" val="16039032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1617-A7F5-C748-B703-8975639D58FF}"/>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FF880BC3-0636-8D0A-5E52-25643BE1BCB2}"/>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EAD1AC2E-323B-E352-7AFD-87BFCEF3000D}"/>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11C9F761-BEF3-BDBE-53EE-6B04849CA969}"/>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247</a:t>
            </a:fld>
            <a:endParaRPr kumimoji="0" lang="en-US" altLang="zh-CN" sz="1400"/>
          </a:p>
        </p:txBody>
      </p:sp>
      <p:pic>
        <p:nvPicPr>
          <p:cNvPr id="3" name="图片 2">
            <a:extLst>
              <a:ext uri="{FF2B5EF4-FFF2-40B4-BE49-F238E27FC236}">
                <a16:creationId xmlns:a16="http://schemas.microsoft.com/office/drawing/2014/main" id="{CADEB447-5C8C-A1C4-3FB2-5155D4131135}"/>
              </a:ext>
            </a:extLst>
          </p:cNvPr>
          <p:cNvPicPr>
            <a:picLocks noChangeAspect="1"/>
          </p:cNvPicPr>
          <p:nvPr/>
        </p:nvPicPr>
        <p:blipFill>
          <a:blip r:embed="rId2"/>
          <a:stretch>
            <a:fillRect/>
          </a:stretch>
        </p:blipFill>
        <p:spPr>
          <a:xfrm>
            <a:off x="1979712" y="1690689"/>
            <a:ext cx="5433857" cy="4014706"/>
          </a:xfrm>
          <a:prstGeom prst="rect">
            <a:avLst/>
          </a:prstGeom>
        </p:spPr>
      </p:pic>
    </p:spTree>
    <p:extLst>
      <p:ext uri="{BB962C8B-B14F-4D97-AF65-F5344CB8AC3E}">
        <p14:creationId xmlns:p14="http://schemas.microsoft.com/office/powerpoint/2010/main" val="34065013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733FE-18E3-E343-E9D9-DBF6836734BE}"/>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E11375D0-86FB-48E3-7D7F-4B4CA37F2D5D}"/>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58604E65-278B-99B6-6918-70D2547FD2B9}"/>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A80D22DF-99EC-C11B-C5D2-C83AB86E9A17}"/>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248</a:t>
            </a:fld>
            <a:endParaRPr kumimoji="0" lang="en-US" altLang="zh-CN" sz="1400"/>
          </a:p>
        </p:txBody>
      </p:sp>
      <p:pic>
        <p:nvPicPr>
          <p:cNvPr id="4" name="图片 3">
            <a:extLst>
              <a:ext uri="{FF2B5EF4-FFF2-40B4-BE49-F238E27FC236}">
                <a16:creationId xmlns:a16="http://schemas.microsoft.com/office/drawing/2014/main" id="{C0460A9B-B1E3-9F5C-4E4D-7D2F66550A5A}"/>
              </a:ext>
            </a:extLst>
          </p:cNvPr>
          <p:cNvPicPr>
            <a:picLocks noChangeAspect="1"/>
          </p:cNvPicPr>
          <p:nvPr/>
        </p:nvPicPr>
        <p:blipFill>
          <a:blip r:embed="rId2"/>
          <a:stretch>
            <a:fillRect/>
          </a:stretch>
        </p:blipFill>
        <p:spPr>
          <a:xfrm>
            <a:off x="467544" y="2076339"/>
            <a:ext cx="7886700" cy="2705321"/>
          </a:xfrm>
          <a:prstGeom prst="rect">
            <a:avLst/>
          </a:prstGeom>
        </p:spPr>
      </p:pic>
      <p:cxnSp>
        <p:nvCxnSpPr>
          <p:cNvPr id="5" name="直接连接符 4">
            <a:extLst>
              <a:ext uri="{FF2B5EF4-FFF2-40B4-BE49-F238E27FC236}">
                <a16:creationId xmlns:a16="http://schemas.microsoft.com/office/drawing/2014/main" id="{4CD73FEE-071F-04F1-EA74-16931385B478}"/>
              </a:ext>
            </a:extLst>
          </p:cNvPr>
          <p:cNvCxnSpPr>
            <a:cxnSpLocks/>
          </p:cNvCxnSpPr>
          <p:nvPr/>
        </p:nvCxnSpPr>
        <p:spPr>
          <a:xfrm>
            <a:off x="3803998" y="4077072"/>
            <a:ext cx="455024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946654F-1D20-EDC0-4EC8-D0F22E27F4B0}"/>
              </a:ext>
            </a:extLst>
          </p:cNvPr>
          <p:cNvCxnSpPr>
            <a:cxnSpLocks/>
          </p:cNvCxnSpPr>
          <p:nvPr/>
        </p:nvCxnSpPr>
        <p:spPr>
          <a:xfrm>
            <a:off x="755576" y="4581128"/>
            <a:ext cx="604867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5863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6C3E6-A34F-5C7E-FA0D-A1B8230B3E98}"/>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CC67BB08-C7AB-DE2B-477B-FEF054BB3257}"/>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401149B9-75E9-37E2-9311-EE20A36B9DEE}"/>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A2F477F6-D0A6-B53F-7D34-34BB6B6CA395}"/>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249</a:t>
            </a:fld>
            <a:endParaRPr kumimoji="0" lang="en-US" altLang="zh-CN" sz="1400"/>
          </a:p>
        </p:txBody>
      </p:sp>
      <p:pic>
        <p:nvPicPr>
          <p:cNvPr id="3" name="图片 2">
            <a:extLst>
              <a:ext uri="{FF2B5EF4-FFF2-40B4-BE49-F238E27FC236}">
                <a16:creationId xmlns:a16="http://schemas.microsoft.com/office/drawing/2014/main" id="{CFC8245A-17CA-29FD-FB83-052134FEA882}"/>
              </a:ext>
            </a:extLst>
          </p:cNvPr>
          <p:cNvPicPr>
            <a:picLocks noChangeAspect="1"/>
          </p:cNvPicPr>
          <p:nvPr/>
        </p:nvPicPr>
        <p:blipFill>
          <a:blip r:embed="rId2"/>
          <a:stretch>
            <a:fillRect/>
          </a:stretch>
        </p:blipFill>
        <p:spPr>
          <a:xfrm>
            <a:off x="628650" y="1528134"/>
            <a:ext cx="7511220" cy="4738523"/>
          </a:xfrm>
          <a:prstGeom prst="rect">
            <a:avLst/>
          </a:prstGeom>
        </p:spPr>
      </p:pic>
      <p:cxnSp>
        <p:nvCxnSpPr>
          <p:cNvPr id="5" name="直接连接符 4">
            <a:extLst>
              <a:ext uri="{FF2B5EF4-FFF2-40B4-BE49-F238E27FC236}">
                <a16:creationId xmlns:a16="http://schemas.microsoft.com/office/drawing/2014/main" id="{7036777A-07C7-CCFC-3F39-389ACB43836F}"/>
              </a:ext>
            </a:extLst>
          </p:cNvPr>
          <p:cNvCxnSpPr>
            <a:cxnSpLocks/>
          </p:cNvCxnSpPr>
          <p:nvPr/>
        </p:nvCxnSpPr>
        <p:spPr>
          <a:xfrm>
            <a:off x="2411760" y="2564904"/>
            <a:ext cx="52565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D37593C6-C7A3-C42A-D685-956586ACA067}"/>
              </a:ext>
            </a:extLst>
          </p:cNvPr>
          <p:cNvCxnSpPr>
            <a:cxnSpLocks/>
          </p:cNvCxnSpPr>
          <p:nvPr/>
        </p:nvCxnSpPr>
        <p:spPr>
          <a:xfrm>
            <a:off x="1115616" y="3140968"/>
            <a:ext cx="14401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5CCA1C7-23C8-A7CC-3CDD-E0E232954DED}"/>
              </a:ext>
            </a:extLst>
          </p:cNvPr>
          <p:cNvCxnSpPr>
            <a:cxnSpLocks/>
          </p:cNvCxnSpPr>
          <p:nvPr/>
        </p:nvCxnSpPr>
        <p:spPr>
          <a:xfrm>
            <a:off x="5040052" y="4797152"/>
            <a:ext cx="27723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DD148B5-E32A-AFA6-13AA-2D0C0D5465C4}"/>
              </a:ext>
            </a:extLst>
          </p:cNvPr>
          <p:cNvCxnSpPr>
            <a:cxnSpLocks/>
          </p:cNvCxnSpPr>
          <p:nvPr/>
        </p:nvCxnSpPr>
        <p:spPr>
          <a:xfrm>
            <a:off x="1025606" y="5229200"/>
            <a:ext cx="167418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E36AD68-8967-3AF5-7F27-3D64E67F22E8}"/>
              </a:ext>
            </a:extLst>
          </p:cNvPr>
          <p:cNvCxnSpPr>
            <a:cxnSpLocks/>
          </p:cNvCxnSpPr>
          <p:nvPr/>
        </p:nvCxnSpPr>
        <p:spPr>
          <a:xfrm>
            <a:off x="6100496" y="5229200"/>
            <a:ext cx="19278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B3984C1-5DA7-63A1-E7E1-68EA2C3A4835}"/>
              </a:ext>
            </a:extLst>
          </p:cNvPr>
          <p:cNvCxnSpPr>
            <a:cxnSpLocks/>
          </p:cNvCxnSpPr>
          <p:nvPr/>
        </p:nvCxnSpPr>
        <p:spPr>
          <a:xfrm>
            <a:off x="1025606" y="5661248"/>
            <a:ext cx="60388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139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Text Box 6"/>
          <p:cNvSpPr txBox="1">
            <a:spLocks noChangeArrowheads="1"/>
          </p:cNvSpPr>
          <p:nvPr/>
        </p:nvSpPr>
        <p:spPr bwMode="auto">
          <a:xfrm>
            <a:off x="611560" y="5305425"/>
            <a:ext cx="74898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2400">
                <a:solidFill>
                  <a:srgbClr val="000000"/>
                </a:solidFill>
                <a:latin typeface="楷体_GB2312" pitchFamily="49" charset="-122"/>
                <a:ea typeface="楷体_GB2312" pitchFamily="49" charset="-122"/>
              </a:rPr>
              <a:t>(2) q(n,m)=q(n,n),m</a:t>
            </a:r>
            <a:r>
              <a:rPr lang="en-US" altLang="zh-CN" sz="2400">
                <a:solidFill>
                  <a:srgbClr val="000000"/>
                </a:solidFill>
                <a:latin typeface="楷体_GB2312" pitchFamily="49" charset="-122"/>
                <a:ea typeface="楷体_GB2312" pitchFamily="49" charset="-122"/>
                <a:cs typeface="Times New Roman" pitchFamily="18" charset="0"/>
                <a:sym typeface="Symbol" pitchFamily="18" charset="2"/>
              </a:rPr>
              <a:t></a:t>
            </a:r>
            <a:r>
              <a:rPr lang="en-US" altLang="zh-CN" sz="2400">
                <a:solidFill>
                  <a:srgbClr val="000000"/>
                </a:solidFill>
                <a:latin typeface="楷体_GB2312" pitchFamily="49" charset="-122"/>
                <a:ea typeface="楷体_GB2312" pitchFamily="49" charset="-122"/>
              </a:rPr>
              <a:t>n;</a:t>
            </a:r>
          </a:p>
          <a:p>
            <a:r>
              <a:rPr lang="zh-CN" altLang="en-US" sz="2400">
                <a:solidFill>
                  <a:srgbClr val="000000"/>
                </a:solidFill>
                <a:latin typeface="楷体_GB2312" pitchFamily="49" charset="-122"/>
                <a:ea typeface="楷体_GB2312" pitchFamily="49" charset="-122"/>
              </a:rPr>
              <a:t>最大加数</a:t>
            </a:r>
            <a:r>
              <a:rPr lang="en-US" altLang="zh-CN" sz="2400">
                <a:solidFill>
                  <a:srgbClr val="000000"/>
                </a:solidFill>
                <a:latin typeface="楷体_GB2312" pitchFamily="49" charset="-122"/>
                <a:ea typeface="楷体_GB2312" pitchFamily="49" charset="-122"/>
              </a:rPr>
              <a:t>n</a:t>
            </a:r>
            <a:r>
              <a:rPr lang="en-US" altLang="zh-CN" sz="2400" baseline="-25000">
                <a:solidFill>
                  <a:srgbClr val="000000"/>
                </a:solidFill>
                <a:latin typeface="楷体_GB2312" pitchFamily="49" charset="-122"/>
                <a:ea typeface="楷体_GB2312" pitchFamily="49" charset="-122"/>
              </a:rPr>
              <a:t>1</a:t>
            </a:r>
            <a:r>
              <a:rPr lang="zh-CN" altLang="en-US" sz="2400">
                <a:solidFill>
                  <a:srgbClr val="000000"/>
                </a:solidFill>
                <a:latin typeface="楷体_GB2312" pitchFamily="49" charset="-122"/>
                <a:ea typeface="楷体_GB2312" pitchFamily="49" charset="-122"/>
              </a:rPr>
              <a:t>实际上不能大于</a:t>
            </a:r>
            <a:r>
              <a:rPr lang="en-US" altLang="zh-CN" sz="2400">
                <a:solidFill>
                  <a:srgbClr val="000000"/>
                </a:solidFill>
                <a:latin typeface="楷体_GB2312" pitchFamily="49" charset="-122"/>
                <a:ea typeface="楷体_GB2312" pitchFamily="49" charset="-122"/>
              </a:rPr>
              <a:t>n</a:t>
            </a:r>
            <a:r>
              <a:rPr lang="zh-CN" altLang="en-US" sz="2400">
                <a:solidFill>
                  <a:srgbClr val="000000"/>
                </a:solidFill>
                <a:latin typeface="楷体_GB2312" pitchFamily="49" charset="-122"/>
                <a:ea typeface="楷体_GB2312" pitchFamily="49" charset="-122"/>
              </a:rPr>
              <a:t>。因此，</a:t>
            </a:r>
            <a:r>
              <a:rPr lang="en-US" altLang="zh-CN" sz="2400">
                <a:solidFill>
                  <a:srgbClr val="000000"/>
                </a:solidFill>
                <a:latin typeface="楷体_GB2312" pitchFamily="49" charset="-122"/>
                <a:ea typeface="楷体_GB2312" pitchFamily="49" charset="-122"/>
              </a:rPr>
              <a:t>q(1,m)=1</a:t>
            </a:r>
            <a:r>
              <a:rPr lang="zh-CN" altLang="en-US" sz="2400">
                <a:solidFill>
                  <a:srgbClr val="000000"/>
                </a:solidFill>
                <a:latin typeface="楷体_GB2312" pitchFamily="49" charset="-122"/>
                <a:ea typeface="楷体_GB2312" pitchFamily="49" charset="-122"/>
              </a:rPr>
              <a:t>。</a:t>
            </a:r>
          </a:p>
          <a:p>
            <a:endParaRPr lang="en-US" altLang="zh-CN" sz="2400">
              <a:solidFill>
                <a:srgbClr val="000000"/>
              </a:solidFill>
              <a:latin typeface="楷体_GB2312" pitchFamily="49" charset="-122"/>
              <a:ea typeface="楷体_GB2312" pitchFamily="49" charset="-122"/>
            </a:endParaRPr>
          </a:p>
        </p:txBody>
      </p:sp>
      <p:grpSp>
        <p:nvGrpSpPr>
          <p:cNvPr id="22531" name="Group 3"/>
          <p:cNvGrpSpPr>
            <a:grpSpLocks/>
          </p:cNvGrpSpPr>
          <p:nvPr/>
        </p:nvGrpSpPr>
        <p:grpSpPr bwMode="auto">
          <a:xfrm>
            <a:off x="611188" y="3933826"/>
            <a:ext cx="8058150" cy="1314451"/>
            <a:chOff x="204" y="2422"/>
            <a:chExt cx="5076" cy="828"/>
          </a:xfrm>
        </p:grpSpPr>
        <p:sp>
          <p:nvSpPr>
            <p:cNvPr id="22532" name="Text Box 4"/>
            <p:cNvSpPr txBox="1">
              <a:spLocks noChangeArrowheads="1"/>
            </p:cNvSpPr>
            <p:nvPr/>
          </p:nvSpPr>
          <p:spPr bwMode="auto">
            <a:xfrm>
              <a:off x="204" y="2422"/>
              <a:ext cx="507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r>
                <a:rPr lang="en-US" altLang="zh-CN" sz="2400" dirty="0">
                  <a:solidFill>
                    <a:srgbClr val="000000"/>
                  </a:solidFill>
                  <a:latin typeface="楷体_GB2312" pitchFamily="49" charset="-122"/>
                  <a:ea typeface="楷体_GB2312" pitchFamily="49" charset="-122"/>
                </a:rPr>
                <a:t>(1) q(n,1)=1,n</a:t>
              </a:r>
              <a:r>
                <a:rPr lang="en-US" altLang="zh-CN" sz="2400" dirty="0">
                  <a:solidFill>
                    <a:srgbClr val="000000"/>
                  </a:solidFill>
                  <a:latin typeface="楷体_GB2312" pitchFamily="49" charset="-122"/>
                  <a:ea typeface="楷体_GB2312" pitchFamily="49" charset="-122"/>
                  <a:sym typeface="Symbol" pitchFamily="18" charset="2"/>
                </a:rPr>
                <a:t></a:t>
              </a:r>
              <a:r>
                <a:rPr lang="en-US" altLang="zh-CN" sz="2400" dirty="0">
                  <a:solidFill>
                    <a:srgbClr val="000000"/>
                  </a:solidFill>
                  <a:latin typeface="楷体_GB2312" pitchFamily="49" charset="-122"/>
                  <a:ea typeface="楷体_GB2312" pitchFamily="49" charset="-122"/>
                </a:rPr>
                <a:t>1;</a:t>
              </a:r>
            </a:p>
            <a:p>
              <a:r>
                <a:rPr lang="zh-CN" altLang="en-US" sz="2400" dirty="0">
                  <a:solidFill>
                    <a:srgbClr val="000000"/>
                  </a:solidFill>
                  <a:latin typeface="楷体_GB2312" pitchFamily="49" charset="-122"/>
                  <a:ea typeface="楷体_GB2312" pitchFamily="49" charset="-122"/>
                </a:rPr>
                <a:t>当最大加数</a:t>
              </a:r>
              <a:r>
                <a:rPr lang="en-US" altLang="zh-CN" sz="2400" dirty="0">
                  <a:solidFill>
                    <a:srgbClr val="000000"/>
                  </a:solidFill>
                  <a:latin typeface="楷体_GB2312" pitchFamily="49" charset="-122"/>
                  <a:ea typeface="楷体_GB2312" pitchFamily="49" charset="-122"/>
                </a:rPr>
                <a:t>n</a:t>
              </a:r>
              <a:r>
                <a:rPr lang="en-US" altLang="zh-CN" sz="2400" baseline="-25000" dirty="0">
                  <a:solidFill>
                    <a:srgbClr val="000000"/>
                  </a:solidFill>
                  <a:latin typeface="楷体_GB2312" pitchFamily="49" charset="-122"/>
                  <a:ea typeface="楷体_GB2312" pitchFamily="49" charset="-122"/>
                </a:rPr>
                <a:t>1</a:t>
              </a:r>
              <a:r>
                <a:rPr lang="zh-CN" altLang="en-US" sz="2400" dirty="0">
                  <a:solidFill>
                    <a:srgbClr val="000000"/>
                  </a:solidFill>
                  <a:latin typeface="楷体_GB2312" pitchFamily="49" charset="-122"/>
                  <a:ea typeface="楷体_GB2312" pitchFamily="49" charset="-122"/>
                </a:rPr>
                <a:t>不大于</a:t>
              </a:r>
              <a:r>
                <a:rPr lang="en-US" altLang="zh-CN" sz="2400" dirty="0">
                  <a:solidFill>
                    <a:srgbClr val="000000"/>
                  </a:solidFill>
                  <a:latin typeface="楷体_GB2312" pitchFamily="49" charset="-122"/>
                  <a:ea typeface="楷体_GB2312" pitchFamily="49" charset="-122"/>
                </a:rPr>
                <a:t>1</a:t>
              </a:r>
              <a:r>
                <a:rPr lang="zh-CN" altLang="en-US" sz="2400" dirty="0">
                  <a:solidFill>
                    <a:srgbClr val="000000"/>
                  </a:solidFill>
                  <a:latin typeface="楷体_GB2312" pitchFamily="49" charset="-122"/>
                  <a:ea typeface="楷体_GB2312" pitchFamily="49" charset="-122"/>
                </a:rPr>
                <a:t>时，任何正整数</a:t>
              </a:r>
              <a:r>
                <a:rPr lang="en-US" altLang="zh-CN" sz="2400" dirty="0">
                  <a:solidFill>
                    <a:srgbClr val="000000"/>
                  </a:solidFill>
                  <a:latin typeface="楷体_GB2312" pitchFamily="49" charset="-122"/>
                  <a:ea typeface="楷体_GB2312" pitchFamily="49" charset="-122"/>
                </a:rPr>
                <a:t>n</a:t>
              </a:r>
              <a:r>
                <a:rPr lang="zh-CN" altLang="en-US" sz="2400" dirty="0">
                  <a:solidFill>
                    <a:srgbClr val="000000"/>
                  </a:solidFill>
                  <a:latin typeface="楷体_GB2312" pitchFamily="49" charset="-122"/>
                  <a:ea typeface="楷体_GB2312" pitchFamily="49" charset="-122"/>
                </a:rPr>
                <a:t>只有一种划分形式，</a:t>
              </a:r>
            </a:p>
            <a:p>
              <a:r>
                <a:rPr lang="zh-CN" altLang="en-US" sz="2400" dirty="0">
                  <a:solidFill>
                    <a:srgbClr val="000000"/>
                  </a:solidFill>
                  <a:latin typeface="楷体_GB2312" pitchFamily="49" charset="-122"/>
                  <a:ea typeface="楷体_GB2312" pitchFamily="49" charset="-122"/>
                </a:rPr>
                <a:t>即</a:t>
              </a:r>
            </a:p>
          </p:txBody>
        </p:sp>
        <p:graphicFrame>
          <p:nvGraphicFramePr>
            <p:cNvPr id="22533" name="Object 5"/>
            <p:cNvGraphicFramePr>
              <a:graphicFrameLocks noChangeAspect="1"/>
            </p:cNvGraphicFramePr>
            <p:nvPr>
              <p:extLst>
                <p:ext uri="{D42A27DB-BD31-4B8C-83A1-F6EECF244321}">
                  <p14:modId xmlns:p14="http://schemas.microsoft.com/office/powerpoint/2010/main" val="3821222819"/>
                </p:ext>
              </p:extLst>
            </p:nvPr>
          </p:nvGraphicFramePr>
          <p:xfrm>
            <a:off x="522" y="2905"/>
            <a:ext cx="998" cy="345"/>
          </p:xfrm>
          <a:graphic>
            <a:graphicData uri="http://schemas.openxmlformats.org/presentationml/2006/ole">
              <mc:AlternateContent xmlns:mc="http://schemas.openxmlformats.org/markup-compatibility/2006">
                <mc:Choice xmlns:v="urn:schemas-microsoft-com:vml" Requires="v">
                  <p:oleObj name="公式" r:id="rId3" imgW="990170" imgH="342751" progId="Equation.3">
                    <p:embed/>
                  </p:oleObj>
                </mc:Choice>
                <mc:Fallback>
                  <p:oleObj name="公式" r:id="rId3" imgW="990170" imgH="342751" progId="Equation.3">
                    <p:embed/>
                    <p:pic>
                      <p:nvPicPr>
                        <p:cNvPr id="2253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 y="2905"/>
                          <a:ext cx="998" cy="3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537" name="Rectangle 9"/>
          <p:cNvSpPr>
            <a:spLocks noChangeArrowheads="1"/>
          </p:cNvSpPr>
          <p:nvPr/>
        </p:nvSpPr>
        <p:spPr bwMode="auto">
          <a:xfrm>
            <a:off x="382737" y="28448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22538" name="Text Box 10"/>
          <p:cNvSpPr txBox="1">
            <a:spLocks noChangeArrowheads="1"/>
          </p:cNvSpPr>
          <p:nvPr/>
        </p:nvSpPr>
        <p:spPr bwMode="auto">
          <a:xfrm>
            <a:off x="395288" y="1427483"/>
            <a:ext cx="8618538" cy="285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3200" b="1" dirty="0">
                <a:solidFill>
                  <a:schemeClr val="accent1"/>
                </a:solidFill>
                <a:latin typeface="黑体" pitchFamily="2" charset="-122"/>
                <a:ea typeface="黑体" pitchFamily="2" charset="-122"/>
              </a:rPr>
              <a:t>例</a:t>
            </a:r>
            <a:r>
              <a:rPr lang="en-US" altLang="zh-CN" sz="3200" b="1" dirty="0">
                <a:solidFill>
                  <a:schemeClr val="accent1"/>
                </a:solidFill>
                <a:latin typeface="黑体" pitchFamily="2" charset="-122"/>
                <a:ea typeface="黑体" pitchFamily="2" charset="-122"/>
              </a:rPr>
              <a:t>5  </a:t>
            </a:r>
            <a:r>
              <a:rPr lang="zh-CN" altLang="en-US" sz="3200" b="1" dirty="0">
                <a:solidFill>
                  <a:schemeClr val="accent1"/>
                </a:solidFill>
                <a:latin typeface="黑体" pitchFamily="2" charset="-122"/>
                <a:ea typeface="黑体" pitchFamily="2" charset="-122"/>
              </a:rPr>
              <a:t>整数划分问题</a:t>
            </a:r>
          </a:p>
          <a:p>
            <a:pPr>
              <a:spcBef>
                <a:spcPct val="20000"/>
              </a:spcBef>
            </a:pPr>
            <a:r>
              <a:rPr lang="zh-CN" altLang="en-US" sz="2400" dirty="0">
                <a:solidFill>
                  <a:srgbClr val="000000"/>
                </a:solidFill>
                <a:ea typeface="楷体_GB2312" pitchFamily="49" charset="-122"/>
              </a:rPr>
              <a:t>前面的几个例子中，问题本身都具有比较明显的递归关系，因而容易用递归函数直接求解。</a:t>
            </a:r>
          </a:p>
          <a:p>
            <a:pPr>
              <a:spcBef>
                <a:spcPct val="20000"/>
              </a:spcBef>
            </a:pPr>
            <a:r>
              <a:rPr lang="zh-CN" altLang="en-US" sz="2400" dirty="0">
                <a:solidFill>
                  <a:srgbClr val="000000"/>
                </a:solidFill>
                <a:ea typeface="楷体_GB2312" pitchFamily="49" charset="-122"/>
              </a:rPr>
              <a:t>在本例中，如果设</a:t>
            </a:r>
            <a:r>
              <a:rPr lang="en-US" altLang="zh-CN" sz="2400" dirty="0">
                <a:solidFill>
                  <a:srgbClr val="000000"/>
                </a:solidFill>
                <a:ea typeface="楷体_GB2312" pitchFamily="49" charset="-122"/>
              </a:rPr>
              <a:t>p(n)</a:t>
            </a:r>
            <a:r>
              <a:rPr lang="zh-CN" altLang="en-US" sz="2400" dirty="0">
                <a:solidFill>
                  <a:srgbClr val="000000"/>
                </a:solidFill>
                <a:ea typeface="楷体_GB2312" pitchFamily="49" charset="-122"/>
              </a:rPr>
              <a:t>为正整数</a:t>
            </a:r>
            <a:r>
              <a:rPr lang="en-US" altLang="zh-CN" sz="2400" dirty="0">
                <a:solidFill>
                  <a:srgbClr val="000000"/>
                </a:solidFill>
                <a:ea typeface="楷体_GB2312" pitchFamily="49" charset="-122"/>
              </a:rPr>
              <a:t>n</a:t>
            </a:r>
            <a:r>
              <a:rPr lang="zh-CN" altLang="en-US" sz="2400" dirty="0">
                <a:solidFill>
                  <a:srgbClr val="000000"/>
                </a:solidFill>
                <a:ea typeface="楷体_GB2312" pitchFamily="49" charset="-122"/>
              </a:rPr>
              <a:t>的划分数，则难以找到递归关系，因此考虑增加一个自变量：将</a:t>
            </a:r>
            <a:r>
              <a:rPr lang="zh-CN" altLang="en-US" sz="2400" dirty="0">
                <a:solidFill>
                  <a:schemeClr val="accent1"/>
                </a:solidFill>
                <a:ea typeface="楷体_GB2312" pitchFamily="49" charset="-122"/>
              </a:rPr>
              <a:t>最大加数</a:t>
            </a:r>
            <a:r>
              <a:rPr lang="en-US" altLang="zh-CN" sz="2400" dirty="0">
                <a:solidFill>
                  <a:schemeClr val="accent1"/>
                </a:solidFill>
                <a:ea typeface="楷体_GB2312" pitchFamily="49" charset="-122"/>
              </a:rPr>
              <a:t>n1</a:t>
            </a:r>
            <a:r>
              <a:rPr lang="zh-CN" altLang="en-US" sz="2400" dirty="0">
                <a:solidFill>
                  <a:schemeClr val="accent1"/>
                </a:solidFill>
                <a:ea typeface="楷体_GB2312" pitchFamily="49" charset="-122"/>
              </a:rPr>
              <a:t>不大于</a:t>
            </a:r>
            <a:r>
              <a:rPr lang="en-US" altLang="zh-CN" sz="2400" dirty="0">
                <a:solidFill>
                  <a:schemeClr val="accent1"/>
                </a:solidFill>
                <a:ea typeface="楷体_GB2312" pitchFamily="49" charset="-122"/>
              </a:rPr>
              <a:t>m</a:t>
            </a:r>
            <a:r>
              <a:rPr lang="zh-CN" altLang="en-US" sz="2400" dirty="0">
                <a:solidFill>
                  <a:schemeClr val="accent1"/>
                </a:solidFill>
                <a:ea typeface="楷体_GB2312" pitchFamily="49" charset="-122"/>
              </a:rPr>
              <a:t>的划分个数记作</a:t>
            </a:r>
            <a:r>
              <a:rPr lang="en-US" altLang="zh-CN" sz="2400" dirty="0">
                <a:solidFill>
                  <a:schemeClr val="accent1"/>
                </a:solidFill>
                <a:ea typeface="楷体_GB2312" pitchFamily="49" charset="-122"/>
              </a:rPr>
              <a:t>q(</a:t>
            </a:r>
            <a:r>
              <a:rPr lang="en-US" altLang="zh-CN" sz="2400" dirty="0" err="1">
                <a:solidFill>
                  <a:schemeClr val="accent1"/>
                </a:solidFill>
                <a:ea typeface="楷体_GB2312" pitchFamily="49" charset="-122"/>
              </a:rPr>
              <a:t>n,m</a:t>
            </a:r>
            <a:r>
              <a:rPr lang="en-US" altLang="zh-CN" sz="2400" dirty="0">
                <a:solidFill>
                  <a:schemeClr val="accent1"/>
                </a:solidFill>
                <a:ea typeface="楷体_GB2312" pitchFamily="49" charset="-122"/>
              </a:rPr>
              <a:t>)</a:t>
            </a:r>
            <a:r>
              <a:rPr lang="zh-CN" altLang="en-US" sz="2400" dirty="0">
                <a:solidFill>
                  <a:srgbClr val="000000"/>
                </a:solidFill>
                <a:ea typeface="楷体_GB2312" pitchFamily="49" charset="-122"/>
              </a:rPr>
              <a:t>。可以建立</a:t>
            </a:r>
            <a:r>
              <a:rPr lang="en-US" altLang="zh-CN" sz="2400" dirty="0">
                <a:solidFill>
                  <a:srgbClr val="000000"/>
                </a:solidFill>
                <a:ea typeface="楷体_GB2312" pitchFamily="49" charset="-122"/>
              </a:rPr>
              <a:t>q(</a:t>
            </a:r>
            <a:r>
              <a:rPr lang="en-US" altLang="zh-CN" sz="2400" dirty="0" err="1">
                <a:solidFill>
                  <a:srgbClr val="000000"/>
                </a:solidFill>
                <a:ea typeface="楷体_GB2312" pitchFamily="49" charset="-122"/>
              </a:rPr>
              <a:t>n,m</a:t>
            </a:r>
            <a:r>
              <a:rPr lang="en-US" altLang="zh-CN" sz="2400" dirty="0">
                <a:solidFill>
                  <a:srgbClr val="000000"/>
                </a:solidFill>
                <a:ea typeface="楷体_GB2312" pitchFamily="49" charset="-122"/>
              </a:rPr>
              <a:t>)</a:t>
            </a:r>
            <a:r>
              <a:rPr lang="zh-CN" altLang="en-US" sz="2400" dirty="0">
                <a:solidFill>
                  <a:srgbClr val="000000"/>
                </a:solidFill>
                <a:ea typeface="楷体_GB2312" pitchFamily="49" charset="-122"/>
              </a:rPr>
              <a:t>的如下递归关系。</a:t>
            </a:r>
          </a:p>
          <a:p>
            <a:endParaRPr lang="en-US" altLang="zh-CN" sz="2400" dirty="0">
              <a:solidFill>
                <a:schemeClr val="accent2"/>
              </a:solidFill>
              <a:latin typeface="楷体_GB2312" pitchFamily="49" charset="-122"/>
              <a:ea typeface="楷体_GB2312" pitchFamily="49" charset="-122"/>
            </a:endParaRPr>
          </a:p>
        </p:txBody>
      </p:sp>
      <p:sp>
        <p:nvSpPr>
          <p:cNvPr id="22539"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22540" name="Rectangle 12"/>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blinds(horizontal)">
                                      <p:cBhvr>
                                        <p:cTn id="7" dur="500"/>
                                        <p:tgtEl>
                                          <p:spTgt spid="225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34"/>
                                        </p:tgtEl>
                                        <p:attrNameLst>
                                          <p:attrName>style.visibility</p:attrName>
                                        </p:attrNameLst>
                                      </p:cBhvr>
                                      <p:to>
                                        <p:strVal val="visible"/>
                                      </p:to>
                                    </p:set>
                                    <p:animEffect transition="in" filter="blinds(horizontal)">
                                      <p:cBhvr>
                                        <p:cTn id="12"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69580-2BAF-F061-E29A-A453C5DCE846}"/>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4C902C64-A0A0-8B9C-CF3A-32BC79BC3711}"/>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772E3528-FF5D-C9F0-6DC4-2C16FF0818D8}"/>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20CA1543-F5E4-BE54-6976-CA79D2B66CC1}"/>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250</a:t>
            </a:fld>
            <a:endParaRPr kumimoji="0" lang="en-US" altLang="zh-CN" sz="1400"/>
          </a:p>
        </p:txBody>
      </p:sp>
      <p:pic>
        <p:nvPicPr>
          <p:cNvPr id="9" name="图片 8">
            <a:extLst>
              <a:ext uri="{FF2B5EF4-FFF2-40B4-BE49-F238E27FC236}">
                <a16:creationId xmlns:a16="http://schemas.microsoft.com/office/drawing/2014/main" id="{D4B249C3-2F2D-50C2-71FA-60CBD5EF2E15}"/>
              </a:ext>
            </a:extLst>
          </p:cNvPr>
          <p:cNvPicPr>
            <a:picLocks noChangeAspect="1"/>
          </p:cNvPicPr>
          <p:nvPr/>
        </p:nvPicPr>
        <p:blipFill>
          <a:blip r:embed="rId2"/>
          <a:stretch>
            <a:fillRect/>
          </a:stretch>
        </p:blipFill>
        <p:spPr>
          <a:xfrm>
            <a:off x="251520" y="2204864"/>
            <a:ext cx="8208912" cy="2838711"/>
          </a:xfrm>
          <a:prstGeom prst="rect">
            <a:avLst/>
          </a:prstGeom>
        </p:spPr>
      </p:pic>
      <p:cxnSp>
        <p:nvCxnSpPr>
          <p:cNvPr id="10" name="直接连接符 9">
            <a:extLst>
              <a:ext uri="{FF2B5EF4-FFF2-40B4-BE49-F238E27FC236}">
                <a16:creationId xmlns:a16="http://schemas.microsoft.com/office/drawing/2014/main" id="{BF13F1F5-F516-C5FC-2032-99FDF03B8DE1}"/>
              </a:ext>
            </a:extLst>
          </p:cNvPr>
          <p:cNvCxnSpPr>
            <a:cxnSpLocks/>
          </p:cNvCxnSpPr>
          <p:nvPr/>
        </p:nvCxnSpPr>
        <p:spPr>
          <a:xfrm>
            <a:off x="2915816" y="4005064"/>
            <a:ext cx="51845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5285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2528D-1467-B8A1-71E5-AF3E53E3A519}"/>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1C144830-EB6B-6A03-11D8-75AA7048069A}"/>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C3080951-91F7-CEB6-BD90-6C50714C180D}"/>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94911BFA-15DE-F79A-5840-D83FC3B0838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251</a:t>
            </a:fld>
            <a:endParaRPr kumimoji="0" lang="en-US" altLang="zh-CN" sz="1400"/>
          </a:p>
        </p:txBody>
      </p:sp>
      <p:pic>
        <p:nvPicPr>
          <p:cNvPr id="5" name="图片 4">
            <a:extLst>
              <a:ext uri="{FF2B5EF4-FFF2-40B4-BE49-F238E27FC236}">
                <a16:creationId xmlns:a16="http://schemas.microsoft.com/office/drawing/2014/main" id="{98316A54-618D-7B2B-1DE9-1363628D5BEB}"/>
              </a:ext>
            </a:extLst>
          </p:cNvPr>
          <p:cNvPicPr>
            <a:picLocks noChangeAspect="1"/>
          </p:cNvPicPr>
          <p:nvPr/>
        </p:nvPicPr>
        <p:blipFill>
          <a:blip r:embed="rId2"/>
          <a:stretch>
            <a:fillRect/>
          </a:stretch>
        </p:blipFill>
        <p:spPr>
          <a:xfrm>
            <a:off x="319455" y="1553428"/>
            <a:ext cx="8357001" cy="4695364"/>
          </a:xfrm>
          <a:prstGeom prst="rect">
            <a:avLst/>
          </a:prstGeom>
        </p:spPr>
      </p:pic>
    </p:spTree>
    <p:extLst>
      <p:ext uri="{BB962C8B-B14F-4D97-AF65-F5344CB8AC3E}">
        <p14:creationId xmlns:p14="http://schemas.microsoft.com/office/powerpoint/2010/main" val="40433128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025FE-F221-1426-CC2E-17F31C071EF1}"/>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A89C4CC3-5829-3534-A2EB-6918F5A5306E}"/>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0CAACE08-8A80-61D7-576F-F12840E8C8EC}"/>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F296D0D8-149B-BAAB-7A47-DDA36F74BC8C}"/>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252</a:t>
            </a:fld>
            <a:endParaRPr kumimoji="0" lang="en-US" altLang="zh-CN" sz="1400"/>
          </a:p>
        </p:txBody>
      </p:sp>
      <p:pic>
        <p:nvPicPr>
          <p:cNvPr id="3" name="图片 2">
            <a:extLst>
              <a:ext uri="{FF2B5EF4-FFF2-40B4-BE49-F238E27FC236}">
                <a16:creationId xmlns:a16="http://schemas.microsoft.com/office/drawing/2014/main" id="{28BB9A0B-F5A3-0926-580F-1BA2DAA1D331}"/>
              </a:ext>
            </a:extLst>
          </p:cNvPr>
          <p:cNvPicPr>
            <a:picLocks noChangeAspect="1"/>
          </p:cNvPicPr>
          <p:nvPr/>
        </p:nvPicPr>
        <p:blipFill>
          <a:blip r:embed="rId2"/>
          <a:stretch>
            <a:fillRect/>
          </a:stretch>
        </p:blipFill>
        <p:spPr>
          <a:xfrm>
            <a:off x="290791" y="1988840"/>
            <a:ext cx="8853209" cy="3306761"/>
          </a:xfrm>
          <a:prstGeom prst="rect">
            <a:avLst/>
          </a:prstGeom>
        </p:spPr>
      </p:pic>
    </p:spTree>
    <p:extLst>
      <p:ext uri="{BB962C8B-B14F-4D97-AF65-F5344CB8AC3E}">
        <p14:creationId xmlns:p14="http://schemas.microsoft.com/office/powerpoint/2010/main" val="239147103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2123D-7039-70C1-589E-F324CC533706}"/>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0FC4CFC7-CFCC-08E3-4A11-4A7C2128F1CD}"/>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1E30CF01-A3A5-E4FF-2F9A-CDFD500FE4F5}"/>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320ECBDC-D85B-CA5D-24A8-FDCD410917EE}"/>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253</a:t>
            </a:fld>
            <a:endParaRPr kumimoji="0" lang="en-US" altLang="zh-CN" sz="1400"/>
          </a:p>
        </p:txBody>
      </p:sp>
      <p:pic>
        <p:nvPicPr>
          <p:cNvPr id="4" name="图片 3">
            <a:extLst>
              <a:ext uri="{FF2B5EF4-FFF2-40B4-BE49-F238E27FC236}">
                <a16:creationId xmlns:a16="http://schemas.microsoft.com/office/drawing/2014/main" id="{E3B219BF-5500-3790-D332-DC822EBB7C5B}"/>
              </a:ext>
            </a:extLst>
          </p:cNvPr>
          <p:cNvPicPr>
            <a:picLocks noChangeAspect="1"/>
          </p:cNvPicPr>
          <p:nvPr/>
        </p:nvPicPr>
        <p:blipFill>
          <a:blip r:embed="rId2"/>
          <a:stretch>
            <a:fillRect/>
          </a:stretch>
        </p:blipFill>
        <p:spPr>
          <a:xfrm>
            <a:off x="323528" y="1646237"/>
            <a:ext cx="8496944" cy="4231590"/>
          </a:xfrm>
          <a:prstGeom prst="rect">
            <a:avLst/>
          </a:prstGeom>
        </p:spPr>
      </p:pic>
    </p:spTree>
    <p:extLst>
      <p:ext uri="{BB962C8B-B14F-4D97-AF65-F5344CB8AC3E}">
        <p14:creationId xmlns:p14="http://schemas.microsoft.com/office/powerpoint/2010/main" val="248013009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8BB51-8699-C979-8D7F-BE9BB0B36B73}"/>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ED7A3E3B-0C8D-A802-E186-6AAF4C4E500B}"/>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3A3A147A-732A-EE31-E4EA-157FE50A745C}"/>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1021B4DF-71F0-4394-0FB3-35DC293F8467}"/>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254</a:t>
            </a:fld>
            <a:endParaRPr kumimoji="0" lang="en-US" altLang="zh-CN" sz="1400"/>
          </a:p>
        </p:txBody>
      </p:sp>
      <p:pic>
        <p:nvPicPr>
          <p:cNvPr id="3" name="图片 2">
            <a:extLst>
              <a:ext uri="{FF2B5EF4-FFF2-40B4-BE49-F238E27FC236}">
                <a16:creationId xmlns:a16="http://schemas.microsoft.com/office/drawing/2014/main" id="{C3CF9369-B81D-92C4-1B3A-970348DFE287}"/>
              </a:ext>
            </a:extLst>
          </p:cNvPr>
          <p:cNvPicPr>
            <a:picLocks noChangeAspect="1"/>
          </p:cNvPicPr>
          <p:nvPr/>
        </p:nvPicPr>
        <p:blipFill>
          <a:blip r:embed="rId2"/>
          <a:stretch>
            <a:fillRect/>
          </a:stretch>
        </p:blipFill>
        <p:spPr>
          <a:xfrm>
            <a:off x="467544" y="2557635"/>
            <a:ext cx="8376345" cy="1742729"/>
          </a:xfrm>
          <a:prstGeom prst="rect">
            <a:avLst/>
          </a:prstGeom>
        </p:spPr>
      </p:pic>
      <p:cxnSp>
        <p:nvCxnSpPr>
          <p:cNvPr id="4" name="直接连接符 3">
            <a:extLst>
              <a:ext uri="{FF2B5EF4-FFF2-40B4-BE49-F238E27FC236}">
                <a16:creationId xmlns:a16="http://schemas.microsoft.com/office/drawing/2014/main" id="{83B48140-4615-F68D-2D62-95169A124821}"/>
              </a:ext>
            </a:extLst>
          </p:cNvPr>
          <p:cNvCxnSpPr>
            <a:cxnSpLocks/>
          </p:cNvCxnSpPr>
          <p:nvPr/>
        </p:nvCxnSpPr>
        <p:spPr>
          <a:xfrm>
            <a:off x="1187624" y="2996952"/>
            <a:ext cx="73277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531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a:extLst>
              <a:ext uri="{FF2B5EF4-FFF2-40B4-BE49-F238E27FC236}">
                <a16:creationId xmlns:a16="http://schemas.microsoft.com/office/drawing/2014/main" id="{328F03C1-2091-42C3-8A83-448D99AA5946}"/>
              </a:ext>
            </a:extLst>
          </p:cNvPr>
          <p:cNvSpPr>
            <a:spLocks noGrp="1" noChangeArrowheads="1"/>
          </p:cNvSpPr>
          <p:nvPr>
            <p:ph type="title"/>
          </p:nvPr>
        </p:nvSpPr>
        <p:spPr/>
        <p:txBody>
          <a:bodyPr/>
          <a:lstStyle/>
          <a:p>
            <a:pPr eaLnBrk="1" hangingPunct="1"/>
            <a:r>
              <a:rPr lang="zh-CN" altLang="en-US"/>
              <a:t>快速傅立叶变换</a:t>
            </a:r>
          </a:p>
        </p:txBody>
      </p:sp>
      <p:sp>
        <p:nvSpPr>
          <p:cNvPr id="95236" name="Rectangle 3">
            <a:extLst>
              <a:ext uri="{FF2B5EF4-FFF2-40B4-BE49-F238E27FC236}">
                <a16:creationId xmlns:a16="http://schemas.microsoft.com/office/drawing/2014/main" id="{C323502B-4190-4D7D-BF19-7370A34FBF78}"/>
              </a:ext>
            </a:extLst>
          </p:cNvPr>
          <p:cNvSpPr>
            <a:spLocks noGrp="1" noChangeArrowheads="1"/>
          </p:cNvSpPr>
          <p:nvPr>
            <p:ph idx="1"/>
          </p:nvPr>
        </p:nvSpPr>
        <p:spPr/>
        <p:txBody>
          <a:bodyPr/>
          <a:lstStyle/>
          <a:p>
            <a:pPr eaLnBrk="1" hangingPunct="1">
              <a:buFont typeface="Wingdings" panose="05000000000000000000" pitchFamily="2" charset="2"/>
              <a:buNone/>
            </a:pPr>
            <a:r>
              <a:rPr lang="zh-CN" altLang="en-US"/>
              <a:t> </a:t>
            </a:r>
          </a:p>
        </p:txBody>
      </p:sp>
      <p:sp>
        <p:nvSpPr>
          <p:cNvPr id="95234" name="灯片编号占位符 5">
            <a:extLst>
              <a:ext uri="{FF2B5EF4-FFF2-40B4-BE49-F238E27FC236}">
                <a16:creationId xmlns:a16="http://schemas.microsoft.com/office/drawing/2014/main" id="{9AE36DFE-C223-417C-BA8F-70ACDE87FD99}"/>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45B01F-497C-4469-A7B3-C3AC5E9395F3}" type="slidenum">
              <a:rPr kumimoji="0" lang="zh-CN" altLang="en-US" sz="1400" smtClean="0"/>
              <a:pPr>
                <a:spcBef>
                  <a:spcPct val="0"/>
                </a:spcBef>
                <a:buClrTx/>
                <a:buSzTx/>
                <a:buFontTx/>
                <a:buNone/>
              </a:pPr>
              <a:t>255</a:t>
            </a:fld>
            <a:endParaRPr kumimoji="0" lang="en-US" altLang="zh-CN" sz="1400"/>
          </a:p>
        </p:txBody>
      </p:sp>
      <p:grpSp>
        <p:nvGrpSpPr>
          <p:cNvPr id="95237" name="Group 43">
            <a:extLst>
              <a:ext uri="{FF2B5EF4-FFF2-40B4-BE49-F238E27FC236}">
                <a16:creationId xmlns:a16="http://schemas.microsoft.com/office/drawing/2014/main" id="{C5DDD2A9-01AD-4938-BCBE-BDE78F9D7307}"/>
              </a:ext>
            </a:extLst>
          </p:cNvPr>
          <p:cNvGrpSpPr>
            <a:grpSpLocks/>
          </p:cNvGrpSpPr>
          <p:nvPr/>
        </p:nvGrpSpPr>
        <p:grpSpPr bwMode="auto">
          <a:xfrm>
            <a:off x="1066800" y="1931988"/>
            <a:ext cx="5943600" cy="4926012"/>
            <a:chOff x="768" y="778"/>
            <a:chExt cx="4080" cy="3353"/>
          </a:xfrm>
        </p:grpSpPr>
        <p:sp>
          <p:nvSpPr>
            <p:cNvPr id="95238" name="Text Box 4">
              <a:extLst>
                <a:ext uri="{FF2B5EF4-FFF2-40B4-BE49-F238E27FC236}">
                  <a16:creationId xmlns:a16="http://schemas.microsoft.com/office/drawing/2014/main" id="{129DD803-BA3B-44E5-BC54-885F3F165B15}"/>
                </a:ext>
              </a:extLst>
            </p:cNvPr>
            <p:cNvSpPr txBox="1">
              <a:spLocks noChangeArrowheads="1"/>
            </p:cNvSpPr>
            <p:nvPr/>
          </p:nvSpPr>
          <p:spPr bwMode="auto">
            <a:xfrm>
              <a:off x="2016" y="778"/>
              <a:ext cx="1824" cy="27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0</a:t>
              </a:r>
              <a:r>
                <a:rPr lang="en-US" altLang="zh-CN" sz="1600">
                  <a:latin typeface="Comic Sans MS" panose="030F0702030302020204" pitchFamily="66" charset="0"/>
                </a:rPr>
                <a:t>, a</a:t>
              </a:r>
              <a:r>
                <a:rPr lang="en-US" altLang="zh-CN" sz="1600" baseline="-25000">
                  <a:latin typeface="Comic Sans MS" panose="030F0702030302020204" pitchFamily="66" charset="0"/>
                </a:rPr>
                <a:t>1</a:t>
              </a:r>
              <a:r>
                <a:rPr lang="en-US" altLang="zh-CN" sz="1600">
                  <a:latin typeface="Comic Sans MS" panose="030F0702030302020204" pitchFamily="66" charset="0"/>
                </a:rPr>
                <a:t>, a</a:t>
              </a:r>
              <a:r>
                <a:rPr lang="en-US" altLang="zh-CN" sz="1600" baseline="-25000">
                  <a:latin typeface="Comic Sans MS" panose="030F0702030302020204" pitchFamily="66" charset="0"/>
                </a:rPr>
                <a:t>2</a:t>
              </a:r>
              <a:r>
                <a:rPr lang="en-US" altLang="zh-CN" sz="1600">
                  <a:latin typeface="Comic Sans MS" panose="030F0702030302020204" pitchFamily="66" charset="0"/>
                </a:rPr>
                <a:t>, a</a:t>
              </a:r>
              <a:r>
                <a:rPr lang="en-US" altLang="zh-CN" sz="1600" baseline="-25000">
                  <a:latin typeface="Comic Sans MS" panose="030F0702030302020204" pitchFamily="66" charset="0"/>
                </a:rPr>
                <a:t>3</a:t>
              </a:r>
              <a:r>
                <a:rPr kumimoji="0" lang="en-US" altLang="zh-CN" sz="1600">
                  <a:latin typeface="Comic Sans MS" panose="030F0702030302020204" pitchFamily="66" charset="0"/>
                  <a:sym typeface="Wingdings" panose="05000000000000000000" pitchFamily="2" charset="2"/>
                </a:rPr>
                <a:t>, a</a:t>
              </a:r>
              <a:r>
                <a:rPr lang="en-US" altLang="zh-CN" sz="1600" baseline="-25000">
                  <a:latin typeface="Comic Sans MS" panose="030F0702030302020204" pitchFamily="66" charset="0"/>
                </a:rPr>
                <a:t>4</a:t>
              </a:r>
              <a:r>
                <a:rPr lang="en-US" altLang="zh-CN" sz="1600">
                  <a:latin typeface="Comic Sans MS" panose="030F0702030302020204" pitchFamily="66" charset="0"/>
                </a:rPr>
                <a:t>, a</a:t>
              </a:r>
              <a:r>
                <a:rPr lang="en-US" altLang="zh-CN" sz="1600" baseline="-25000">
                  <a:latin typeface="Comic Sans MS" panose="030F0702030302020204" pitchFamily="66" charset="0"/>
                </a:rPr>
                <a:t>5</a:t>
              </a:r>
              <a:r>
                <a:rPr lang="en-US" altLang="zh-CN" sz="1600">
                  <a:latin typeface="Comic Sans MS" panose="030F0702030302020204" pitchFamily="66" charset="0"/>
                </a:rPr>
                <a:t>, a</a:t>
              </a:r>
              <a:r>
                <a:rPr lang="en-US" altLang="zh-CN" sz="1600" baseline="-25000">
                  <a:latin typeface="Comic Sans MS" panose="030F0702030302020204" pitchFamily="66" charset="0"/>
                </a:rPr>
                <a:t>6</a:t>
              </a:r>
              <a:r>
                <a:rPr lang="en-US" altLang="zh-CN" sz="1600">
                  <a:latin typeface="Comic Sans MS" panose="030F0702030302020204" pitchFamily="66" charset="0"/>
                </a:rPr>
                <a:t>, a</a:t>
              </a:r>
              <a:r>
                <a:rPr lang="en-US" altLang="zh-CN" sz="1600" baseline="-25000">
                  <a:latin typeface="Comic Sans MS" panose="030F0702030302020204" pitchFamily="66" charset="0"/>
                </a:rPr>
                <a:t>7</a:t>
              </a:r>
            </a:p>
          </p:txBody>
        </p:sp>
        <p:sp>
          <p:nvSpPr>
            <p:cNvPr id="95239" name="Text Box 5">
              <a:extLst>
                <a:ext uri="{FF2B5EF4-FFF2-40B4-BE49-F238E27FC236}">
                  <a16:creationId xmlns:a16="http://schemas.microsoft.com/office/drawing/2014/main" id="{FADC7BB5-764E-4641-8ACC-7ACBF91B25AD}"/>
                </a:ext>
              </a:extLst>
            </p:cNvPr>
            <p:cNvSpPr txBox="1">
              <a:spLocks noChangeArrowheads="1"/>
            </p:cNvSpPr>
            <p:nvPr/>
          </p:nvSpPr>
          <p:spPr bwMode="auto">
            <a:xfrm>
              <a:off x="3456" y="1857"/>
              <a:ext cx="912" cy="31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1</a:t>
              </a:r>
              <a:r>
                <a:rPr lang="en-US" altLang="zh-CN" sz="1600">
                  <a:latin typeface="Comic Sans MS" panose="030F0702030302020204" pitchFamily="66" charset="0"/>
                </a:rPr>
                <a:t>, a</a:t>
              </a:r>
              <a:r>
                <a:rPr lang="en-US" altLang="zh-CN" sz="1600" baseline="-25000">
                  <a:latin typeface="Comic Sans MS" panose="030F0702030302020204" pitchFamily="66" charset="0"/>
                </a:rPr>
                <a:t>3</a:t>
              </a:r>
              <a:r>
                <a:rPr lang="en-US" altLang="zh-CN" sz="1600">
                  <a:latin typeface="Comic Sans MS" panose="030F0702030302020204" pitchFamily="66" charset="0"/>
                </a:rPr>
                <a:t>, a</a:t>
              </a:r>
              <a:r>
                <a:rPr lang="en-US" altLang="zh-CN" sz="1600" baseline="-25000">
                  <a:latin typeface="Comic Sans MS" panose="030F0702030302020204" pitchFamily="66" charset="0"/>
                </a:rPr>
                <a:t>5</a:t>
              </a:r>
              <a:r>
                <a:rPr lang="en-US" altLang="zh-CN" sz="1600">
                  <a:latin typeface="Comic Sans MS" panose="030F0702030302020204" pitchFamily="66" charset="0"/>
                </a:rPr>
                <a:t>, a</a:t>
              </a:r>
              <a:r>
                <a:rPr lang="en-US" altLang="zh-CN" sz="1600" baseline="-25000">
                  <a:latin typeface="Comic Sans MS" panose="030F0702030302020204" pitchFamily="66" charset="0"/>
                </a:rPr>
                <a:t>7</a:t>
              </a:r>
            </a:p>
          </p:txBody>
        </p:sp>
        <p:sp>
          <p:nvSpPr>
            <p:cNvPr id="95240" name="Text Box 6">
              <a:extLst>
                <a:ext uri="{FF2B5EF4-FFF2-40B4-BE49-F238E27FC236}">
                  <a16:creationId xmlns:a16="http://schemas.microsoft.com/office/drawing/2014/main" id="{EF9C8BF3-D1E6-47A7-A4C5-F2E0AE447BF8}"/>
                </a:ext>
              </a:extLst>
            </p:cNvPr>
            <p:cNvSpPr txBox="1">
              <a:spLocks noChangeArrowheads="1"/>
            </p:cNvSpPr>
            <p:nvPr/>
          </p:nvSpPr>
          <p:spPr bwMode="auto">
            <a:xfrm>
              <a:off x="1296" y="1857"/>
              <a:ext cx="960" cy="28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0</a:t>
              </a:r>
              <a:r>
                <a:rPr lang="en-US" altLang="zh-CN" sz="1600">
                  <a:latin typeface="Comic Sans MS" panose="030F0702030302020204" pitchFamily="66" charset="0"/>
                </a:rPr>
                <a:t>, a</a:t>
              </a:r>
              <a:r>
                <a:rPr lang="en-US" altLang="zh-CN" sz="1600" baseline="-25000">
                  <a:latin typeface="Comic Sans MS" panose="030F0702030302020204" pitchFamily="66" charset="0"/>
                </a:rPr>
                <a:t>2</a:t>
              </a:r>
              <a:r>
                <a:rPr lang="en-US" altLang="zh-CN" sz="1600">
                  <a:latin typeface="Comic Sans MS" panose="030F0702030302020204" pitchFamily="66" charset="0"/>
                </a:rPr>
                <a:t>, a</a:t>
              </a:r>
              <a:r>
                <a:rPr lang="en-US" altLang="zh-CN" sz="1600" baseline="-25000">
                  <a:latin typeface="Comic Sans MS" panose="030F0702030302020204" pitchFamily="66" charset="0"/>
                </a:rPr>
                <a:t>4</a:t>
              </a:r>
              <a:r>
                <a:rPr lang="en-US" altLang="zh-CN" sz="1600">
                  <a:latin typeface="Comic Sans MS" panose="030F0702030302020204" pitchFamily="66" charset="0"/>
                </a:rPr>
                <a:t>, a</a:t>
              </a:r>
              <a:r>
                <a:rPr lang="en-US" altLang="zh-CN" sz="1600" baseline="-25000">
                  <a:latin typeface="Comic Sans MS" panose="030F0702030302020204" pitchFamily="66" charset="0"/>
                </a:rPr>
                <a:t>6</a:t>
              </a:r>
            </a:p>
          </p:txBody>
        </p:sp>
        <p:cxnSp>
          <p:nvCxnSpPr>
            <p:cNvPr id="95241" name="AutoShape 7">
              <a:extLst>
                <a:ext uri="{FF2B5EF4-FFF2-40B4-BE49-F238E27FC236}">
                  <a16:creationId xmlns:a16="http://schemas.microsoft.com/office/drawing/2014/main" id="{86E41228-EFA4-4920-832A-4A4EA999D8CD}"/>
                </a:ext>
              </a:extLst>
            </p:cNvPr>
            <p:cNvCxnSpPr>
              <a:cxnSpLocks noChangeShapeType="1"/>
              <a:stCxn id="95238" idx="2"/>
              <a:endCxn id="95240" idx="0"/>
            </p:cNvCxnSpPr>
            <p:nvPr/>
          </p:nvCxnSpPr>
          <p:spPr bwMode="auto">
            <a:xfrm flipH="1">
              <a:off x="1776" y="1057"/>
              <a:ext cx="1152" cy="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5242" name="AutoShape 8">
              <a:extLst>
                <a:ext uri="{FF2B5EF4-FFF2-40B4-BE49-F238E27FC236}">
                  <a16:creationId xmlns:a16="http://schemas.microsoft.com/office/drawing/2014/main" id="{F13E36AC-E4C4-43BF-8688-D70E10893904}"/>
                </a:ext>
              </a:extLst>
            </p:cNvPr>
            <p:cNvCxnSpPr>
              <a:cxnSpLocks noChangeShapeType="1"/>
              <a:stCxn id="95238" idx="2"/>
              <a:endCxn id="95239" idx="0"/>
            </p:cNvCxnSpPr>
            <p:nvPr/>
          </p:nvCxnSpPr>
          <p:spPr bwMode="auto">
            <a:xfrm>
              <a:off x="2928" y="1057"/>
              <a:ext cx="984" cy="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43" name="Text Box 9">
              <a:extLst>
                <a:ext uri="{FF2B5EF4-FFF2-40B4-BE49-F238E27FC236}">
                  <a16:creationId xmlns:a16="http://schemas.microsoft.com/office/drawing/2014/main" id="{43BAF575-BF1B-4F81-8AAF-B18D530DD8D1}"/>
                </a:ext>
              </a:extLst>
            </p:cNvPr>
            <p:cNvSpPr txBox="1">
              <a:spLocks noChangeArrowheads="1"/>
            </p:cNvSpPr>
            <p:nvPr/>
          </p:nvSpPr>
          <p:spPr bwMode="auto">
            <a:xfrm>
              <a:off x="4128" y="2612"/>
              <a:ext cx="576" cy="28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600">
                  <a:latin typeface="Comic Sans MS" panose="030F0702030302020204" pitchFamily="66" charset="0"/>
                </a:rPr>
                <a:t>a</a:t>
              </a:r>
              <a:r>
                <a:rPr lang="en-US" altLang="zh-CN" sz="1600" baseline="-25000">
                  <a:latin typeface="Comic Sans MS" panose="030F0702030302020204" pitchFamily="66" charset="0"/>
                </a:rPr>
                <a:t>3</a:t>
              </a:r>
              <a:r>
                <a:rPr lang="en-US" altLang="zh-CN" sz="1600">
                  <a:latin typeface="Comic Sans MS" panose="030F0702030302020204" pitchFamily="66" charset="0"/>
                </a:rPr>
                <a:t>, a</a:t>
              </a:r>
              <a:r>
                <a:rPr lang="en-US" altLang="zh-CN" sz="1600" baseline="-25000">
                  <a:latin typeface="Comic Sans MS" panose="030F0702030302020204" pitchFamily="66" charset="0"/>
                </a:rPr>
                <a:t>7</a:t>
              </a:r>
            </a:p>
          </p:txBody>
        </p:sp>
        <p:sp>
          <p:nvSpPr>
            <p:cNvPr id="95244" name="Text Box 10">
              <a:extLst>
                <a:ext uri="{FF2B5EF4-FFF2-40B4-BE49-F238E27FC236}">
                  <a16:creationId xmlns:a16="http://schemas.microsoft.com/office/drawing/2014/main" id="{9B0413E6-CE45-4BF4-88B8-1C5E265DAA12}"/>
                </a:ext>
              </a:extLst>
            </p:cNvPr>
            <p:cNvSpPr txBox="1">
              <a:spLocks noChangeArrowheads="1"/>
            </p:cNvSpPr>
            <p:nvPr/>
          </p:nvSpPr>
          <p:spPr bwMode="auto">
            <a:xfrm>
              <a:off x="3072" y="2621"/>
              <a:ext cx="576" cy="28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1</a:t>
              </a:r>
              <a:r>
                <a:rPr lang="en-US" altLang="zh-CN" sz="1600">
                  <a:latin typeface="Comic Sans MS" panose="030F0702030302020204" pitchFamily="66" charset="0"/>
                </a:rPr>
                <a:t>, a</a:t>
              </a:r>
              <a:r>
                <a:rPr lang="en-US" altLang="zh-CN" sz="1600" baseline="-25000">
                  <a:latin typeface="Comic Sans MS" panose="030F0702030302020204" pitchFamily="66" charset="0"/>
                </a:rPr>
                <a:t>5</a:t>
              </a:r>
            </a:p>
          </p:txBody>
        </p:sp>
        <p:cxnSp>
          <p:nvCxnSpPr>
            <p:cNvPr id="95245" name="AutoShape 11">
              <a:extLst>
                <a:ext uri="{FF2B5EF4-FFF2-40B4-BE49-F238E27FC236}">
                  <a16:creationId xmlns:a16="http://schemas.microsoft.com/office/drawing/2014/main" id="{A87801D3-6510-45E2-9092-B1606E796758}"/>
                </a:ext>
              </a:extLst>
            </p:cNvPr>
            <p:cNvCxnSpPr>
              <a:cxnSpLocks noChangeShapeType="1"/>
              <a:stCxn id="95239" idx="2"/>
              <a:endCxn id="95244" idx="0"/>
            </p:cNvCxnSpPr>
            <p:nvPr/>
          </p:nvCxnSpPr>
          <p:spPr bwMode="auto">
            <a:xfrm flipH="1">
              <a:off x="3360" y="2171"/>
              <a:ext cx="552" cy="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5246" name="AutoShape 12">
              <a:extLst>
                <a:ext uri="{FF2B5EF4-FFF2-40B4-BE49-F238E27FC236}">
                  <a16:creationId xmlns:a16="http://schemas.microsoft.com/office/drawing/2014/main" id="{B2FF2529-968D-44F4-810E-4F0369F7D505}"/>
                </a:ext>
              </a:extLst>
            </p:cNvPr>
            <p:cNvCxnSpPr>
              <a:cxnSpLocks noChangeShapeType="1"/>
              <a:stCxn id="95239" idx="2"/>
              <a:endCxn id="95243" idx="0"/>
            </p:cNvCxnSpPr>
            <p:nvPr/>
          </p:nvCxnSpPr>
          <p:spPr bwMode="auto">
            <a:xfrm>
              <a:off x="3912" y="2171"/>
              <a:ext cx="504" cy="44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47" name="Text Box 13">
              <a:extLst>
                <a:ext uri="{FF2B5EF4-FFF2-40B4-BE49-F238E27FC236}">
                  <a16:creationId xmlns:a16="http://schemas.microsoft.com/office/drawing/2014/main" id="{2DF64971-9CC5-46AB-87B7-ABADDC3A9FBF}"/>
                </a:ext>
              </a:extLst>
            </p:cNvPr>
            <p:cNvSpPr txBox="1">
              <a:spLocks noChangeArrowheads="1"/>
            </p:cNvSpPr>
            <p:nvPr/>
          </p:nvSpPr>
          <p:spPr bwMode="auto">
            <a:xfrm>
              <a:off x="960" y="2612"/>
              <a:ext cx="576" cy="28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0</a:t>
              </a:r>
              <a:r>
                <a:rPr lang="en-US" altLang="zh-CN" sz="1600">
                  <a:latin typeface="Comic Sans MS" panose="030F0702030302020204" pitchFamily="66" charset="0"/>
                </a:rPr>
                <a:t>, a</a:t>
              </a:r>
              <a:r>
                <a:rPr lang="en-US" altLang="zh-CN" sz="1600" baseline="-25000">
                  <a:latin typeface="Comic Sans MS" panose="030F0702030302020204" pitchFamily="66" charset="0"/>
                </a:rPr>
                <a:t>4</a:t>
              </a:r>
            </a:p>
          </p:txBody>
        </p:sp>
        <p:cxnSp>
          <p:nvCxnSpPr>
            <p:cNvPr id="95248" name="AutoShape 14">
              <a:extLst>
                <a:ext uri="{FF2B5EF4-FFF2-40B4-BE49-F238E27FC236}">
                  <a16:creationId xmlns:a16="http://schemas.microsoft.com/office/drawing/2014/main" id="{C6BD98BA-4323-45F0-9201-0632634D4322}"/>
                </a:ext>
              </a:extLst>
            </p:cNvPr>
            <p:cNvCxnSpPr>
              <a:cxnSpLocks noChangeShapeType="1"/>
              <a:stCxn id="95240" idx="2"/>
              <a:endCxn id="95247" idx="0"/>
            </p:cNvCxnSpPr>
            <p:nvPr/>
          </p:nvCxnSpPr>
          <p:spPr bwMode="auto">
            <a:xfrm flipH="1">
              <a:off x="1248" y="2145"/>
              <a:ext cx="528" cy="4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49" name="Text Box 15">
              <a:extLst>
                <a:ext uri="{FF2B5EF4-FFF2-40B4-BE49-F238E27FC236}">
                  <a16:creationId xmlns:a16="http://schemas.microsoft.com/office/drawing/2014/main" id="{58315897-07A5-4159-BCA7-BC4733FE10A7}"/>
                </a:ext>
              </a:extLst>
            </p:cNvPr>
            <p:cNvSpPr txBox="1">
              <a:spLocks noChangeArrowheads="1"/>
            </p:cNvSpPr>
            <p:nvPr/>
          </p:nvSpPr>
          <p:spPr bwMode="auto">
            <a:xfrm>
              <a:off x="2016" y="2612"/>
              <a:ext cx="576" cy="28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600">
                  <a:latin typeface="Comic Sans MS" panose="030F0702030302020204" pitchFamily="66" charset="0"/>
                </a:rPr>
                <a:t>a</a:t>
              </a:r>
              <a:r>
                <a:rPr lang="en-US" altLang="zh-CN" sz="1600" baseline="-25000">
                  <a:latin typeface="Comic Sans MS" panose="030F0702030302020204" pitchFamily="66" charset="0"/>
                </a:rPr>
                <a:t>2</a:t>
              </a:r>
              <a:r>
                <a:rPr lang="en-US" altLang="zh-CN" sz="1600">
                  <a:latin typeface="Comic Sans MS" panose="030F0702030302020204" pitchFamily="66" charset="0"/>
                </a:rPr>
                <a:t>, a</a:t>
              </a:r>
              <a:r>
                <a:rPr lang="en-US" altLang="zh-CN" sz="1600" baseline="-25000">
                  <a:latin typeface="Comic Sans MS" panose="030F0702030302020204" pitchFamily="66" charset="0"/>
                </a:rPr>
                <a:t>6</a:t>
              </a:r>
            </a:p>
          </p:txBody>
        </p:sp>
        <p:cxnSp>
          <p:nvCxnSpPr>
            <p:cNvPr id="95250" name="AutoShape 16">
              <a:extLst>
                <a:ext uri="{FF2B5EF4-FFF2-40B4-BE49-F238E27FC236}">
                  <a16:creationId xmlns:a16="http://schemas.microsoft.com/office/drawing/2014/main" id="{D9A5F74C-C622-49CE-B570-ACF97E33850E}"/>
                </a:ext>
              </a:extLst>
            </p:cNvPr>
            <p:cNvCxnSpPr>
              <a:cxnSpLocks noChangeShapeType="1"/>
              <a:stCxn id="95240" idx="2"/>
              <a:endCxn id="95249" idx="0"/>
            </p:cNvCxnSpPr>
            <p:nvPr/>
          </p:nvCxnSpPr>
          <p:spPr bwMode="auto">
            <a:xfrm>
              <a:off x="1776" y="2145"/>
              <a:ext cx="528" cy="4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51" name="Text Box 17">
              <a:extLst>
                <a:ext uri="{FF2B5EF4-FFF2-40B4-BE49-F238E27FC236}">
                  <a16:creationId xmlns:a16="http://schemas.microsoft.com/office/drawing/2014/main" id="{091762B8-6385-4A5D-BE07-13F726664132}"/>
                </a:ext>
              </a:extLst>
            </p:cNvPr>
            <p:cNvSpPr txBox="1">
              <a:spLocks noChangeArrowheads="1"/>
            </p:cNvSpPr>
            <p:nvPr/>
          </p:nvSpPr>
          <p:spPr bwMode="auto">
            <a:xfrm>
              <a:off x="768" y="3394"/>
              <a:ext cx="384" cy="27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0</a:t>
              </a:r>
            </a:p>
          </p:txBody>
        </p:sp>
        <p:cxnSp>
          <p:nvCxnSpPr>
            <p:cNvPr id="95252" name="AutoShape 18">
              <a:extLst>
                <a:ext uri="{FF2B5EF4-FFF2-40B4-BE49-F238E27FC236}">
                  <a16:creationId xmlns:a16="http://schemas.microsoft.com/office/drawing/2014/main" id="{373D4E84-565C-403D-9C90-31B8F42157A3}"/>
                </a:ext>
              </a:extLst>
            </p:cNvPr>
            <p:cNvCxnSpPr>
              <a:cxnSpLocks noChangeShapeType="1"/>
              <a:stCxn id="95247" idx="2"/>
              <a:endCxn id="95251" idx="0"/>
            </p:cNvCxnSpPr>
            <p:nvPr/>
          </p:nvCxnSpPr>
          <p:spPr bwMode="auto">
            <a:xfrm flipH="1">
              <a:off x="960" y="2900"/>
              <a:ext cx="288" cy="49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53" name="Text Box 19">
              <a:extLst>
                <a:ext uri="{FF2B5EF4-FFF2-40B4-BE49-F238E27FC236}">
                  <a16:creationId xmlns:a16="http://schemas.microsoft.com/office/drawing/2014/main" id="{984E6ECB-C226-43A1-BA85-5E1B996DB29F}"/>
                </a:ext>
              </a:extLst>
            </p:cNvPr>
            <p:cNvSpPr txBox="1">
              <a:spLocks noChangeArrowheads="1"/>
            </p:cNvSpPr>
            <p:nvPr/>
          </p:nvSpPr>
          <p:spPr bwMode="auto">
            <a:xfrm>
              <a:off x="1248" y="3394"/>
              <a:ext cx="384" cy="27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4</a:t>
              </a:r>
            </a:p>
          </p:txBody>
        </p:sp>
        <p:cxnSp>
          <p:nvCxnSpPr>
            <p:cNvPr id="95254" name="AutoShape 20">
              <a:extLst>
                <a:ext uri="{FF2B5EF4-FFF2-40B4-BE49-F238E27FC236}">
                  <a16:creationId xmlns:a16="http://schemas.microsoft.com/office/drawing/2014/main" id="{2292BD0B-4071-4EF5-BD49-B05F922192FF}"/>
                </a:ext>
              </a:extLst>
            </p:cNvPr>
            <p:cNvCxnSpPr>
              <a:cxnSpLocks noChangeShapeType="1"/>
              <a:stCxn id="95247" idx="2"/>
              <a:endCxn id="95253" idx="0"/>
            </p:cNvCxnSpPr>
            <p:nvPr/>
          </p:nvCxnSpPr>
          <p:spPr bwMode="auto">
            <a:xfrm>
              <a:off x="1248" y="2900"/>
              <a:ext cx="192" cy="49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55" name="Text Box 21">
              <a:extLst>
                <a:ext uri="{FF2B5EF4-FFF2-40B4-BE49-F238E27FC236}">
                  <a16:creationId xmlns:a16="http://schemas.microsoft.com/office/drawing/2014/main" id="{BFD5443B-C97E-4AB9-9FFB-51AE4C63FEA1}"/>
                </a:ext>
              </a:extLst>
            </p:cNvPr>
            <p:cNvSpPr txBox="1">
              <a:spLocks noChangeArrowheads="1"/>
            </p:cNvSpPr>
            <p:nvPr/>
          </p:nvSpPr>
          <p:spPr bwMode="auto">
            <a:xfrm>
              <a:off x="1824" y="3403"/>
              <a:ext cx="384" cy="27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2</a:t>
              </a:r>
            </a:p>
          </p:txBody>
        </p:sp>
        <p:cxnSp>
          <p:nvCxnSpPr>
            <p:cNvPr id="95256" name="AutoShape 22">
              <a:extLst>
                <a:ext uri="{FF2B5EF4-FFF2-40B4-BE49-F238E27FC236}">
                  <a16:creationId xmlns:a16="http://schemas.microsoft.com/office/drawing/2014/main" id="{1C09C952-657C-4E93-817D-6A1B11C39E26}"/>
                </a:ext>
              </a:extLst>
            </p:cNvPr>
            <p:cNvCxnSpPr>
              <a:cxnSpLocks noChangeShapeType="1"/>
              <a:stCxn id="95249" idx="2"/>
              <a:endCxn id="95255" idx="0"/>
            </p:cNvCxnSpPr>
            <p:nvPr/>
          </p:nvCxnSpPr>
          <p:spPr bwMode="auto">
            <a:xfrm flipH="1">
              <a:off x="2016" y="2900"/>
              <a:ext cx="288" cy="50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57" name="Text Box 23">
              <a:extLst>
                <a:ext uri="{FF2B5EF4-FFF2-40B4-BE49-F238E27FC236}">
                  <a16:creationId xmlns:a16="http://schemas.microsoft.com/office/drawing/2014/main" id="{0F72D730-429D-4045-8076-7B000FAA4DBC}"/>
                </a:ext>
              </a:extLst>
            </p:cNvPr>
            <p:cNvSpPr txBox="1">
              <a:spLocks noChangeArrowheads="1"/>
            </p:cNvSpPr>
            <p:nvPr/>
          </p:nvSpPr>
          <p:spPr bwMode="auto">
            <a:xfrm>
              <a:off x="2304" y="3403"/>
              <a:ext cx="384" cy="27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6</a:t>
              </a:r>
            </a:p>
          </p:txBody>
        </p:sp>
        <p:cxnSp>
          <p:nvCxnSpPr>
            <p:cNvPr id="95258" name="AutoShape 24">
              <a:extLst>
                <a:ext uri="{FF2B5EF4-FFF2-40B4-BE49-F238E27FC236}">
                  <a16:creationId xmlns:a16="http://schemas.microsoft.com/office/drawing/2014/main" id="{8F50C9BC-1D27-472D-AF82-0EC268BE56DD}"/>
                </a:ext>
              </a:extLst>
            </p:cNvPr>
            <p:cNvCxnSpPr>
              <a:cxnSpLocks noChangeShapeType="1"/>
              <a:stCxn id="95249" idx="2"/>
              <a:endCxn id="95257" idx="0"/>
            </p:cNvCxnSpPr>
            <p:nvPr/>
          </p:nvCxnSpPr>
          <p:spPr bwMode="auto">
            <a:xfrm>
              <a:off x="2304" y="2900"/>
              <a:ext cx="192" cy="50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59" name="Text Box 25">
              <a:extLst>
                <a:ext uri="{FF2B5EF4-FFF2-40B4-BE49-F238E27FC236}">
                  <a16:creationId xmlns:a16="http://schemas.microsoft.com/office/drawing/2014/main" id="{B77B9567-E516-449B-9B4B-D122BB468984}"/>
                </a:ext>
              </a:extLst>
            </p:cNvPr>
            <p:cNvSpPr txBox="1">
              <a:spLocks noChangeArrowheads="1"/>
            </p:cNvSpPr>
            <p:nvPr/>
          </p:nvSpPr>
          <p:spPr bwMode="auto">
            <a:xfrm>
              <a:off x="2928" y="3403"/>
              <a:ext cx="384" cy="27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1</a:t>
              </a:r>
            </a:p>
          </p:txBody>
        </p:sp>
        <p:cxnSp>
          <p:nvCxnSpPr>
            <p:cNvPr id="95260" name="AutoShape 26">
              <a:extLst>
                <a:ext uri="{FF2B5EF4-FFF2-40B4-BE49-F238E27FC236}">
                  <a16:creationId xmlns:a16="http://schemas.microsoft.com/office/drawing/2014/main" id="{216A613C-BE29-42F8-9B64-3478055D2FA8}"/>
                </a:ext>
              </a:extLst>
            </p:cNvPr>
            <p:cNvCxnSpPr>
              <a:cxnSpLocks noChangeShapeType="1"/>
              <a:stCxn id="95244" idx="2"/>
              <a:endCxn id="95259" idx="0"/>
            </p:cNvCxnSpPr>
            <p:nvPr/>
          </p:nvCxnSpPr>
          <p:spPr bwMode="auto">
            <a:xfrm flipH="1">
              <a:off x="3120" y="2909"/>
              <a:ext cx="240" cy="49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61" name="Text Box 27">
              <a:extLst>
                <a:ext uri="{FF2B5EF4-FFF2-40B4-BE49-F238E27FC236}">
                  <a16:creationId xmlns:a16="http://schemas.microsoft.com/office/drawing/2014/main" id="{E6E28D4F-448C-45FE-8B79-C3BBBC5322CE}"/>
                </a:ext>
              </a:extLst>
            </p:cNvPr>
            <p:cNvSpPr txBox="1">
              <a:spLocks noChangeArrowheads="1"/>
            </p:cNvSpPr>
            <p:nvPr/>
          </p:nvSpPr>
          <p:spPr bwMode="auto">
            <a:xfrm>
              <a:off x="3408" y="3403"/>
              <a:ext cx="384" cy="27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5</a:t>
              </a:r>
            </a:p>
          </p:txBody>
        </p:sp>
        <p:cxnSp>
          <p:nvCxnSpPr>
            <p:cNvPr id="95262" name="AutoShape 28">
              <a:extLst>
                <a:ext uri="{FF2B5EF4-FFF2-40B4-BE49-F238E27FC236}">
                  <a16:creationId xmlns:a16="http://schemas.microsoft.com/office/drawing/2014/main" id="{E7C20F8B-1DB2-4067-8FD3-E22484979262}"/>
                </a:ext>
              </a:extLst>
            </p:cNvPr>
            <p:cNvCxnSpPr>
              <a:cxnSpLocks noChangeShapeType="1"/>
              <a:stCxn id="95244" idx="2"/>
              <a:endCxn id="95261" idx="0"/>
            </p:cNvCxnSpPr>
            <p:nvPr/>
          </p:nvCxnSpPr>
          <p:spPr bwMode="auto">
            <a:xfrm>
              <a:off x="3360" y="2909"/>
              <a:ext cx="240" cy="49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63" name="Text Box 29">
              <a:extLst>
                <a:ext uri="{FF2B5EF4-FFF2-40B4-BE49-F238E27FC236}">
                  <a16:creationId xmlns:a16="http://schemas.microsoft.com/office/drawing/2014/main" id="{39C04DEA-8657-449D-BB7A-7D85CAE8D027}"/>
                </a:ext>
              </a:extLst>
            </p:cNvPr>
            <p:cNvSpPr txBox="1">
              <a:spLocks noChangeArrowheads="1"/>
            </p:cNvSpPr>
            <p:nvPr/>
          </p:nvSpPr>
          <p:spPr bwMode="auto">
            <a:xfrm>
              <a:off x="3984" y="3403"/>
              <a:ext cx="384" cy="27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3</a:t>
              </a:r>
            </a:p>
          </p:txBody>
        </p:sp>
        <p:cxnSp>
          <p:nvCxnSpPr>
            <p:cNvPr id="95264" name="AutoShape 30">
              <a:extLst>
                <a:ext uri="{FF2B5EF4-FFF2-40B4-BE49-F238E27FC236}">
                  <a16:creationId xmlns:a16="http://schemas.microsoft.com/office/drawing/2014/main" id="{2FE1DB97-F8BF-4FF7-BDBA-DFF86400E279}"/>
                </a:ext>
              </a:extLst>
            </p:cNvPr>
            <p:cNvCxnSpPr>
              <a:cxnSpLocks noChangeShapeType="1"/>
              <a:stCxn id="95243" idx="2"/>
              <a:endCxn id="95263" idx="0"/>
            </p:cNvCxnSpPr>
            <p:nvPr/>
          </p:nvCxnSpPr>
          <p:spPr bwMode="auto">
            <a:xfrm flipH="1">
              <a:off x="4176" y="2900"/>
              <a:ext cx="240" cy="50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65" name="Text Box 31">
              <a:extLst>
                <a:ext uri="{FF2B5EF4-FFF2-40B4-BE49-F238E27FC236}">
                  <a16:creationId xmlns:a16="http://schemas.microsoft.com/office/drawing/2014/main" id="{0ECE8B0E-37BC-48BD-B3E4-28D91110798A}"/>
                </a:ext>
              </a:extLst>
            </p:cNvPr>
            <p:cNvSpPr txBox="1">
              <a:spLocks noChangeArrowheads="1"/>
            </p:cNvSpPr>
            <p:nvPr/>
          </p:nvSpPr>
          <p:spPr bwMode="auto">
            <a:xfrm>
              <a:off x="4464" y="3403"/>
              <a:ext cx="384" cy="27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sym typeface="Wingdings" panose="05000000000000000000" pitchFamily="2" charset="2"/>
                </a:rPr>
                <a:t>a</a:t>
              </a:r>
              <a:r>
                <a:rPr lang="en-US" altLang="zh-CN" sz="1600" baseline="-25000">
                  <a:latin typeface="Comic Sans MS" panose="030F0702030302020204" pitchFamily="66" charset="0"/>
                </a:rPr>
                <a:t>7</a:t>
              </a:r>
            </a:p>
          </p:txBody>
        </p:sp>
        <p:cxnSp>
          <p:nvCxnSpPr>
            <p:cNvPr id="95266" name="AutoShape 32">
              <a:extLst>
                <a:ext uri="{FF2B5EF4-FFF2-40B4-BE49-F238E27FC236}">
                  <a16:creationId xmlns:a16="http://schemas.microsoft.com/office/drawing/2014/main" id="{DFD2D8C4-BA2E-404B-BB60-3C36E6914DA9}"/>
                </a:ext>
              </a:extLst>
            </p:cNvPr>
            <p:cNvCxnSpPr>
              <a:cxnSpLocks noChangeShapeType="1"/>
              <a:stCxn id="95243" idx="2"/>
              <a:endCxn id="95265" idx="0"/>
            </p:cNvCxnSpPr>
            <p:nvPr/>
          </p:nvCxnSpPr>
          <p:spPr bwMode="auto">
            <a:xfrm>
              <a:off x="4416" y="2900"/>
              <a:ext cx="240" cy="50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5267" name="Text Box 33">
              <a:extLst>
                <a:ext uri="{FF2B5EF4-FFF2-40B4-BE49-F238E27FC236}">
                  <a16:creationId xmlns:a16="http://schemas.microsoft.com/office/drawing/2014/main" id="{9F792F4E-94EA-4D53-85BE-5769E389F8EE}"/>
                </a:ext>
              </a:extLst>
            </p:cNvPr>
            <p:cNvSpPr txBox="1">
              <a:spLocks noChangeArrowheads="1"/>
            </p:cNvSpPr>
            <p:nvPr/>
          </p:nvSpPr>
          <p:spPr bwMode="auto">
            <a:xfrm>
              <a:off x="2036" y="3902"/>
              <a:ext cx="168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1600">
                  <a:latin typeface="Comic Sans MS" panose="030F0702030302020204" pitchFamily="66" charset="0"/>
                </a:rPr>
                <a:t>"</a:t>
              </a:r>
              <a:r>
                <a:rPr lang="en-US" altLang="zh-CN" sz="1600">
                  <a:latin typeface="Comic Sans MS" panose="030F0702030302020204" pitchFamily="66" charset="0"/>
                </a:rPr>
                <a:t>bit-reversed" order</a:t>
              </a:r>
            </a:p>
          </p:txBody>
        </p:sp>
        <p:sp>
          <p:nvSpPr>
            <p:cNvPr id="95268" name="Text Box 34">
              <a:extLst>
                <a:ext uri="{FF2B5EF4-FFF2-40B4-BE49-F238E27FC236}">
                  <a16:creationId xmlns:a16="http://schemas.microsoft.com/office/drawing/2014/main" id="{F3C4811F-D671-46FB-B2F2-51051EE99869}"/>
                </a:ext>
              </a:extLst>
            </p:cNvPr>
            <p:cNvSpPr txBox="1">
              <a:spLocks noChangeArrowheads="1"/>
            </p:cNvSpPr>
            <p:nvPr/>
          </p:nvSpPr>
          <p:spPr bwMode="auto">
            <a:xfrm>
              <a:off x="798" y="3664"/>
              <a:ext cx="322" cy="18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zh-CN" altLang="en-US" sz="1200">
                  <a:latin typeface="Comic Sans MS" panose="030F0702030302020204" pitchFamily="66" charset="0"/>
                  <a:sym typeface="Wingdings" panose="05000000000000000000" pitchFamily="2" charset="2"/>
                </a:rPr>
                <a:t>000</a:t>
              </a:r>
              <a:endParaRPr lang="zh-CN" altLang="en-US" sz="1200" baseline="-25000">
                <a:latin typeface="Comic Sans MS" panose="030F0702030302020204" pitchFamily="66" charset="0"/>
              </a:endParaRPr>
            </a:p>
          </p:txBody>
        </p:sp>
        <p:sp>
          <p:nvSpPr>
            <p:cNvPr id="95269" name="Text Box 35">
              <a:extLst>
                <a:ext uri="{FF2B5EF4-FFF2-40B4-BE49-F238E27FC236}">
                  <a16:creationId xmlns:a16="http://schemas.microsoft.com/office/drawing/2014/main" id="{DD89C882-77B9-4A99-BBC5-8C4BDC5C5434}"/>
                </a:ext>
              </a:extLst>
            </p:cNvPr>
            <p:cNvSpPr txBox="1">
              <a:spLocks noChangeArrowheads="1"/>
            </p:cNvSpPr>
            <p:nvPr/>
          </p:nvSpPr>
          <p:spPr bwMode="auto">
            <a:xfrm>
              <a:off x="1287" y="3664"/>
              <a:ext cx="305" cy="18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zh-CN" altLang="en-US" sz="1200">
                  <a:latin typeface="Comic Sans MS" panose="030F0702030302020204" pitchFamily="66" charset="0"/>
                  <a:sym typeface="Wingdings" panose="05000000000000000000" pitchFamily="2" charset="2"/>
                </a:rPr>
                <a:t>100</a:t>
              </a:r>
              <a:endParaRPr lang="zh-CN" altLang="en-US" sz="1200" baseline="-25000">
                <a:latin typeface="Comic Sans MS" panose="030F0702030302020204" pitchFamily="66" charset="0"/>
              </a:endParaRPr>
            </a:p>
          </p:txBody>
        </p:sp>
        <p:sp>
          <p:nvSpPr>
            <p:cNvPr id="95270" name="Text Box 36">
              <a:extLst>
                <a:ext uri="{FF2B5EF4-FFF2-40B4-BE49-F238E27FC236}">
                  <a16:creationId xmlns:a16="http://schemas.microsoft.com/office/drawing/2014/main" id="{D15E99EF-9E0D-460C-AA0F-A969262B715E}"/>
                </a:ext>
              </a:extLst>
            </p:cNvPr>
            <p:cNvSpPr txBox="1">
              <a:spLocks noChangeArrowheads="1"/>
            </p:cNvSpPr>
            <p:nvPr/>
          </p:nvSpPr>
          <p:spPr bwMode="auto">
            <a:xfrm>
              <a:off x="1862" y="3674"/>
              <a:ext cx="305" cy="18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zh-CN" altLang="en-US" sz="1200">
                  <a:latin typeface="Comic Sans MS" panose="030F0702030302020204" pitchFamily="66" charset="0"/>
                  <a:sym typeface="Wingdings" panose="05000000000000000000" pitchFamily="2" charset="2"/>
                </a:rPr>
                <a:t>010</a:t>
              </a:r>
              <a:endParaRPr lang="zh-CN" altLang="en-US" sz="1200" baseline="-25000">
                <a:latin typeface="Comic Sans MS" panose="030F0702030302020204" pitchFamily="66" charset="0"/>
              </a:endParaRPr>
            </a:p>
          </p:txBody>
        </p:sp>
        <p:sp>
          <p:nvSpPr>
            <p:cNvPr id="95271" name="Text Box 37">
              <a:extLst>
                <a:ext uri="{FF2B5EF4-FFF2-40B4-BE49-F238E27FC236}">
                  <a16:creationId xmlns:a16="http://schemas.microsoft.com/office/drawing/2014/main" id="{3A4635F7-3E8C-4CA7-909C-80218D9D1D76}"/>
                </a:ext>
              </a:extLst>
            </p:cNvPr>
            <p:cNvSpPr txBox="1">
              <a:spLocks noChangeArrowheads="1"/>
            </p:cNvSpPr>
            <p:nvPr/>
          </p:nvSpPr>
          <p:spPr bwMode="auto">
            <a:xfrm>
              <a:off x="2350" y="3674"/>
              <a:ext cx="287" cy="18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zh-CN" altLang="en-US" sz="1200">
                  <a:latin typeface="Comic Sans MS" panose="030F0702030302020204" pitchFamily="66" charset="0"/>
                  <a:sym typeface="Wingdings" panose="05000000000000000000" pitchFamily="2" charset="2"/>
                </a:rPr>
                <a:t>110</a:t>
              </a:r>
              <a:endParaRPr lang="zh-CN" altLang="en-US" sz="1200" baseline="-25000">
                <a:latin typeface="Comic Sans MS" panose="030F0702030302020204" pitchFamily="66" charset="0"/>
              </a:endParaRPr>
            </a:p>
          </p:txBody>
        </p:sp>
        <p:sp>
          <p:nvSpPr>
            <p:cNvPr id="95272" name="Text Box 38">
              <a:extLst>
                <a:ext uri="{FF2B5EF4-FFF2-40B4-BE49-F238E27FC236}">
                  <a16:creationId xmlns:a16="http://schemas.microsoft.com/office/drawing/2014/main" id="{AAEA0A1D-C3E6-41F7-8921-479CE388A1DB}"/>
                </a:ext>
              </a:extLst>
            </p:cNvPr>
            <p:cNvSpPr txBox="1">
              <a:spLocks noChangeArrowheads="1"/>
            </p:cNvSpPr>
            <p:nvPr/>
          </p:nvSpPr>
          <p:spPr bwMode="auto">
            <a:xfrm>
              <a:off x="2966" y="3674"/>
              <a:ext cx="305" cy="18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zh-CN" altLang="en-US" sz="1200">
                  <a:latin typeface="Comic Sans MS" panose="030F0702030302020204" pitchFamily="66" charset="0"/>
                  <a:sym typeface="Wingdings" panose="05000000000000000000" pitchFamily="2" charset="2"/>
                </a:rPr>
                <a:t>001</a:t>
              </a:r>
              <a:endParaRPr lang="zh-CN" altLang="en-US" sz="1200" baseline="-25000">
                <a:latin typeface="Comic Sans MS" panose="030F0702030302020204" pitchFamily="66" charset="0"/>
              </a:endParaRPr>
            </a:p>
          </p:txBody>
        </p:sp>
        <p:sp>
          <p:nvSpPr>
            <p:cNvPr id="95273" name="Text Box 39">
              <a:extLst>
                <a:ext uri="{FF2B5EF4-FFF2-40B4-BE49-F238E27FC236}">
                  <a16:creationId xmlns:a16="http://schemas.microsoft.com/office/drawing/2014/main" id="{21D8ECB5-C23A-45C6-A4B2-60D262B3BCA6}"/>
                </a:ext>
              </a:extLst>
            </p:cNvPr>
            <p:cNvSpPr txBox="1">
              <a:spLocks noChangeArrowheads="1"/>
            </p:cNvSpPr>
            <p:nvPr/>
          </p:nvSpPr>
          <p:spPr bwMode="auto">
            <a:xfrm>
              <a:off x="3454" y="3674"/>
              <a:ext cx="287" cy="18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zh-CN" altLang="en-US" sz="1200">
                  <a:latin typeface="Comic Sans MS" panose="030F0702030302020204" pitchFamily="66" charset="0"/>
                  <a:sym typeface="Wingdings" panose="05000000000000000000" pitchFamily="2" charset="2"/>
                </a:rPr>
                <a:t>101</a:t>
              </a:r>
              <a:endParaRPr lang="zh-CN" altLang="en-US" sz="1200" baseline="-25000">
                <a:latin typeface="Comic Sans MS" panose="030F0702030302020204" pitchFamily="66" charset="0"/>
              </a:endParaRPr>
            </a:p>
          </p:txBody>
        </p:sp>
        <p:sp>
          <p:nvSpPr>
            <p:cNvPr id="95274" name="Text Box 40">
              <a:extLst>
                <a:ext uri="{FF2B5EF4-FFF2-40B4-BE49-F238E27FC236}">
                  <a16:creationId xmlns:a16="http://schemas.microsoft.com/office/drawing/2014/main" id="{F64151A7-4D2A-48B9-8CDF-7A507F486B1F}"/>
                </a:ext>
              </a:extLst>
            </p:cNvPr>
            <p:cNvSpPr txBox="1">
              <a:spLocks noChangeArrowheads="1"/>
            </p:cNvSpPr>
            <p:nvPr/>
          </p:nvSpPr>
          <p:spPr bwMode="auto">
            <a:xfrm>
              <a:off x="4030" y="3674"/>
              <a:ext cx="287" cy="18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zh-CN" altLang="en-US" sz="1200">
                  <a:latin typeface="Comic Sans MS" panose="030F0702030302020204" pitchFamily="66" charset="0"/>
                  <a:sym typeface="Wingdings" panose="05000000000000000000" pitchFamily="2" charset="2"/>
                </a:rPr>
                <a:t>011</a:t>
              </a:r>
              <a:endParaRPr lang="zh-CN" altLang="en-US" sz="1200" baseline="-25000">
                <a:latin typeface="Comic Sans MS" panose="030F0702030302020204" pitchFamily="66" charset="0"/>
              </a:endParaRPr>
            </a:p>
          </p:txBody>
        </p:sp>
        <p:sp>
          <p:nvSpPr>
            <p:cNvPr id="95275" name="Text Box 41">
              <a:extLst>
                <a:ext uri="{FF2B5EF4-FFF2-40B4-BE49-F238E27FC236}">
                  <a16:creationId xmlns:a16="http://schemas.microsoft.com/office/drawing/2014/main" id="{0DE73F22-5D46-47DE-91C0-41EDF2A8547C}"/>
                </a:ext>
              </a:extLst>
            </p:cNvPr>
            <p:cNvSpPr txBox="1">
              <a:spLocks noChangeArrowheads="1"/>
            </p:cNvSpPr>
            <p:nvPr/>
          </p:nvSpPr>
          <p:spPr bwMode="auto">
            <a:xfrm>
              <a:off x="4519" y="3674"/>
              <a:ext cx="270" cy="18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zh-CN" altLang="en-US" sz="1200">
                  <a:latin typeface="Comic Sans MS" panose="030F0702030302020204" pitchFamily="66" charset="0"/>
                  <a:sym typeface="Wingdings" panose="05000000000000000000" pitchFamily="2" charset="2"/>
                </a:rPr>
                <a:t>111</a:t>
              </a:r>
              <a:endParaRPr lang="zh-CN" altLang="en-US" sz="1200" baseline="-25000">
                <a:latin typeface="Comic Sans MS" panose="030F0702030302020204" pitchFamily="66" charset="0"/>
              </a:endParaRPr>
            </a:p>
          </p:txBody>
        </p:sp>
        <p:sp>
          <p:nvSpPr>
            <p:cNvPr id="95276" name="Text Box 42">
              <a:extLst>
                <a:ext uri="{FF2B5EF4-FFF2-40B4-BE49-F238E27FC236}">
                  <a16:creationId xmlns:a16="http://schemas.microsoft.com/office/drawing/2014/main" id="{95C7EAD9-8D22-4621-9358-07599AD4B84A}"/>
                </a:ext>
              </a:extLst>
            </p:cNvPr>
            <p:cNvSpPr txBox="1">
              <a:spLocks noChangeArrowheads="1"/>
            </p:cNvSpPr>
            <p:nvPr/>
          </p:nvSpPr>
          <p:spPr bwMode="auto">
            <a:xfrm>
              <a:off x="2324" y="1404"/>
              <a:ext cx="115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600">
                  <a:latin typeface="Comic Sans MS" panose="030F0702030302020204" pitchFamily="66" charset="0"/>
                </a:rPr>
                <a:t>perfect shuffle</a:t>
              </a:r>
            </a:p>
          </p:txBody>
        </p:sp>
      </p:grpSp>
    </p:spTree>
    <p:extLst>
      <p:ext uri="{BB962C8B-B14F-4D97-AF65-F5344CB8AC3E}">
        <p14:creationId xmlns:p14="http://schemas.microsoft.com/office/powerpoint/2010/main" val="12978337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130C6-204B-B998-036A-E4619429D130}"/>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8C6B6A4A-F53A-A075-A4F2-F296A72EF97D}"/>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576445D4-EB60-EA38-EE62-FEC8597D30E6}"/>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B18DC674-CF3E-F594-A397-341DE5AE8B32}"/>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256</a:t>
            </a:fld>
            <a:endParaRPr kumimoji="0" lang="en-US" altLang="zh-CN" sz="1400"/>
          </a:p>
        </p:txBody>
      </p:sp>
      <p:pic>
        <p:nvPicPr>
          <p:cNvPr id="3" name="图片 2">
            <a:extLst>
              <a:ext uri="{FF2B5EF4-FFF2-40B4-BE49-F238E27FC236}">
                <a16:creationId xmlns:a16="http://schemas.microsoft.com/office/drawing/2014/main" id="{E3E81836-CA8A-0AA8-F3C6-4D18BA65227A}"/>
              </a:ext>
            </a:extLst>
          </p:cNvPr>
          <p:cNvPicPr>
            <a:picLocks noChangeAspect="1"/>
          </p:cNvPicPr>
          <p:nvPr/>
        </p:nvPicPr>
        <p:blipFill>
          <a:blip r:embed="rId2"/>
          <a:stretch>
            <a:fillRect/>
          </a:stretch>
        </p:blipFill>
        <p:spPr>
          <a:xfrm>
            <a:off x="395536" y="1479425"/>
            <a:ext cx="8573122" cy="4876926"/>
          </a:xfrm>
          <a:prstGeom prst="rect">
            <a:avLst/>
          </a:prstGeom>
        </p:spPr>
      </p:pic>
      <p:cxnSp>
        <p:nvCxnSpPr>
          <p:cNvPr id="4" name="直接连接符 3">
            <a:extLst>
              <a:ext uri="{FF2B5EF4-FFF2-40B4-BE49-F238E27FC236}">
                <a16:creationId xmlns:a16="http://schemas.microsoft.com/office/drawing/2014/main" id="{3F262FBA-A79B-606D-15F5-DFA78F77C809}"/>
              </a:ext>
            </a:extLst>
          </p:cNvPr>
          <p:cNvCxnSpPr>
            <a:cxnSpLocks/>
          </p:cNvCxnSpPr>
          <p:nvPr/>
        </p:nvCxnSpPr>
        <p:spPr>
          <a:xfrm>
            <a:off x="3608056" y="4005064"/>
            <a:ext cx="12519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B761091-2ED9-48A5-2750-494566143870}"/>
              </a:ext>
            </a:extLst>
          </p:cNvPr>
          <p:cNvCxnSpPr>
            <a:cxnSpLocks/>
          </p:cNvCxnSpPr>
          <p:nvPr/>
        </p:nvCxnSpPr>
        <p:spPr>
          <a:xfrm>
            <a:off x="3608056" y="5589240"/>
            <a:ext cx="420430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7052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8F643-543A-2EC0-ECD5-C0BBD573FA6C}"/>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1D277B1E-9991-40E5-ACEE-0496CCD0F4B7}"/>
              </a:ext>
            </a:extLst>
          </p:cNvPr>
          <p:cNvSpPr>
            <a:spLocks noGrp="1" noChangeArrowheads="1"/>
          </p:cNvSpPr>
          <p:nvPr>
            <p:ph type="title"/>
          </p:nvPr>
        </p:nvSpPr>
        <p:spPr/>
        <p:txBody>
          <a:bodyPr/>
          <a:lstStyle/>
          <a:p>
            <a:pPr eaLnBrk="1" hangingPunct="1"/>
            <a:r>
              <a:rPr lang="zh-CN" altLang="en-US" dirty="0"/>
              <a:t>快速傅里叶变换</a:t>
            </a:r>
            <a:r>
              <a:rPr lang="en-US" altLang="zh-CN" dirty="0"/>
              <a:t>-</a:t>
            </a:r>
            <a:r>
              <a:rPr lang="zh-CN" altLang="en-US" sz="2400" i="0" dirty="0">
                <a:solidFill>
                  <a:srgbClr val="000000"/>
                </a:solidFill>
                <a:effectLst/>
                <a:latin typeface="Inter"/>
              </a:rPr>
              <a:t>设计与分析算法</a:t>
            </a:r>
            <a:endParaRPr lang="zh-CN" altLang="en-US" dirty="0"/>
          </a:p>
        </p:txBody>
      </p:sp>
      <p:sp>
        <p:nvSpPr>
          <p:cNvPr id="72708" name="Rectangle 3">
            <a:extLst>
              <a:ext uri="{FF2B5EF4-FFF2-40B4-BE49-F238E27FC236}">
                <a16:creationId xmlns:a16="http://schemas.microsoft.com/office/drawing/2014/main" id="{CD09594C-350B-59AF-324A-403D8945F4B0}"/>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654D1D53-1653-4BF4-E2EA-65F18EC984F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257</a:t>
            </a:fld>
            <a:endParaRPr kumimoji="0" lang="en-US" altLang="zh-CN" sz="1400"/>
          </a:p>
        </p:txBody>
      </p:sp>
      <p:pic>
        <p:nvPicPr>
          <p:cNvPr id="5" name="图片 4">
            <a:extLst>
              <a:ext uri="{FF2B5EF4-FFF2-40B4-BE49-F238E27FC236}">
                <a16:creationId xmlns:a16="http://schemas.microsoft.com/office/drawing/2014/main" id="{1D0D4C12-C7AC-E817-1EA6-948C2F6F2999}"/>
              </a:ext>
            </a:extLst>
          </p:cNvPr>
          <p:cNvPicPr>
            <a:picLocks noChangeAspect="1"/>
          </p:cNvPicPr>
          <p:nvPr/>
        </p:nvPicPr>
        <p:blipFill>
          <a:blip r:embed="rId2"/>
          <a:stretch>
            <a:fillRect/>
          </a:stretch>
        </p:blipFill>
        <p:spPr>
          <a:xfrm>
            <a:off x="635466" y="1459271"/>
            <a:ext cx="8098445" cy="5017907"/>
          </a:xfrm>
          <a:prstGeom prst="rect">
            <a:avLst/>
          </a:prstGeom>
        </p:spPr>
      </p:pic>
      <p:cxnSp>
        <p:nvCxnSpPr>
          <p:cNvPr id="6" name="直接连接符 5">
            <a:extLst>
              <a:ext uri="{FF2B5EF4-FFF2-40B4-BE49-F238E27FC236}">
                <a16:creationId xmlns:a16="http://schemas.microsoft.com/office/drawing/2014/main" id="{2FB59449-53DF-D2DD-ADA4-88A135DF88AC}"/>
              </a:ext>
            </a:extLst>
          </p:cNvPr>
          <p:cNvCxnSpPr>
            <a:cxnSpLocks/>
          </p:cNvCxnSpPr>
          <p:nvPr/>
        </p:nvCxnSpPr>
        <p:spPr>
          <a:xfrm>
            <a:off x="6084168" y="2564904"/>
            <a:ext cx="22322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8A17BD9-249F-EEB0-7573-C8290070D9E1}"/>
              </a:ext>
            </a:extLst>
          </p:cNvPr>
          <p:cNvCxnSpPr>
            <a:cxnSpLocks/>
          </p:cNvCxnSpPr>
          <p:nvPr/>
        </p:nvCxnSpPr>
        <p:spPr>
          <a:xfrm>
            <a:off x="3995936" y="4149080"/>
            <a:ext cx="33843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B509D66-3355-6615-641B-F14EA8D37844}"/>
              </a:ext>
            </a:extLst>
          </p:cNvPr>
          <p:cNvCxnSpPr>
            <a:cxnSpLocks/>
          </p:cNvCxnSpPr>
          <p:nvPr/>
        </p:nvCxnSpPr>
        <p:spPr>
          <a:xfrm>
            <a:off x="1115616" y="5229200"/>
            <a:ext cx="36724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96772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B9FC0-08A2-99FD-06A2-F4D54ED16A4F}"/>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99E8C10E-8D5F-4038-FC41-1C27F8997405}"/>
              </a:ext>
            </a:extLst>
          </p:cNvPr>
          <p:cNvSpPr>
            <a:spLocks noGrp="1" noChangeArrowheads="1"/>
          </p:cNvSpPr>
          <p:nvPr>
            <p:ph type="title"/>
          </p:nvPr>
        </p:nvSpPr>
        <p:spPr/>
        <p:txBody>
          <a:bodyPr/>
          <a:lstStyle/>
          <a:p>
            <a:pPr algn="l"/>
            <a:r>
              <a:rPr lang="zh-CN" altLang="en-US" b="1" i="0" dirty="0">
                <a:solidFill>
                  <a:srgbClr val="000000"/>
                </a:solidFill>
                <a:effectLst/>
                <a:latin typeface="Inter"/>
              </a:rPr>
              <a:t>多项式插值与卷积计算</a:t>
            </a:r>
          </a:p>
        </p:txBody>
      </p:sp>
      <p:sp>
        <p:nvSpPr>
          <p:cNvPr id="72708" name="Rectangle 3">
            <a:extLst>
              <a:ext uri="{FF2B5EF4-FFF2-40B4-BE49-F238E27FC236}">
                <a16:creationId xmlns:a16="http://schemas.microsoft.com/office/drawing/2014/main" id="{E4152AFE-F5D7-B84C-C11E-C147ED1B84FD}"/>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F3BCE507-B25A-9A82-7957-90BC76C31C33}"/>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258</a:t>
            </a:fld>
            <a:endParaRPr kumimoji="0" lang="en-US" altLang="zh-CN" sz="1400"/>
          </a:p>
        </p:txBody>
      </p:sp>
      <p:pic>
        <p:nvPicPr>
          <p:cNvPr id="3" name="图片 2">
            <a:extLst>
              <a:ext uri="{FF2B5EF4-FFF2-40B4-BE49-F238E27FC236}">
                <a16:creationId xmlns:a16="http://schemas.microsoft.com/office/drawing/2014/main" id="{8B072274-382B-AE47-6F95-49CFF86542EE}"/>
              </a:ext>
            </a:extLst>
          </p:cNvPr>
          <p:cNvPicPr>
            <a:picLocks noChangeAspect="1"/>
          </p:cNvPicPr>
          <p:nvPr/>
        </p:nvPicPr>
        <p:blipFill>
          <a:blip r:embed="rId2"/>
          <a:stretch>
            <a:fillRect/>
          </a:stretch>
        </p:blipFill>
        <p:spPr>
          <a:xfrm>
            <a:off x="628650" y="1443169"/>
            <a:ext cx="7400078" cy="5014745"/>
          </a:xfrm>
          <a:prstGeom prst="rect">
            <a:avLst/>
          </a:prstGeom>
        </p:spPr>
      </p:pic>
      <p:cxnSp>
        <p:nvCxnSpPr>
          <p:cNvPr id="4" name="直接连接符 3">
            <a:extLst>
              <a:ext uri="{FF2B5EF4-FFF2-40B4-BE49-F238E27FC236}">
                <a16:creationId xmlns:a16="http://schemas.microsoft.com/office/drawing/2014/main" id="{1AE8C8E2-2A53-30BD-A17F-E862D14AFDCA}"/>
              </a:ext>
            </a:extLst>
          </p:cNvPr>
          <p:cNvCxnSpPr>
            <a:cxnSpLocks/>
          </p:cNvCxnSpPr>
          <p:nvPr/>
        </p:nvCxnSpPr>
        <p:spPr>
          <a:xfrm>
            <a:off x="1187624" y="5805264"/>
            <a:ext cx="59766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3ED62D0-CF58-FE3C-7094-EE26F2A60C15}"/>
              </a:ext>
            </a:extLst>
          </p:cNvPr>
          <p:cNvCxnSpPr>
            <a:cxnSpLocks/>
          </p:cNvCxnSpPr>
          <p:nvPr/>
        </p:nvCxnSpPr>
        <p:spPr>
          <a:xfrm>
            <a:off x="1115616" y="6309320"/>
            <a:ext cx="51845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3D7DEE7-DCF4-C877-140E-B4342FC72931}"/>
              </a:ext>
            </a:extLst>
          </p:cNvPr>
          <p:cNvCxnSpPr>
            <a:cxnSpLocks/>
          </p:cNvCxnSpPr>
          <p:nvPr/>
        </p:nvCxnSpPr>
        <p:spPr>
          <a:xfrm>
            <a:off x="1115616" y="3429000"/>
            <a:ext cx="36724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2704216-DC6D-2233-1A7C-34A685CB2EBB}"/>
              </a:ext>
            </a:extLst>
          </p:cNvPr>
          <p:cNvCxnSpPr>
            <a:cxnSpLocks/>
          </p:cNvCxnSpPr>
          <p:nvPr/>
        </p:nvCxnSpPr>
        <p:spPr>
          <a:xfrm>
            <a:off x="1115616" y="4869160"/>
            <a:ext cx="18722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07273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8499-917A-4203-144A-21D20E673E00}"/>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F30AF655-4B9F-D791-BFD7-7BE9BC6DBF34}"/>
              </a:ext>
            </a:extLst>
          </p:cNvPr>
          <p:cNvSpPr>
            <a:spLocks noGrp="1" noChangeArrowheads="1"/>
          </p:cNvSpPr>
          <p:nvPr>
            <p:ph type="title"/>
          </p:nvPr>
        </p:nvSpPr>
        <p:spPr/>
        <p:txBody>
          <a:bodyPr/>
          <a:lstStyle/>
          <a:p>
            <a:pPr algn="l"/>
            <a:r>
              <a:rPr lang="zh-CN" altLang="en-US" b="1" i="0" dirty="0">
                <a:solidFill>
                  <a:srgbClr val="000000"/>
                </a:solidFill>
                <a:effectLst/>
                <a:latin typeface="Inter"/>
              </a:rPr>
              <a:t>多项式插值与卷积计算</a:t>
            </a:r>
          </a:p>
        </p:txBody>
      </p:sp>
      <p:sp>
        <p:nvSpPr>
          <p:cNvPr id="72708" name="Rectangle 3">
            <a:extLst>
              <a:ext uri="{FF2B5EF4-FFF2-40B4-BE49-F238E27FC236}">
                <a16:creationId xmlns:a16="http://schemas.microsoft.com/office/drawing/2014/main" id="{87ECEB5F-AF72-470E-4ACA-25555DDB8AAC}"/>
              </a:ext>
            </a:extLst>
          </p:cNvPr>
          <p:cNvSpPr>
            <a:spLocks noGrp="1" noChangeArrowheads="1"/>
          </p:cNvSpPr>
          <p:nvPr>
            <p:ph idx="1"/>
          </p:nvPr>
        </p:nvSpPr>
        <p:spPr/>
        <p:txBody>
          <a:bodyPr/>
          <a:lstStyle/>
          <a:p>
            <a:pPr eaLnBrk="1" hangingPunct="1"/>
            <a:endParaRPr lang="zh-CN" altLang="en-US" dirty="0"/>
          </a:p>
          <a:p>
            <a:pPr eaLnBrk="1" hangingPunct="1"/>
            <a:endParaRPr lang="zh-CN" altLang="en-US" dirty="0"/>
          </a:p>
        </p:txBody>
      </p:sp>
      <p:sp>
        <p:nvSpPr>
          <p:cNvPr id="72706" name="灯片编号占位符 5">
            <a:extLst>
              <a:ext uri="{FF2B5EF4-FFF2-40B4-BE49-F238E27FC236}">
                <a16:creationId xmlns:a16="http://schemas.microsoft.com/office/drawing/2014/main" id="{0607E5D6-F238-C37E-EE5E-994A73F68D86}"/>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2D637B-E4EB-4DBC-825E-E4557783195C}" type="slidenum">
              <a:rPr kumimoji="0" lang="zh-CN" altLang="en-US" sz="1400" smtClean="0"/>
              <a:pPr>
                <a:spcBef>
                  <a:spcPct val="0"/>
                </a:spcBef>
                <a:buClrTx/>
                <a:buSzTx/>
                <a:buFontTx/>
                <a:buNone/>
              </a:pPr>
              <a:t>259</a:t>
            </a:fld>
            <a:endParaRPr kumimoji="0" lang="en-US" altLang="zh-CN" sz="1400"/>
          </a:p>
        </p:txBody>
      </p:sp>
      <p:pic>
        <p:nvPicPr>
          <p:cNvPr id="3" name="图片 2">
            <a:extLst>
              <a:ext uri="{FF2B5EF4-FFF2-40B4-BE49-F238E27FC236}">
                <a16:creationId xmlns:a16="http://schemas.microsoft.com/office/drawing/2014/main" id="{FD4DF5E8-F839-A6FC-1270-F8761FBCCFB5}"/>
              </a:ext>
            </a:extLst>
          </p:cNvPr>
          <p:cNvPicPr>
            <a:picLocks noChangeAspect="1"/>
          </p:cNvPicPr>
          <p:nvPr/>
        </p:nvPicPr>
        <p:blipFill>
          <a:blip r:embed="rId2"/>
          <a:stretch>
            <a:fillRect/>
          </a:stretch>
        </p:blipFill>
        <p:spPr>
          <a:xfrm>
            <a:off x="179512" y="2144363"/>
            <a:ext cx="8505082" cy="2748196"/>
          </a:xfrm>
          <a:prstGeom prst="rect">
            <a:avLst/>
          </a:prstGeom>
        </p:spPr>
      </p:pic>
      <p:cxnSp>
        <p:nvCxnSpPr>
          <p:cNvPr id="5" name="直接连接符 4">
            <a:extLst>
              <a:ext uri="{FF2B5EF4-FFF2-40B4-BE49-F238E27FC236}">
                <a16:creationId xmlns:a16="http://schemas.microsoft.com/office/drawing/2014/main" id="{003BB3DE-F9A2-2AD0-2460-6D7F0FB2A2A8}"/>
              </a:ext>
            </a:extLst>
          </p:cNvPr>
          <p:cNvCxnSpPr>
            <a:cxnSpLocks/>
          </p:cNvCxnSpPr>
          <p:nvPr/>
        </p:nvCxnSpPr>
        <p:spPr>
          <a:xfrm>
            <a:off x="1763688" y="3212976"/>
            <a:ext cx="67516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0ECF28B-96FC-D441-2B91-80B1CC3D7A36}"/>
              </a:ext>
            </a:extLst>
          </p:cNvPr>
          <p:cNvCxnSpPr>
            <a:cxnSpLocks/>
          </p:cNvCxnSpPr>
          <p:nvPr/>
        </p:nvCxnSpPr>
        <p:spPr>
          <a:xfrm>
            <a:off x="628650" y="3717032"/>
            <a:ext cx="35113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414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C10AA-BE21-809B-9882-220278899C4C}"/>
            </a:ext>
          </a:extLst>
        </p:cNvPr>
        <p:cNvGrpSpPr/>
        <p:nvPr/>
      </p:nvGrpSpPr>
      <p:grpSpPr>
        <a:xfrm>
          <a:off x="0" y="0"/>
          <a:ext cx="0" cy="0"/>
          <a:chOff x="0" y="0"/>
          <a:chExt cx="0" cy="0"/>
        </a:xfrm>
      </p:grpSpPr>
      <p:sp>
        <p:nvSpPr>
          <p:cNvPr id="22530" name="Text Box 2">
            <a:extLst>
              <a:ext uri="{FF2B5EF4-FFF2-40B4-BE49-F238E27FC236}">
                <a16:creationId xmlns:a16="http://schemas.microsoft.com/office/drawing/2014/main" id="{AF6A2F21-9064-7B8A-6245-AE5D4A0BAB23}"/>
              </a:ext>
            </a:extLst>
          </p:cNvPr>
          <p:cNvSpPr txBox="1">
            <a:spLocks noChangeArrowheads="1"/>
          </p:cNvSpPr>
          <p:nvPr/>
        </p:nvSpPr>
        <p:spPr bwMode="auto">
          <a:xfrm>
            <a:off x="477674" y="5147780"/>
            <a:ext cx="7582525" cy="134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spcBef>
                <a:spcPct val="20000"/>
              </a:spcBef>
            </a:pPr>
            <a:r>
              <a:rPr lang="en-US" altLang="zh-CN" sz="2400" dirty="0">
                <a:solidFill>
                  <a:srgbClr val="000000"/>
                </a:solidFill>
                <a:ea typeface="楷体_GB2312" pitchFamily="49" charset="-122"/>
              </a:rPr>
              <a:t>(4) q(</a:t>
            </a:r>
            <a:r>
              <a:rPr lang="en-US" altLang="zh-CN" sz="2400" dirty="0" err="1">
                <a:solidFill>
                  <a:srgbClr val="000000"/>
                </a:solidFill>
                <a:ea typeface="楷体_GB2312" pitchFamily="49" charset="-122"/>
              </a:rPr>
              <a:t>n,m</a:t>
            </a:r>
            <a:r>
              <a:rPr lang="en-US" altLang="zh-CN" sz="2400" dirty="0">
                <a:solidFill>
                  <a:srgbClr val="000000"/>
                </a:solidFill>
                <a:ea typeface="楷体_GB2312" pitchFamily="49" charset="-122"/>
              </a:rPr>
              <a:t>)=q(n-</a:t>
            </a:r>
            <a:r>
              <a:rPr lang="en-US" altLang="zh-CN" sz="2400" dirty="0" err="1">
                <a:solidFill>
                  <a:srgbClr val="000000"/>
                </a:solidFill>
                <a:ea typeface="楷体_GB2312" pitchFamily="49" charset="-122"/>
              </a:rPr>
              <a:t>m,m</a:t>
            </a:r>
            <a:r>
              <a:rPr lang="en-US" altLang="zh-CN" sz="2400" dirty="0">
                <a:solidFill>
                  <a:srgbClr val="000000"/>
                </a:solidFill>
                <a:ea typeface="楷体_GB2312" pitchFamily="49" charset="-122"/>
              </a:rPr>
              <a:t>)+q(n,m-1),n&gt;m&gt;1;</a:t>
            </a:r>
          </a:p>
          <a:p>
            <a:pPr>
              <a:spcBef>
                <a:spcPct val="20000"/>
              </a:spcBef>
            </a:pPr>
            <a:r>
              <a:rPr lang="zh-CN" altLang="en-US" sz="2400" dirty="0">
                <a:solidFill>
                  <a:srgbClr val="000000"/>
                </a:solidFill>
                <a:ea typeface="楷体_GB2312" pitchFamily="49" charset="-122"/>
              </a:rPr>
              <a:t>正整数</a:t>
            </a:r>
            <a:r>
              <a:rPr lang="en-US" altLang="zh-CN" sz="2400" dirty="0">
                <a:solidFill>
                  <a:srgbClr val="000000"/>
                </a:solidFill>
                <a:ea typeface="楷体_GB2312" pitchFamily="49" charset="-122"/>
              </a:rPr>
              <a:t>n</a:t>
            </a:r>
            <a:r>
              <a:rPr lang="zh-CN" altLang="en-US" sz="2400" dirty="0">
                <a:solidFill>
                  <a:srgbClr val="000000"/>
                </a:solidFill>
                <a:ea typeface="楷体_GB2312" pitchFamily="49" charset="-122"/>
              </a:rPr>
              <a:t>的最大加数</a:t>
            </a:r>
            <a:r>
              <a:rPr lang="en-US" altLang="zh-CN" sz="2400" dirty="0">
                <a:solidFill>
                  <a:srgbClr val="000000"/>
                </a:solidFill>
                <a:ea typeface="楷体_GB2312" pitchFamily="49" charset="-122"/>
              </a:rPr>
              <a:t>n1</a:t>
            </a:r>
            <a:r>
              <a:rPr lang="zh-CN" altLang="en-US" sz="2400" dirty="0">
                <a:solidFill>
                  <a:srgbClr val="000000"/>
                </a:solidFill>
                <a:ea typeface="楷体_GB2312" pitchFamily="49" charset="-122"/>
              </a:rPr>
              <a:t>不大于</a:t>
            </a:r>
            <a:r>
              <a:rPr lang="en-US" altLang="zh-CN" sz="2400" dirty="0">
                <a:solidFill>
                  <a:srgbClr val="000000"/>
                </a:solidFill>
                <a:ea typeface="楷体_GB2312" pitchFamily="49" charset="-122"/>
              </a:rPr>
              <a:t>m</a:t>
            </a:r>
            <a:r>
              <a:rPr lang="zh-CN" altLang="en-US" sz="2400" dirty="0">
                <a:solidFill>
                  <a:srgbClr val="000000"/>
                </a:solidFill>
                <a:ea typeface="楷体_GB2312" pitchFamily="49" charset="-122"/>
              </a:rPr>
              <a:t>的划分由</a:t>
            </a:r>
            <a:r>
              <a:rPr lang="en-US" altLang="zh-CN" sz="2400" dirty="0">
                <a:solidFill>
                  <a:srgbClr val="000000"/>
                </a:solidFill>
                <a:ea typeface="楷体_GB2312" pitchFamily="49" charset="-122"/>
              </a:rPr>
              <a:t>n1=m</a:t>
            </a:r>
            <a:r>
              <a:rPr lang="zh-CN" altLang="en-US" sz="2400" dirty="0">
                <a:solidFill>
                  <a:srgbClr val="000000"/>
                </a:solidFill>
                <a:ea typeface="楷体_GB2312" pitchFamily="49" charset="-122"/>
              </a:rPr>
              <a:t>的划分和</a:t>
            </a:r>
          </a:p>
          <a:p>
            <a:pPr>
              <a:spcBef>
                <a:spcPct val="20000"/>
              </a:spcBef>
            </a:pPr>
            <a:r>
              <a:rPr lang="en-US" altLang="zh-CN" sz="2400" dirty="0">
                <a:solidFill>
                  <a:srgbClr val="000000"/>
                </a:solidFill>
                <a:ea typeface="楷体_GB2312" pitchFamily="49" charset="-122"/>
              </a:rPr>
              <a:t>n1≤m-1 </a:t>
            </a:r>
            <a:r>
              <a:rPr lang="zh-CN" altLang="en-US" sz="2400" dirty="0">
                <a:solidFill>
                  <a:srgbClr val="000000"/>
                </a:solidFill>
                <a:ea typeface="楷体_GB2312" pitchFamily="49" charset="-122"/>
              </a:rPr>
              <a:t>的划分组成。</a:t>
            </a:r>
          </a:p>
        </p:txBody>
      </p:sp>
      <p:sp>
        <p:nvSpPr>
          <p:cNvPr id="22535" name="Text Box 7">
            <a:extLst>
              <a:ext uri="{FF2B5EF4-FFF2-40B4-BE49-F238E27FC236}">
                <a16:creationId xmlns:a16="http://schemas.microsoft.com/office/drawing/2014/main" id="{AA8860D2-6960-2B45-3186-D8DAC7E1BBC6}"/>
              </a:ext>
            </a:extLst>
          </p:cNvPr>
          <p:cNvSpPr txBox="1">
            <a:spLocks noChangeArrowheads="1"/>
          </p:cNvSpPr>
          <p:nvPr/>
        </p:nvSpPr>
        <p:spPr bwMode="auto">
          <a:xfrm>
            <a:off x="395288" y="3962332"/>
            <a:ext cx="7239482"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spcBef>
                <a:spcPct val="20000"/>
              </a:spcBef>
            </a:pPr>
            <a:r>
              <a:rPr lang="en-US" altLang="zh-CN" sz="2400" dirty="0">
                <a:solidFill>
                  <a:srgbClr val="000000"/>
                </a:solidFill>
                <a:ea typeface="楷体_GB2312" pitchFamily="49" charset="-122"/>
              </a:rPr>
              <a:t>(3) q(</a:t>
            </a:r>
            <a:r>
              <a:rPr lang="en-US" altLang="zh-CN" sz="2400" dirty="0" err="1">
                <a:solidFill>
                  <a:srgbClr val="000000"/>
                </a:solidFill>
                <a:ea typeface="楷体_GB2312" pitchFamily="49" charset="-122"/>
              </a:rPr>
              <a:t>n,n</a:t>
            </a:r>
            <a:r>
              <a:rPr lang="en-US" altLang="zh-CN" sz="2400" dirty="0">
                <a:solidFill>
                  <a:srgbClr val="000000"/>
                </a:solidFill>
                <a:ea typeface="楷体_GB2312" pitchFamily="49" charset="-122"/>
              </a:rPr>
              <a:t>)=1+q(n,n-1);</a:t>
            </a:r>
          </a:p>
          <a:p>
            <a:pPr>
              <a:spcBef>
                <a:spcPct val="20000"/>
              </a:spcBef>
            </a:pPr>
            <a:r>
              <a:rPr lang="zh-CN" altLang="en-US" sz="2400" dirty="0">
                <a:solidFill>
                  <a:srgbClr val="000000"/>
                </a:solidFill>
                <a:ea typeface="楷体_GB2312" pitchFamily="49" charset="-122"/>
              </a:rPr>
              <a:t>正整数</a:t>
            </a:r>
            <a:r>
              <a:rPr lang="en-US" altLang="zh-CN" sz="2400" dirty="0">
                <a:solidFill>
                  <a:srgbClr val="000000"/>
                </a:solidFill>
                <a:ea typeface="楷体_GB2312" pitchFamily="49" charset="-122"/>
              </a:rPr>
              <a:t>n</a:t>
            </a:r>
            <a:r>
              <a:rPr lang="zh-CN" altLang="en-US" sz="2400" dirty="0">
                <a:solidFill>
                  <a:srgbClr val="000000"/>
                </a:solidFill>
                <a:ea typeface="楷体_GB2312" pitchFamily="49" charset="-122"/>
              </a:rPr>
              <a:t>的划分由</a:t>
            </a:r>
            <a:r>
              <a:rPr lang="en-US" altLang="zh-CN" sz="2400" dirty="0">
                <a:solidFill>
                  <a:srgbClr val="000000"/>
                </a:solidFill>
                <a:ea typeface="楷体_GB2312" pitchFamily="49" charset="-122"/>
              </a:rPr>
              <a:t>n1=n</a:t>
            </a:r>
            <a:r>
              <a:rPr lang="zh-CN" altLang="en-US" sz="2400" dirty="0">
                <a:solidFill>
                  <a:srgbClr val="000000"/>
                </a:solidFill>
                <a:ea typeface="楷体_GB2312" pitchFamily="49" charset="-122"/>
              </a:rPr>
              <a:t>的划分和</a:t>
            </a:r>
            <a:r>
              <a:rPr lang="en-US" altLang="zh-CN" sz="2400" dirty="0">
                <a:solidFill>
                  <a:srgbClr val="000000"/>
                </a:solidFill>
                <a:ea typeface="楷体_GB2312" pitchFamily="49" charset="-122"/>
              </a:rPr>
              <a:t>n1≤n-1</a:t>
            </a:r>
            <a:r>
              <a:rPr lang="zh-CN" altLang="en-US" sz="2400" dirty="0">
                <a:solidFill>
                  <a:srgbClr val="000000"/>
                </a:solidFill>
                <a:ea typeface="楷体_GB2312" pitchFamily="49" charset="-122"/>
              </a:rPr>
              <a:t>的划分组成</a:t>
            </a:r>
            <a:r>
              <a:rPr lang="zh-CN" altLang="en-US" sz="2400" dirty="0">
                <a:solidFill>
                  <a:srgbClr val="000000"/>
                </a:solidFill>
                <a:latin typeface="华文楷体" panose="02010600040101010101" pitchFamily="2" charset="-122"/>
                <a:ea typeface="华文楷体" panose="02010600040101010101" pitchFamily="2" charset="-122"/>
              </a:rPr>
              <a:t>。</a:t>
            </a:r>
          </a:p>
        </p:txBody>
      </p:sp>
      <p:sp>
        <p:nvSpPr>
          <p:cNvPr id="22537" name="Rectangle 9">
            <a:extLst>
              <a:ext uri="{FF2B5EF4-FFF2-40B4-BE49-F238E27FC236}">
                <a16:creationId xmlns:a16="http://schemas.microsoft.com/office/drawing/2014/main" id="{BA4A0FCE-4F7A-0281-76F6-D86D47DA4CD6}"/>
              </a:ext>
            </a:extLst>
          </p:cNvPr>
          <p:cNvSpPr>
            <a:spLocks noChangeArrowheads="1"/>
          </p:cNvSpPr>
          <p:nvPr/>
        </p:nvSpPr>
        <p:spPr bwMode="auto">
          <a:xfrm>
            <a:off x="382737" y="28448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22538" name="Text Box 10">
            <a:extLst>
              <a:ext uri="{FF2B5EF4-FFF2-40B4-BE49-F238E27FC236}">
                <a16:creationId xmlns:a16="http://schemas.microsoft.com/office/drawing/2014/main" id="{03A961E1-5FEB-157D-7A8E-4458C599A16A}"/>
              </a:ext>
            </a:extLst>
          </p:cNvPr>
          <p:cNvSpPr txBox="1">
            <a:spLocks noChangeArrowheads="1"/>
          </p:cNvSpPr>
          <p:nvPr/>
        </p:nvSpPr>
        <p:spPr bwMode="auto">
          <a:xfrm>
            <a:off x="395288" y="1427483"/>
            <a:ext cx="8618538" cy="285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3200" b="1" dirty="0">
                <a:solidFill>
                  <a:schemeClr val="accent1"/>
                </a:solidFill>
                <a:latin typeface="黑体" pitchFamily="2" charset="-122"/>
                <a:ea typeface="黑体" pitchFamily="2" charset="-122"/>
              </a:rPr>
              <a:t>例</a:t>
            </a:r>
            <a:r>
              <a:rPr lang="en-US" altLang="zh-CN" sz="3200" b="1" dirty="0">
                <a:solidFill>
                  <a:schemeClr val="accent1"/>
                </a:solidFill>
                <a:latin typeface="黑体" pitchFamily="2" charset="-122"/>
                <a:ea typeface="黑体" pitchFamily="2" charset="-122"/>
              </a:rPr>
              <a:t>5  </a:t>
            </a:r>
            <a:r>
              <a:rPr lang="zh-CN" altLang="en-US" sz="3200" b="1" dirty="0">
                <a:solidFill>
                  <a:schemeClr val="accent1"/>
                </a:solidFill>
                <a:latin typeface="黑体" pitchFamily="2" charset="-122"/>
                <a:ea typeface="黑体" pitchFamily="2" charset="-122"/>
              </a:rPr>
              <a:t>整数划分问题</a:t>
            </a:r>
          </a:p>
          <a:p>
            <a:pPr>
              <a:spcBef>
                <a:spcPct val="20000"/>
              </a:spcBef>
            </a:pPr>
            <a:r>
              <a:rPr lang="zh-CN" altLang="en-US" sz="2400" dirty="0">
                <a:solidFill>
                  <a:srgbClr val="000000"/>
                </a:solidFill>
                <a:ea typeface="楷体_GB2312" pitchFamily="49" charset="-122"/>
              </a:rPr>
              <a:t>前面的几个例子中，问题本身都具有比较明显的递归关系，因而容易用递归函数直接求解。</a:t>
            </a:r>
          </a:p>
          <a:p>
            <a:pPr>
              <a:spcBef>
                <a:spcPct val="20000"/>
              </a:spcBef>
            </a:pPr>
            <a:r>
              <a:rPr lang="zh-CN" altLang="en-US" sz="2400" dirty="0">
                <a:solidFill>
                  <a:srgbClr val="000000"/>
                </a:solidFill>
                <a:ea typeface="楷体_GB2312" pitchFamily="49" charset="-122"/>
              </a:rPr>
              <a:t>在本例中，如果设</a:t>
            </a:r>
            <a:r>
              <a:rPr lang="en-US" altLang="zh-CN" sz="2400" dirty="0">
                <a:solidFill>
                  <a:srgbClr val="000000"/>
                </a:solidFill>
                <a:ea typeface="楷体_GB2312" pitchFamily="49" charset="-122"/>
              </a:rPr>
              <a:t>p(n)</a:t>
            </a:r>
            <a:r>
              <a:rPr lang="zh-CN" altLang="en-US" sz="2400" dirty="0">
                <a:solidFill>
                  <a:srgbClr val="000000"/>
                </a:solidFill>
                <a:ea typeface="楷体_GB2312" pitchFamily="49" charset="-122"/>
              </a:rPr>
              <a:t>为正整数</a:t>
            </a:r>
            <a:r>
              <a:rPr lang="en-US" altLang="zh-CN" sz="2400" dirty="0">
                <a:solidFill>
                  <a:srgbClr val="000000"/>
                </a:solidFill>
                <a:ea typeface="楷体_GB2312" pitchFamily="49" charset="-122"/>
              </a:rPr>
              <a:t>n</a:t>
            </a:r>
            <a:r>
              <a:rPr lang="zh-CN" altLang="en-US" sz="2400" dirty="0">
                <a:solidFill>
                  <a:srgbClr val="000000"/>
                </a:solidFill>
                <a:ea typeface="楷体_GB2312" pitchFamily="49" charset="-122"/>
              </a:rPr>
              <a:t>的划分数，则难以找到递归关系，因此考虑增加一个自变量：将最大加数</a:t>
            </a:r>
            <a:r>
              <a:rPr lang="en-US" altLang="zh-CN" sz="2400" dirty="0">
                <a:solidFill>
                  <a:srgbClr val="000000"/>
                </a:solidFill>
                <a:ea typeface="楷体_GB2312" pitchFamily="49" charset="-122"/>
              </a:rPr>
              <a:t>n1</a:t>
            </a:r>
            <a:r>
              <a:rPr lang="zh-CN" altLang="en-US" sz="2400" dirty="0">
                <a:solidFill>
                  <a:srgbClr val="000000"/>
                </a:solidFill>
                <a:ea typeface="楷体_GB2312" pitchFamily="49" charset="-122"/>
              </a:rPr>
              <a:t>不大于</a:t>
            </a:r>
            <a:r>
              <a:rPr lang="en-US" altLang="zh-CN" sz="2400" dirty="0">
                <a:solidFill>
                  <a:srgbClr val="000000"/>
                </a:solidFill>
                <a:ea typeface="楷体_GB2312" pitchFamily="49" charset="-122"/>
              </a:rPr>
              <a:t>m</a:t>
            </a:r>
            <a:r>
              <a:rPr lang="zh-CN" altLang="en-US" sz="2400" dirty="0">
                <a:solidFill>
                  <a:srgbClr val="000000"/>
                </a:solidFill>
                <a:ea typeface="楷体_GB2312" pitchFamily="49" charset="-122"/>
              </a:rPr>
              <a:t>的划分个数记作</a:t>
            </a:r>
            <a:r>
              <a:rPr lang="en-US" altLang="zh-CN" sz="2400" dirty="0">
                <a:solidFill>
                  <a:srgbClr val="000000"/>
                </a:solidFill>
                <a:ea typeface="楷体_GB2312" pitchFamily="49" charset="-122"/>
              </a:rPr>
              <a:t>q(</a:t>
            </a:r>
            <a:r>
              <a:rPr lang="en-US" altLang="zh-CN" sz="2400" dirty="0" err="1">
                <a:solidFill>
                  <a:srgbClr val="000000"/>
                </a:solidFill>
                <a:ea typeface="楷体_GB2312" pitchFamily="49" charset="-122"/>
              </a:rPr>
              <a:t>n,m</a:t>
            </a:r>
            <a:r>
              <a:rPr lang="en-US" altLang="zh-CN" sz="2400" dirty="0">
                <a:solidFill>
                  <a:srgbClr val="000000"/>
                </a:solidFill>
                <a:ea typeface="楷体_GB2312" pitchFamily="49" charset="-122"/>
              </a:rPr>
              <a:t>)</a:t>
            </a:r>
            <a:r>
              <a:rPr lang="zh-CN" altLang="en-US" sz="2400" dirty="0">
                <a:solidFill>
                  <a:srgbClr val="000000"/>
                </a:solidFill>
                <a:ea typeface="楷体_GB2312" pitchFamily="49" charset="-122"/>
              </a:rPr>
              <a:t>。可以建立</a:t>
            </a:r>
            <a:r>
              <a:rPr lang="en-US" altLang="zh-CN" sz="2400" dirty="0">
                <a:solidFill>
                  <a:srgbClr val="000000"/>
                </a:solidFill>
                <a:ea typeface="楷体_GB2312" pitchFamily="49" charset="-122"/>
              </a:rPr>
              <a:t>q(</a:t>
            </a:r>
            <a:r>
              <a:rPr lang="en-US" altLang="zh-CN" sz="2400" dirty="0" err="1">
                <a:solidFill>
                  <a:srgbClr val="000000"/>
                </a:solidFill>
                <a:ea typeface="楷体_GB2312" pitchFamily="49" charset="-122"/>
              </a:rPr>
              <a:t>n,m</a:t>
            </a:r>
            <a:r>
              <a:rPr lang="en-US" altLang="zh-CN" sz="2400" dirty="0">
                <a:solidFill>
                  <a:srgbClr val="000000"/>
                </a:solidFill>
                <a:ea typeface="楷体_GB2312" pitchFamily="49" charset="-122"/>
              </a:rPr>
              <a:t>)</a:t>
            </a:r>
            <a:r>
              <a:rPr lang="zh-CN" altLang="en-US" sz="2400" dirty="0">
                <a:solidFill>
                  <a:srgbClr val="000000"/>
                </a:solidFill>
                <a:ea typeface="楷体_GB2312" pitchFamily="49" charset="-122"/>
              </a:rPr>
              <a:t>的如下递归关系。</a:t>
            </a:r>
          </a:p>
          <a:p>
            <a:endParaRPr lang="en-US" altLang="zh-CN" sz="2400" dirty="0">
              <a:solidFill>
                <a:schemeClr val="accent2"/>
              </a:solidFill>
              <a:latin typeface="楷体_GB2312" pitchFamily="49" charset="-122"/>
              <a:ea typeface="楷体_GB2312" pitchFamily="49" charset="-122"/>
            </a:endParaRPr>
          </a:p>
        </p:txBody>
      </p:sp>
      <p:sp>
        <p:nvSpPr>
          <p:cNvPr id="22539" name="Rectangle 11">
            <a:extLst>
              <a:ext uri="{FF2B5EF4-FFF2-40B4-BE49-F238E27FC236}">
                <a16:creationId xmlns:a16="http://schemas.microsoft.com/office/drawing/2014/main" id="{47946CC4-B639-795E-ED35-36651E90781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22540" name="Rectangle 12">
            <a:extLst>
              <a:ext uri="{FF2B5EF4-FFF2-40B4-BE49-F238E27FC236}">
                <a16:creationId xmlns:a16="http://schemas.microsoft.com/office/drawing/2014/main" id="{161760E0-3495-D813-3836-65A62BC92022}"/>
              </a:ext>
            </a:extLst>
          </p:cNvPr>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2970612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5"/>
                                        </p:tgtEl>
                                        <p:attrNameLst>
                                          <p:attrName>style.visibility</p:attrName>
                                        </p:attrNameLst>
                                      </p:cBhvr>
                                      <p:to>
                                        <p:strVal val="visible"/>
                                      </p:to>
                                    </p:set>
                                    <p:animEffect transition="in" filter="blinds(horizontal)">
                                      <p:cBhvr>
                                        <p:cTn id="7" dur="500"/>
                                        <p:tgtEl>
                                          <p:spTgt spid="225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30"/>
                                        </p:tgtEl>
                                        <p:attrNameLst>
                                          <p:attrName>style.visibility</p:attrName>
                                        </p:attrNameLst>
                                      </p:cBhvr>
                                      <p:to>
                                        <p:strVal val="visible"/>
                                      </p:to>
                                    </p:set>
                                    <p:animEffect transition="in" filter="blinds(horizontal)">
                                      <p:cBhvr>
                                        <p:cTn id="12"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P spid="22535"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a:extLst>
              <a:ext uri="{FF2B5EF4-FFF2-40B4-BE49-F238E27FC236}">
                <a16:creationId xmlns:a16="http://schemas.microsoft.com/office/drawing/2014/main" id="{19980D95-B572-4B95-9B1F-F8FEB4581B7C}"/>
              </a:ext>
            </a:extLst>
          </p:cNvPr>
          <p:cNvSpPr>
            <a:spLocks noGrp="1" noChangeArrowheads="1"/>
          </p:cNvSpPr>
          <p:nvPr>
            <p:ph type="title"/>
          </p:nvPr>
        </p:nvSpPr>
        <p:spPr/>
        <p:txBody>
          <a:bodyPr/>
          <a:lstStyle/>
          <a:p>
            <a:pPr eaLnBrk="1" hangingPunct="1"/>
            <a:r>
              <a:rPr lang="zh-CN" altLang="en-US"/>
              <a:t>快速傅立叶变换</a:t>
            </a:r>
          </a:p>
        </p:txBody>
      </p:sp>
      <p:sp>
        <p:nvSpPr>
          <p:cNvPr id="92164" name="Rectangle 3">
            <a:extLst>
              <a:ext uri="{FF2B5EF4-FFF2-40B4-BE49-F238E27FC236}">
                <a16:creationId xmlns:a16="http://schemas.microsoft.com/office/drawing/2014/main" id="{7A1E0978-05B6-4C13-AB3C-411DF49405C7}"/>
              </a:ext>
            </a:extLst>
          </p:cNvPr>
          <p:cNvSpPr>
            <a:spLocks noGrp="1" noChangeArrowheads="1"/>
          </p:cNvSpPr>
          <p:nvPr>
            <p:ph idx="1"/>
          </p:nvPr>
        </p:nvSpPr>
        <p:spPr>
          <a:xfrm>
            <a:off x="628650" y="1556792"/>
            <a:ext cx="7772400" cy="4114800"/>
          </a:xfrm>
        </p:spPr>
        <p:txBody>
          <a:bodyPr/>
          <a:lstStyle/>
          <a:p>
            <a:pPr eaLnBrk="1" hangingPunct="1"/>
            <a:r>
              <a:rPr lang="en-US" altLang="zh-CN" dirty="0"/>
              <a:t>FFT</a:t>
            </a:r>
            <a:r>
              <a:rPr lang="zh-CN" altLang="en-US" dirty="0"/>
              <a:t>算法</a:t>
            </a:r>
          </a:p>
          <a:p>
            <a:pPr eaLnBrk="1" hangingPunct="1"/>
            <a:endParaRPr lang="zh-CN" altLang="en-US" dirty="0"/>
          </a:p>
        </p:txBody>
      </p:sp>
      <p:sp>
        <p:nvSpPr>
          <p:cNvPr id="92162" name="灯片编号占位符 5">
            <a:extLst>
              <a:ext uri="{FF2B5EF4-FFF2-40B4-BE49-F238E27FC236}">
                <a16:creationId xmlns:a16="http://schemas.microsoft.com/office/drawing/2014/main" id="{5EDFCED0-F5B9-496F-9336-BF4B7B8CBFBE}"/>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A8D82EF-AB10-42C8-8322-D939BCE186FE}" type="slidenum">
              <a:rPr kumimoji="0" lang="zh-CN" altLang="en-US" sz="1400" smtClean="0"/>
              <a:pPr>
                <a:spcBef>
                  <a:spcPct val="0"/>
                </a:spcBef>
                <a:buClrTx/>
                <a:buSzTx/>
                <a:buFontTx/>
                <a:buNone/>
              </a:pPr>
              <a:t>260</a:t>
            </a:fld>
            <a:endParaRPr kumimoji="0" lang="en-US" altLang="zh-CN" sz="1400"/>
          </a:p>
        </p:txBody>
      </p:sp>
      <p:sp>
        <p:nvSpPr>
          <p:cNvPr id="92165" name="Text Box 5">
            <a:extLst>
              <a:ext uri="{FF2B5EF4-FFF2-40B4-BE49-F238E27FC236}">
                <a16:creationId xmlns:a16="http://schemas.microsoft.com/office/drawing/2014/main" id="{EDF528D7-F1F7-4234-8A16-8BF1EE984B8A}"/>
              </a:ext>
            </a:extLst>
          </p:cNvPr>
          <p:cNvSpPr txBox="1">
            <a:spLocks noChangeArrowheads="1"/>
          </p:cNvSpPr>
          <p:nvPr/>
        </p:nvSpPr>
        <p:spPr bwMode="auto">
          <a:xfrm>
            <a:off x="971600" y="1941269"/>
            <a:ext cx="7200800" cy="4916731"/>
          </a:xfrm>
          <a:prstGeom prst="rect">
            <a:avLst/>
          </a:prstGeom>
          <a:solidFill>
            <a:schemeClr val="accent2"/>
          </a:solidFill>
          <a:ln>
            <a:noFill/>
          </a:ln>
          <a:effectLst/>
        </p:spPr>
        <p:txBody>
          <a:bodyPr wrap="square" lIns="137160" tIns="137160" rIns="137160" bIns="13716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20000"/>
              </a:lnSpc>
              <a:spcBef>
                <a:spcPct val="0"/>
              </a:spcBef>
              <a:buClrTx/>
              <a:buSzTx/>
              <a:buFontTx/>
              <a:buNone/>
            </a:pPr>
            <a:r>
              <a:rPr kumimoji="0" lang="en-US" altLang="zh-CN" sz="1800" b="1" dirty="0" err="1">
                <a:solidFill>
                  <a:schemeClr val="bg1"/>
                </a:solidFill>
                <a:latin typeface="Courier New" panose="02070309020205020404" pitchFamily="49" charset="0"/>
              </a:rPr>
              <a:t>fft</a:t>
            </a:r>
            <a:r>
              <a:rPr kumimoji="0" lang="en-US" altLang="zh-CN" sz="1800" b="1" dirty="0">
                <a:solidFill>
                  <a:schemeClr val="bg1"/>
                </a:solidFill>
                <a:latin typeface="Courier New" panose="02070309020205020404" pitchFamily="49" charset="0"/>
              </a:rPr>
              <a:t>(n, a</a:t>
            </a:r>
            <a:r>
              <a:rPr kumimoji="0" lang="en-US" altLang="zh-CN" sz="1800" b="1" baseline="-25000" dirty="0">
                <a:solidFill>
                  <a:schemeClr val="bg1"/>
                </a:solidFill>
                <a:latin typeface="Courier New" panose="02070309020205020404" pitchFamily="49" charset="0"/>
              </a:rPr>
              <a:t>0</a:t>
            </a:r>
            <a:r>
              <a:rPr kumimoji="0" lang="en-US" altLang="zh-CN" sz="1800" b="1" dirty="0">
                <a:solidFill>
                  <a:schemeClr val="bg1"/>
                </a:solidFill>
                <a:latin typeface="Courier New" panose="02070309020205020404" pitchFamily="49" charset="0"/>
              </a:rPr>
              <a:t>,a</a:t>
            </a:r>
            <a:r>
              <a:rPr kumimoji="0" lang="en-US" altLang="zh-CN" sz="1800" b="1" baseline="-25000" dirty="0">
                <a:solidFill>
                  <a:schemeClr val="bg1"/>
                </a:solidFill>
                <a:latin typeface="Courier New" panose="02070309020205020404" pitchFamily="49" charset="0"/>
              </a:rPr>
              <a:t>1</a:t>
            </a:r>
            <a:r>
              <a:rPr kumimoji="0" lang="en-US" altLang="zh-CN" sz="1800" b="1" dirty="0">
                <a:solidFill>
                  <a:schemeClr val="bg1"/>
                </a:solidFill>
                <a:latin typeface="Courier New" panose="02070309020205020404" pitchFamily="49" charset="0"/>
              </a:rPr>
              <a:t>,…,a</a:t>
            </a:r>
            <a:r>
              <a:rPr kumimoji="0" lang="en-US" altLang="zh-CN" sz="1800" b="1" baseline="-25000" dirty="0">
                <a:solidFill>
                  <a:schemeClr val="bg1"/>
                </a:solidFill>
                <a:latin typeface="Courier New" panose="02070309020205020404" pitchFamily="49" charset="0"/>
              </a:rPr>
              <a:t>n-1</a:t>
            </a:r>
            <a:r>
              <a:rPr kumimoji="0" lang="en-US" altLang="zh-CN" sz="1800" b="1" dirty="0">
                <a:solidFill>
                  <a:schemeClr val="bg1"/>
                </a:solidFill>
                <a:latin typeface="Courier New" panose="02070309020205020404" pitchFamily="49" charset="0"/>
              </a:rPr>
              <a:t>) {</a:t>
            </a:r>
          </a:p>
          <a:p>
            <a:pPr>
              <a:lnSpc>
                <a:spcPct val="120000"/>
              </a:lnSpc>
              <a:spcBef>
                <a:spcPct val="0"/>
              </a:spcBef>
              <a:buClrTx/>
              <a:buSzTx/>
              <a:buFontTx/>
              <a:buNone/>
            </a:pPr>
            <a:r>
              <a:rPr kumimoji="0" lang="en-US" altLang="zh-CN" sz="1800" b="1" dirty="0">
                <a:solidFill>
                  <a:schemeClr val="bg1"/>
                </a:solidFill>
                <a:latin typeface="Courier New" panose="02070309020205020404" pitchFamily="49" charset="0"/>
              </a:rPr>
              <a:t>   if (n == 1) return </a:t>
            </a:r>
            <a:r>
              <a:rPr lang="en-US" altLang="zh-CN" sz="1800" b="1" dirty="0">
                <a:solidFill>
                  <a:schemeClr val="bg1"/>
                </a:solidFill>
                <a:latin typeface="Courier New" panose="02070309020205020404" pitchFamily="49" charset="0"/>
              </a:rPr>
              <a:t>a</a:t>
            </a:r>
            <a:r>
              <a:rPr lang="en-US" altLang="zh-CN" sz="1800" b="1" baseline="-25000" dirty="0">
                <a:solidFill>
                  <a:schemeClr val="bg1"/>
                </a:solidFill>
                <a:latin typeface="Courier New" panose="02070309020205020404" pitchFamily="49" charset="0"/>
              </a:rPr>
              <a:t>0</a:t>
            </a:r>
            <a:endParaRPr lang="en-US" altLang="zh-CN" sz="1800" b="1" dirty="0">
              <a:solidFill>
                <a:schemeClr val="bg1"/>
              </a:solidFill>
              <a:latin typeface="Courier New" panose="02070309020205020404" pitchFamily="49" charset="0"/>
            </a:endParaRPr>
          </a:p>
          <a:p>
            <a:pPr>
              <a:lnSpc>
                <a:spcPct val="120000"/>
              </a:lnSpc>
              <a:spcBef>
                <a:spcPct val="0"/>
              </a:spcBef>
              <a:buClrTx/>
              <a:buSzTx/>
              <a:buFontTx/>
              <a:buNone/>
            </a:pPr>
            <a:r>
              <a:rPr lang="en-US" altLang="zh-CN" sz="1800" b="1" dirty="0">
                <a:solidFill>
                  <a:schemeClr val="bg1"/>
                </a:solidFill>
                <a:latin typeface="Courier New" panose="02070309020205020404" pitchFamily="49" charset="0"/>
                <a:sym typeface="Symbol" panose="05050102010706020507" pitchFamily="18" charset="2"/>
              </a:rPr>
              <a:t> </a:t>
            </a:r>
          </a:p>
          <a:p>
            <a:pPr>
              <a:lnSpc>
                <a:spcPct val="120000"/>
              </a:lnSpc>
              <a:spcBef>
                <a:spcPct val="0"/>
              </a:spcBef>
              <a:buClrTx/>
              <a:buSzTx/>
              <a:buFontTx/>
              <a:buNone/>
            </a:pPr>
            <a:r>
              <a:rPr lang="en-US" altLang="zh-CN" sz="1800" b="1" dirty="0">
                <a:solidFill>
                  <a:schemeClr val="bg1"/>
                </a:solidFill>
                <a:latin typeface="Courier New" panose="02070309020205020404" pitchFamily="49" charset="0"/>
                <a:sym typeface="Symbol" panose="05050102010706020507" pitchFamily="18" charset="2"/>
              </a:rPr>
              <a:t>   </a:t>
            </a:r>
            <a:r>
              <a:rPr kumimoji="0" lang="en-US" altLang="zh-CN" sz="1800" b="1" dirty="0">
                <a:solidFill>
                  <a:schemeClr val="bg1"/>
                </a:solidFill>
                <a:latin typeface="Courier New" panose="02070309020205020404" pitchFamily="49" charset="0"/>
              </a:rPr>
              <a:t>(e</a:t>
            </a:r>
            <a:r>
              <a:rPr lang="en-US" altLang="zh-CN" sz="1800" b="1" baseline="-25000" dirty="0">
                <a:solidFill>
                  <a:schemeClr val="bg1"/>
                </a:solidFill>
                <a:latin typeface="Courier New" panose="02070309020205020404" pitchFamily="49" charset="0"/>
              </a:rPr>
              <a:t>0</a:t>
            </a:r>
            <a:r>
              <a:rPr lang="en-US" altLang="zh-CN" sz="1800" b="1" dirty="0">
                <a:solidFill>
                  <a:schemeClr val="bg1"/>
                </a:solidFill>
                <a:latin typeface="Courier New" panose="02070309020205020404" pitchFamily="49" charset="0"/>
              </a:rPr>
              <a:t>,e</a:t>
            </a:r>
            <a:r>
              <a:rPr lang="en-US" altLang="zh-CN" sz="1800" b="1" baseline="-25000" dirty="0">
                <a:solidFill>
                  <a:schemeClr val="bg1"/>
                </a:solidFill>
                <a:latin typeface="Courier New" panose="02070309020205020404" pitchFamily="49" charset="0"/>
              </a:rPr>
              <a:t>1</a:t>
            </a:r>
            <a:r>
              <a:rPr lang="en-US" altLang="zh-CN" sz="1800" b="1" dirty="0">
                <a:solidFill>
                  <a:schemeClr val="bg1"/>
                </a:solidFill>
                <a:latin typeface="Courier New" panose="02070309020205020404" pitchFamily="49" charset="0"/>
              </a:rPr>
              <a:t>,…,</a:t>
            </a:r>
            <a:r>
              <a:rPr lang="en-US" altLang="zh-CN" sz="1800" b="1" dirty="0" err="1">
                <a:solidFill>
                  <a:schemeClr val="bg1"/>
                </a:solidFill>
                <a:latin typeface="Courier New" panose="02070309020205020404" pitchFamily="49" charset="0"/>
              </a:rPr>
              <a:t>e</a:t>
            </a:r>
            <a:r>
              <a:rPr lang="en-US" altLang="zh-CN" sz="1800" b="1" baseline="-25000" dirty="0" err="1">
                <a:solidFill>
                  <a:schemeClr val="bg1"/>
                </a:solidFill>
                <a:latin typeface="Courier New" panose="02070309020205020404" pitchFamily="49" charset="0"/>
              </a:rPr>
              <a:t>n</a:t>
            </a:r>
            <a:r>
              <a:rPr lang="en-US" altLang="zh-CN" sz="1800" b="1" baseline="-25000" dirty="0">
                <a:solidFill>
                  <a:schemeClr val="bg1"/>
                </a:solidFill>
                <a:latin typeface="Courier New" panose="02070309020205020404" pitchFamily="49" charset="0"/>
              </a:rPr>
              <a:t>/2-1</a:t>
            </a:r>
            <a:r>
              <a:rPr lang="en-US" altLang="zh-CN" sz="1800" b="1" dirty="0">
                <a:solidFill>
                  <a:schemeClr val="bg1"/>
                </a:solidFill>
                <a:latin typeface="Courier New" panose="02070309020205020404" pitchFamily="49" charset="0"/>
              </a:rPr>
              <a:t>) </a:t>
            </a:r>
            <a:r>
              <a:rPr kumimoji="0" lang="en-US" altLang="zh-CN" sz="1800" b="1" dirty="0">
                <a:solidFill>
                  <a:schemeClr val="bg1"/>
                </a:solidFill>
                <a:latin typeface="Courier New" panose="02070309020205020404" pitchFamily="49" charset="0"/>
                <a:sym typeface="Symbol" panose="05050102010706020507" pitchFamily="18" charset="2"/>
              </a:rPr>
              <a:t></a:t>
            </a:r>
            <a:r>
              <a:rPr kumimoji="0" lang="en-US" altLang="zh-CN" sz="1800" b="1" dirty="0">
                <a:solidFill>
                  <a:schemeClr val="bg1"/>
                </a:solidFill>
                <a:latin typeface="Courier New" panose="02070309020205020404" pitchFamily="49" charset="0"/>
                <a:sym typeface="Wingdings" panose="05000000000000000000" pitchFamily="2" charset="2"/>
              </a:rPr>
              <a:t> FFT(n/2, a</a:t>
            </a:r>
            <a:r>
              <a:rPr lang="en-US" altLang="zh-CN" sz="1800" b="1" baseline="-25000" dirty="0">
                <a:solidFill>
                  <a:schemeClr val="bg1"/>
                </a:solidFill>
                <a:latin typeface="Courier New" panose="02070309020205020404" pitchFamily="49" charset="0"/>
              </a:rPr>
              <a:t>0</a:t>
            </a:r>
            <a:r>
              <a:rPr lang="en-US" altLang="zh-CN" sz="1800" b="1" dirty="0">
                <a:solidFill>
                  <a:schemeClr val="bg1"/>
                </a:solidFill>
                <a:latin typeface="Courier New" panose="02070309020205020404" pitchFamily="49" charset="0"/>
              </a:rPr>
              <a:t>,a</a:t>
            </a:r>
            <a:r>
              <a:rPr lang="en-US" altLang="zh-CN" sz="1800" b="1" baseline="-25000" dirty="0">
                <a:solidFill>
                  <a:schemeClr val="bg1"/>
                </a:solidFill>
                <a:latin typeface="Courier New" panose="02070309020205020404" pitchFamily="49" charset="0"/>
              </a:rPr>
              <a:t>2</a:t>
            </a:r>
            <a:r>
              <a:rPr lang="en-US" altLang="zh-CN" sz="1800" b="1" dirty="0">
                <a:solidFill>
                  <a:schemeClr val="bg1"/>
                </a:solidFill>
                <a:latin typeface="Courier New" panose="02070309020205020404" pitchFamily="49" charset="0"/>
              </a:rPr>
              <a:t>,a</a:t>
            </a:r>
            <a:r>
              <a:rPr lang="en-US" altLang="zh-CN" sz="1800" b="1" baseline="-25000" dirty="0">
                <a:solidFill>
                  <a:schemeClr val="bg1"/>
                </a:solidFill>
                <a:latin typeface="Courier New" panose="02070309020205020404" pitchFamily="49" charset="0"/>
              </a:rPr>
              <a:t>4</a:t>
            </a:r>
            <a:r>
              <a:rPr lang="en-US" altLang="zh-CN" sz="1800" b="1" dirty="0">
                <a:solidFill>
                  <a:schemeClr val="bg1"/>
                </a:solidFill>
                <a:latin typeface="Courier New" panose="02070309020205020404" pitchFamily="49" charset="0"/>
              </a:rPr>
              <a:t>,…,a</a:t>
            </a:r>
            <a:r>
              <a:rPr lang="en-US" altLang="zh-CN" sz="1800" b="1" baseline="-25000" dirty="0">
                <a:solidFill>
                  <a:schemeClr val="bg1"/>
                </a:solidFill>
                <a:latin typeface="Courier New" panose="02070309020205020404" pitchFamily="49" charset="0"/>
              </a:rPr>
              <a:t>n-2</a:t>
            </a:r>
            <a:r>
              <a:rPr kumimoji="0" lang="en-US" altLang="zh-CN" sz="1800" b="1" dirty="0">
                <a:solidFill>
                  <a:schemeClr val="bg1"/>
                </a:solidFill>
                <a:latin typeface="Courier New" panose="02070309020205020404" pitchFamily="49" charset="0"/>
              </a:rPr>
              <a:t>)</a:t>
            </a:r>
          </a:p>
          <a:p>
            <a:pPr>
              <a:lnSpc>
                <a:spcPct val="120000"/>
              </a:lnSpc>
              <a:spcBef>
                <a:spcPct val="0"/>
              </a:spcBef>
              <a:buClrTx/>
              <a:buSzTx/>
              <a:buFontTx/>
              <a:buNone/>
            </a:pPr>
            <a:r>
              <a:rPr kumimoji="0" lang="en-US" altLang="zh-CN" sz="1800" b="1" dirty="0">
                <a:solidFill>
                  <a:schemeClr val="bg1"/>
                </a:solidFill>
                <a:latin typeface="Courier New" panose="02070309020205020404" pitchFamily="49" charset="0"/>
              </a:rPr>
              <a:t>   (d</a:t>
            </a:r>
            <a:r>
              <a:rPr lang="en-US" altLang="zh-CN" sz="1800" b="1" baseline="-25000" dirty="0">
                <a:solidFill>
                  <a:schemeClr val="bg1"/>
                </a:solidFill>
                <a:latin typeface="Courier New" panose="02070309020205020404" pitchFamily="49" charset="0"/>
              </a:rPr>
              <a:t>0</a:t>
            </a:r>
            <a:r>
              <a:rPr lang="en-US" altLang="zh-CN" sz="1800" b="1" dirty="0">
                <a:solidFill>
                  <a:schemeClr val="bg1"/>
                </a:solidFill>
                <a:latin typeface="Courier New" panose="02070309020205020404" pitchFamily="49" charset="0"/>
              </a:rPr>
              <a:t>,d</a:t>
            </a:r>
            <a:r>
              <a:rPr lang="en-US" altLang="zh-CN" sz="1800" b="1" baseline="-25000" dirty="0">
                <a:solidFill>
                  <a:schemeClr val="bg1"/>
                </a:solidFill>
                <a:latin typeface="Courier New" panose="02070309020205020404" pitchFamily="49" charset="0"/>
              </a:rPr>
              <a:t>1</a:t>
            </a:r>
            <a:r>
              <a:rPr lang="en-US" altLang="zh-CN" sz="1800" b="1" dirty="0">
                <a:solidFill>
                  <a:schemeClr val="bg1"/>
                </a:solidFill>
                <a:latin typeface="Courier New" panose="02070309020205020404" pitchFamily="49" charset="0"/>
              </a:rPr>
              <a:t>,…,</a:t>
            </a:r>
            <a:r>
              <a:rPr lang="en-US" altLang="zh-CN" sz="1800" b="1" dirty="0" err="1">
                <a:solidFill>
                  <a:schemeClr val="bg1"/>
                </a:solidFill>
                <a:latin typeface="Courier New" panose="02070309020205020404" pitchFamily="49" charset="0"/>
              </a:rPr>
              <a:t>d</a:t>
            </a:r>
            <a:r>
              <a:rPr lang="en-US" altLang="zh-CN" sz="1800" b="1" baseline="-25000" dirty="0" err="1">
                <a:solidFill>
                  <a:schemeClr val="bg1"/>
                </a:solidFill>
                <a:latin typeface="Courier New" panose="02070309020205020404" pitchFamily="49" charset="0"/>
              </a:rPr>
              <a:t>n</a:t>
            </a:r>
            <a:r>
              <a:rPr lang="en-US" altLang="zh-CN" sz="1800" b="1" baseline="-25000" dirty="0">
                <a:solidFill>
                  <a:schemeClr val="bg1"/>
                </a:solidFill>
                <a:latin typeface="Courier New" panose="02070309020205020404" pitchFamily="49" charset="0"/>
              </a:rPr>
              <a:t>/2-1</a:t>
            </a:r>
            <a:r>
              <a:rPr lang="en-US" altLang="zh-CN" sz="1800" b="1" dirty="0">
                <a:solidFill>
                  <a:schemeClr val="bg1"/>
                </a:solidFill>
                <a:latin typeface="Courier New" panose="02070309020205020404" pitchFamily="49" charset="0"/>
              </a:rPr>
              <a:t>) </a:t>
            </a:r>
            <a:r>
              <a:rPr kumimoji="0" lang="en-US" altLang="zh-CN" sz="1800" b="1" dirty="0">
                <a:solidFill>
                  <a:schemeClr val="bg1"/>
                </a:solidFill>
                <a:latin typeface="Courier New" panose="02070309020205020404" pitchFamily="49" charset="0"/>
                <a:sym typeface="Symbol" panose="05050102010706020507" pitchFamily="18" charset="2"/>
              </a:rPr>
              <a:t></a:t>
            </a:r>
            <a:r>
              <a:rPr kumimoji="0" lang="en-US" altLang="zh-CN" sz="1800" b="1" dirty="0">
                <a:solidFill>
                  <a:schemeClr val="bg1"/>
                </a:solidFill>
                <a:latin typeface="Courier New" panose="02070309020205020404" pitchFamily="49" charset="0"/>
                <a:sym typeface="Wingdings" panose="05000000000000000000" pitchFamily="2" charset="2"/>
              </a:rPr>
              <a:t> FFT(n/2, a</a:t>
            </a:r>
            <a:r>
              <a:rPr lang="en-US" altLang="zh-CN" sz="1800" b="1" baseline="-25000" dirty="0">
                <a:solidFill>
                  <a:schemeClr val="bg1"/>
                </a:solidFill>
                <a:latin typeface="Courier New" panose="02070309020205020404" pitchFamily="49" charset="0"/>
              </a:rPr>
              <a:t>1</a:t>
            </a:r>
            <a:r>
              <a:rPr lang="en-US" altLang="zh-CN" sz="1800" b="1" dirty="0">
                <a:solidFill>
                  <a:schemeClr val="bg1"/>
                </a:solidFill>
                <a:latin typeface="Courier New" panose="02070309020205020404" pitchFamily="49" charset="0"/>
              </a:rPr>
              <a:t>,a</a:t>
            </a:r>
            <a:r>
              <a:rPr lang="en-US" altLang="zh-CN" sz="1800" b="1" baseline="-25000" dirty="0">
                <a:solidFill>
                  <a:schemeClr val="bg1"/>
                </a:solidFill>
                <a:latin typeface="Courier New" panose="02070309020205020404" pitchFamily="49" charset="0"/>
              </a:rPr>
              <a:t>3</a:t>
            </a:r>
            <a:r>
              <a:rPr lang="en-US" altLang="zh-CN" sz="1800" b="1" dirty="0">
                <a:solidFill>
                  <a:schemeClr val="bg1"/>
                </a:solidFill>
                <a:latin typeface="Courier New" panose="02070309020205020404" pitchFamily="49" charset="0"/>
              </a:rPr>
              <a:t>,a</a:t>
            </a:r>
            <a:r>
              <a:rPr lang="en-US" altLang="zh-CN" sz="1800" b="1" baseline="-25000" dirty="0">
                <a:solidFill>
                  <a:schemeClr val="bg1"/>
                </a:solidFill>
                <a:latin typeface="Courier New" panose="02070309020205020404" pitchFamily="49" charset="0"/>
              </a:rPr>
              <a:t>5</a:t>
            </a:r>
            <a:r>
              <a:rPr lang="en-US" altLang="zh-CN" sz="1800" b="1" dirty="0">
                <a:solidFill>
                  <a:schemeClr val="bg1"/>
                </a:solidFill>
                <a:latin typeface="Courier New" panose="02070309020205020404" pitchFamily="49" charset="0"/>
              </a:rPr>
              <a:t>,…,a</a:t>
            </a:r>
            <a:r>
              <a:rPr lang="en-US" altLang="zh-CN" sz="1800" b="1" baseline="-25000" dirty="0">
                <a:solidFill>
                  <a:schemeClr val="bg1"/>
                </a:solidFill>
                <a:latin typeface="Courier New" panose="02070309020205020404" pitchFamily="49" charset="0"/>
              </a:rPr>
              <a:t>n-1</a:t>
            </a:r>
            <a:r>
              <a:rPr kumimoji="0" lang="en-US" altLang="zh-CN" sz="1800" b="1" dirty="0">
                <a:solidFill>
                  <a:schemeClr val="bg1"/>
                </a:solidFill>
                <a:latin typeface="Courier New" panose="02070309020205020404" pitchFamily="49" charset="0"/>
              </a:rPr>
              <a:t>)</a:t>
            </a:r>
          </a:p>
          <a:p>
            <a:pPr>
              <a:lnSpc>
                <a:spcPct val="120000"/>
              </a:lnSpc>
              <a:spcBef>
                <a:spcPct val="0"/>
              </a:spcBef>
              <a:buClrTx/>
              <a:buSzTx/>
              <a:buFontTx/>
              <a:buNone/>
            </a:pPr>
            <a:endParaRPr kumimoji="0" lang="en-US" altLang="zh-CN" sz="1800" b="1" dirty="0">
              <a:solidFill>
                <a:schemeClr val="bg1"/>
              </a:solidFill>
              <a:latin typeface="Courier New" panose="02070309020205020404" pitchFamily="49" charset="0"/>
            </a:endParaRPr>
          </a:p>
          <a:p>
            <a:pPr>
              <a:lnSpc>
                <a:spcPct val="120000"/>
              </a:lnSpc>
              <a:spcBef>
                <a:spcPct val="0"/>
              </a:spcBef>
              <a:buClrTx/>
              <a:buSzTx/>
              <a:buFontTx/>
              <a:buNone/>
            </a:pPr>
            <a:r>
              <a:rPr kumimoji="0" lang="en-US" altLang="zh-CN" sz="1800" b="1" dirty="0">
                <a:solidFill>
                  <a:schemeClr val="bg1"/>
                </a:solidFill>
                <a:latin typeface="Courier New" panose="02070309020205020404" pitchFamily="49" charset="0"/>
              </a:rPr>
              <a:t>   for k = 0 to n/2 - 1 {</a:t>
            </a:r>
          </a:p>
          <a:p>
            <a:pPr>
              <a:lnSpc>
                <a:spcPct val="120000"/>
              </a:lnSpc>
              <a:spcBef>
                <a:spcPct val="0"/>
              </a:spcBef>
              <a:buClrTx/>
              <a:buSzTx/>
              <a:buFontTx/>
              <a:buNone/>
            </a:pPr>
            <a:r>
              <a:rPr lang="en-US" altLang="zh-CN" sz="1800" b="1" dirty="0">
                <a:solidFill>
                  <a:schemeClr val="bg1"/>
                </a:solidFill>
                <a:latin typeface="Courier New" panose="02070309020205020404" pitchFamily="49" charset="0"/>
                <a:sym typeface="Symbol" panose="05050102010706020507" pitchFamily="18" charset="2"/>
              </a:rPr>
              <a:t>      </a:t>
            </a:r>
            <a:r>
              <a:rPr lang="en-US" altLang="zh-CN" sz="1800" b="1" baseline="30000" dirty="0">
                <a:solidFill>
                  <a:schemeClr val="bg1"/>
                </a:solidFill>
                <a:latin typeface="Courier New" panose="02070309020205020404" pitchFamily="49" charset="0"/>
                <a:sym typeface="Symbol" panose="05050102010706020507" pitchFamily="18" charset="2"/>
              </a:rPr>
              <a:t>k</a:t>
            </a:r>
            <a:r>
              <a:rPr lang="en-US" altLang="zh-CN" sz="1800" b="1" dirty="0">
                <a:solidFill>
                  <a:schemeClr val="bg1"/>
                </a:solidFill>
                <a:latin typeface="Courier New" panose="02070309020205020404" pitchFamily="49" charset="0"/>
                <a:sym typeface="Symbol" panose="05050102010706020507" pitchFamily="18" charset="2"/>
              </a:rPr>
              <a:t> </a:t>
            </a:r>
            <a:r>
              <a:rPr kumimoji="0" lang="en-US" altLang="zh-CN" sz="1800" b="1" dirty="0">
                <a:solidFill>
                  <a:schemeClr val="bg1"/>
                </a:solidFill>
                <a:latin typeface="Courier New" panose="02070309020205020404" pitchFamily="49" charset="0"/>
                <a:sym typeface="Symbol" panose="05050102010706020507" pitchFamily="18" charset="2"/>
              </a:rPr>
              <a:t></a:t>
            </a:r>
            <a:r>
              <a:rPr lang="en-US" altLang="zh-CN" sz="1800" b="1" dirty="0">
                <a:solidFill>
                  <a:schemeClr val="bg1"/>
                </a:solidFill>
                <a:latin typeface="Courier New" panose="02070309020205020404" pitchFamily="49" charset="0"/>
                <a:sym typeface="Symbol" panose="05050102010706020507" pitchFamily="18" charset="2"/>
              </a:rPr>
              <a:t> </a:t>
            </a:r>
            <a:r>
              <a:rPr lang="en-US" altLang="zh-CN" sz="1800" b="1" dirty="0">
                <a:solidFill>
                  <a:schemeClr val="bg1"/>
                </a:solidFill>
                <a:latin typeface="Courier New" panose="02070309020205020404" pitchFamily="49" charset="0"/>
              </a:rPr>
              <a:t>e</a:t>
            </a:r>
            <a:r>
              <a:rPr lang="en-US" altLang="zh-CN" sz="1800" b="1" baseline="30000" dirty="0">
                <a:solidFill>
                  <a:schemeClr val="bg1"/>
                </a:solidFill>
                <a:latin typeface="Courier New" panose="02070309020205020404" pitchFamily="49" charset="0"/>
                <a:sym typeface="Symbol" panose="05050102010706020507" pitchFamily="18" charset="2"/>
              </a:rPr>
              <a:t>2ik/n</a:t>
            </a:r>
            <a:endParaRPr kumimoji="0" lang="en-US" altLang="zh-CN" sz="1800" b="1" dirty="0">
              <a:solidFill>
                <a:schemeClr val="bg1"/>
              </a:solidFill>
              <a:latin typeface="Courier New" panose="02070309020205020404" pitchFamily="49" charset="0"/>
            </a:endParaRPr>
          </a:p>
          <a:p>
            <a:pPr>
              <a:lnSpc>
                <a:spcPct val="120000"/>
              </a:lnSpc>
              <a:spcBef>
                <a:spcPct val="0"/>
              </a:spcBef>
              <a:buClrTx/>
              <a:buSzTx/>
              <a:buFontTx/>
              <a:buNone/>
            </a:pPr>
            <a:r>
              <a:rPr kumimoji="0" lang="en-US" altLang="zh-CN" sz="1800" b="1" dirty="0">
                <a:solidFill>
                  <a:schemeClr val="bg1"/>
                </a:solidFill>
                <a:latin typeface="Courier New" panose="02070309020205020404" pitchFamily="49" charset="0"/>
              </a:rPr>
              <a:t>      </a:t>
            </a:r>
            <a:r>
              <a:rPr kumimoji="0" lang="en-US" altLang="zh-CN" sz="1800" b="1" dirty="0" err="1">
                <a:solidFill>
                  <a:schemeClr val="bg1"/>
                </a:solidFill>
                <a:latin typeface="Courier New" panose="02070309020205020404" pitchFamily="49" charset="0"/>
              </a:rPr>
              <a:t>y</a:t>
            </a:r>
            <a:r>
              <a:rPr lang="en-US" altLang="zh-CN" sz="1800" b="1" baseline="-25000" dirty="0" err="1">
                <a:solidFill>
                  <a:schemeClr val="bg1"/>
                </a:solidFill>
                <a:latin typeface="Courier New" panose="02070309020205020404" pitchFamily="49" charset="0"/>
              </a:rPr>
              <a:t>k</a:t>
            </a:r>
            <a:r>
              <a:rPr lang="en-US" altLang="zh-CN" sz="1800" b="1" baseline="-25000" dirty="0">
                <a:solidFill>
                  <a:schemeClr val="bg1"/>
                </a:solidFill>
                <a:latin typeface="Courier New" panose="02070309020205020404" pitchFamily="49" charset="0"/>
              </a:rPr>
              <a:t>    </a:t>
            </a:r>
            <a:r>
              <a:rPr lang="en-US" altLang="zh-CN" sz="1800" b="1" dirty="0">
                <a:solidFill>
                  <a:schemeClr val="bg1"/>
                </a:solidFill>
                <a:latin typeface="Courier New" panose="02070309020205020404" pitchFamily="49" charset="0"/>
              </a:rPr>
              <a:t> </a:t>
            </a:r>
            <a:r>
              <a:rPr kumimoji="0" lang="en-US" altLang="zh-CN" sz="1800" b="1" dirty="0">
                <a:solidFill>
                  <a:schemeClr val="bg1"/>
                </a:solidFill>
                <a:latin typeface="Courier New" panose="02070309020205020404" pitchFamily="49" charset="0"/>
                <a:sym typeface="Symbol" panose="05050102010706020507" pitchFamily="18" charset="2"/>
              </a:rPr>
              <a:t></a:t>
            </a:r>
            <a:r>
              <a:rPr lang="en-US" altLang="zh-CN" sz="1800" b="1" dirty="0">
                <a:solidFill>
                  <a:schemeClr val="bg1"/>
                </a:solidFill>
                <a:latin typeface="Courier New" panose="02070309020205020404" pitchFamily="49" charset="0"/>
              </a:rPr>
              <a:t> e</a:t>
            </a:r>
            <a:r>
              <a:rPr lang="en-US" altLang="zh-CN" sz="1800" b="1" baseline="-25000" dirty="0">
                <a:solidFill>
                  <a:schemeClr val="bg1"/>
                </a:solidFill>
                <a:latin typeface="Courier New" panose="02070309020205020404" pitchFamily="49" charset="0"/>
              </a:rPr>
              <a:t>k</a:t>
            </a:r>
            <a:r>
              <a:rPr lang="en-US" altLang="zh-CN" sz="1800" b="1" dirty="0">
                <a:solidFill>
                  <a:schemeClr val="bg1"/>
                </a:solidFill>
                <a:latin typeface="Courier New" panose="02070309020205020404" pitchFamily="49" charset="0"/>
              </a:rPr>
              <a:t> + </a:t>
            </a:r>
            <a:r>
              <a:rPr lang="en-US" altLang="zh-CN" sz="1800" b="1" dirty="0">
                <a:solidFill>
                  <a:schemeClr val="bg1"/>
                </a:solidFill>
                <a:latin typeface="Courier New" panose="02070309020205020404" pitchFamily="49" charset="0"/>
                <a:sym typeface="Symbol" panose="05050102010706020507" pitchFamily="18" charset="2"/>
              </a:rPr>
              <a:t></a:t>
            </a:r>
            <a:r>
              <a:rPr lang="en-US" altLang="zh-CN" sz="1800" b="1" baseline="30000" dirty="0">
                <a:solidFill>
                  <a:schemeClr val="bg1"/>
                </a:solidFill>
                <a:latin typeface="Courier New" panose="02070309020205020404" pitchFamily="49" charset="0"/>
                <a:sym typeface="Symbol" panose="05050102010706020507" pitchFamily="18" charset="2"/>
              </a:rPr>
              <a:t>k</a:t>
            </a:r>
            <a:r>
              <a:rPr lang="en-US" altLang="zh-CN" sz="1800" b="1" dirty="0">
                <a:solidFill>
                  <a:schemeClr val="bg1"/>
                </a:solidFill>
                <a:latin typeface="Courier New" panose="02070309020205020404" pitchFamily="49" charset="0"/>
                <a:sym typeface="Symbol" panose="05050102010706020507" pitchFamily="18" charset="2"/>
              </a:rPr>
              <a:t> </a:t>
            </a:r>
            <a:r>
              <a:rPr lang="en-US" altLang="zh-CN" sz="1800" b="1" dirty="0">
                <a:solidFill>
                  <a:schemeClr val="bg1"/>
                </a:solidFill>
                <a:latin typeface="Courier New" panose="02070309020205020404" pitchFamily="49" charset="0"/>
              </a:rPr>
              <a:t>d</a:t>
            </a:r>
            <a:r>
              <a:rPr lang="en-US" altLang="zh-CN" sz="1800" b="1" baseline="-25000" dirty="0">
                <a:solidFill>
                  <a:schemeClr val="bg1"/>
                </a:solidFill>
                <a:latin typeface="Courier New" panose="02070309020205020404" pitchFamily="49" charset="0"/>
              </a:rPr>
              <a:t>k</a:t>
            </a:r>
            <a:endParaRPr lang="en-US" altLang="zh-CN" sz="1800" b="1" dirty="0">
              <a:solidFill>
                <a:schemeClr val="bg1"/>
              </a:solidFill>
              <a:latin typeface="Courier New" panose="02070309020205020404" pitchFamily="49" charset="0"/>
            </a:endParaRPr>
          </a:p>
          <a:p>
            <a:pPr>
              <a:lnSpc>
                <a:spcPct val="120000"/>
              </a:lnSpc>
              <a:spcBef>
                <a:spcPct val="0"/>
              </a:spcBef>
              <a:buClrTx/>
              <a:buSzTx/>
              <a:buFontTx/>
              <a:buNone/>
            </a:pPr>
            <a:r>
              <a:rPr kumimoji="0" lang="en-US" altLang="zh-CN" sz="1800" b="1" dirty="0">
                <a:solidFill>
                  <a:schemeClr val="bg1"/>
                </a:solidFill>
                <a:latin typeface="Courier New" panose="02070309020205020404" pitchFamily="49" charset="0"/>
              </a:rPr>
              <a:t>      </a:t>
            </a:r>
            <a:r>
              <a:rPr kumimoji="0" lang="en-US" altLang="zh-CN" sz="1800" b="1" dirty="0" err="1">
                <a:solidFill>
                  <a:schemeClr val="bg1"/>
                </a:solidFill>
                <a:latin typeface="Courier New" panose="02070309020205020404" pitchFamily="49" charset="0"/>
              </a:rPr>
              <a:t>y</a:t>
            </a:r>
            <a:r>
              <a:rPr lang="en-US" altLang="zh-CN" sz="1800" b="1" baseline="-25000" dirty="0" err="1">
                <a:solidFill>
                  <a:schemeClr val="bg1"/>
                </a:solidFill>
                <a:latin typeface="Courier New" panose="02070309020205020404" pitchFamily="49" charset="0"/>
              </a:rPr>
              <a:t>k+n</a:t>
            </a:r>
            <a:r>
              <a:rPr lang="en-US" altLang="zh-CN" sz="1800" b="1" baseline="-25000" dirty="0">
                <a:solidFill>
                  <a:schemeClr val="bg1"/>
                </a:solidFill>
                <a:latin typeface="Courier New" panose="02070309020205020404" pitchFamily="49" charset="0"/>
              </a:rPr>
              <a:t>/2</a:t>
            </a:r>
            <a:r>
              <a:rPr lang="en-US" altLang="zh-CN" sz="1800" b="1" dirty="0">
                <a:solidFill>
                  <a:schemeClr val="bg1"/>
                </a:solidFill>
                <a:latin typeface="Courier New" panose="02070309020205020404" pitchFamily="49" charset="0"/>
              </a:rPr>
              <a:t> </a:t>
            </a:r>
            <a:r>
              <a:rPr kumimoji="0" lang="en-US" altLang="zh-CN" sz="1800" b="1" dirty="0">
                <a:solidFill>
                  <a:schemeClr val="bg1"/>
                </a:solidFill>
                <a:latin typeface="Courier New" panose="02070309020205020404" pitchFamily="49" charset="0"/>
                <a:sym typeface="Symbol" panose="05050102010706020507" pitchFamily="18" charset="2"/>
              </a:rPr>
              <a:t></a:t>
            </a:r>
            <a:r>
              <a:rPr lang="en-US" altLang="zh-CN" sz="1800" b="1" dirty="0">
                <a:solidFill>
                  <a:schemeClr val="bg1"/>
                </a:solidFill>
                <a:latin typeface="Courier New" panose="02070309020205020404" pitchFamily="49" charset="0"/>
              </a:rPr>
              <a:t> e</a:t>
            </a:r>
            <a:r>
              <a:rPr lang="en-US" altLang="zh-CN" sz="1800" b="1" baseline="-25000" dirty="0">
                <a:solidFill>
                  <a:schemeClr val="bg1"/>
                </a:solidFill>
                <a:latin typeface="Courier New" panose="02070309020205020404" pitchFamily="49" charset="0"/>
              </a:rPr>
              <a:t>k</a:t>
            </a:r>
            <a:r>
              <a:rPr lang="en-US" altLang="zh-CN" sz="1800" b="1" dirty="0">
                <a:solidFill>
                  <a:schemeClr val="bg1"/>
                </a:solidFill>
                <a:latin typeface="Courier New" panose="02070309020205020404" pitchFamily="49" charset="0"/>
              </a:rPr>
              <a:t> - </a:t>
            </a:r>
            <a:r>
              <a:rPr lang="en-US" altLang="zh-CN" sz="1800" b="1" dirty="0">
                <a:solidFill>
                  <a:schemeClr val="bg1"/>
                </a:solidFill>
                <a:latin typeface="Courier New" panose="02070309020205020404" pitchFamily="49" charset="0"/>
                <a:sym typeface="Symbol" panose="05050102010706020507" pitchFamily="18" charset="2"/>
              </a:rPr>
              <a:t></a:t>
            </a:r>
            <a:r>
              <a:rPr lang="en-US" altLang="zh-CN" sz="1800" b="1" baseline="30000" dirty="0">
                <a:solidFill>
                  <a:schemeClr val="bg1"/>
                </a:solidFill>
                <a:latin typeface="Courier New" panose="02070309020205020404" pitchFamily="49" charset="0"/>
                <a:sym typeface="Symbol" panose="05050102010706020507" pitchFamily="18" charset="2"/>
              </a:rPr>
              <a:t>k</a:t>
            </a:r>
            <a:r>
              <a:rPr lang="en-US" altLang="zh-CN" sz="1800" b="1" dirty="0">
                <a:solidFill>
                  <a:schemeClr val="bg1"/>
                </a:solidFill>
                <a:latin typeface="Courier New" panose="02070309020205020404" pitchFamily="49" charset="0"/>
                <a:sym typeface="Symbol" panose="05050102010706020507" pitchFamily="18" charset="2"/>
              </a:rPr>
              <a:t> </a:t>
            </a:r>
            <a:r>
              <a:rPr lang="en-US" altLang="zh-CN" sz="1800" b="1" dirty="0">
                <a:solidFill>
                  <a:schemeClr val="bg1"/>
                </a:solidFill>
                <a:latin typeface="Courier New" panose="02070309020205020404" pitchFamily="49" charset="0"/>
              </a:rPr>
              <a:t>d</a:t>
            </a:r>
            <a:r>
              <a:rPr lang="en-US" altLang="zh-CN" sz="1800" b="1" baseline="-25000" dirty="0">
                <a:solidFill>
                  <a:schemeClr val="bg1"/>
                </a:solidFill>
                <a:latin typeface="Courier New" panose="02070309020205020404" pitchFamily="49" charset="0"/>
              </a:rPr>
              <a:t>k</a:t>
            </a:r>
            <a:endParaRPr lang="en-US" altLang="zh-CN" sz="1800" b="1" dirty="0">
              <a:solidFill>
                <a:schemeClr val="bg1"/>
              </a:solidFill>
              <a:latin typeface="Courier New" panose="02070309020205020404" pitchFamily="49" charset="0"/>
            </a:endParaRPr>
          </a:p>
          <a:p>
            <a:pPr>
              <a:lnSpc>
                <a:spcPct val="120000"/>
              </a:lnSpc>
              <a:spcBef>
                <a:spcPct val="0"/>
              </a:spcBef>
              <a:buClrTx/>
              <a:buSzTx/>
              <a:buFontTx/>
              <a:buNone/>
            </a:pPr>
            <a:r>
              <a:rPr kumimoji="0" lang="en-US" altLang="zh-CN" sz="1800" b="1" dirty="0">
                <a:solidFill>
                  <a:schemeClr val="bg1"/>
                </a:solidFill>
                <a:latin typeface="Courier New" panose="02070309020205020404" pitchFamily="49" charset="0"/>
              </a:rPr>
              <a:t>   }</a:t>
            </a:r>
          </a:p>
          <a:p>
            <a:pPr>
              <a:lnSpc>
                <a:spcPct val="120000"/>
              </a:lnSpc>
              <a:spcBef>
                <a:spcPct val="0"/>
              </a:spcBef>
              <a:buClrTx/>
              <a:buSzTx/>
              <a:buFontTx/>
              <a:buNone/>
            </a:pPr>
            <a:endParaRPr kumimoji="0" lang="en-US" altLang="zh-CN" sz="1800" b="1" dirty="0">
              <a:solidFill>
                <a:schemeClr val="bg1"/>
              </a:solidFill>
              <a:latin typeface="Courier New" panose="02070309020205020404" pitchFamily="49" charset="0"/>
            </a:endParaRPr>
          </a:p>
          <a:p>
            <a:pPr>
              <a:lnSpc>
                <a:spcPct val="120000"/>
              </a:lnSpc>
              <a:spcBef>
                <a:spcPct val="0"/>
              </a:spcBef>
              <a:buClrTx/>
              <a:buSzTx/>
              <a:buFontTx/>
              <a:buNone/>
            </a:pPr>
            <a:r>
              <a:rPr kumimoji="0" lang="en-US" altLang="zh-CN" sz="1800" b="1" dirty="0">
                <a:solidFill>
                  <a:schemeClr val="bg1"/>
                </a:solidFill>
                <a:latin typeface="Courier New" panose="02070309020205020404" pitchFamily="49" charset="0"/>
              </a:rPr>
              <a:t>   return </a:t>
            </a:r>
            <a:r>
              <a:rPr kumimoji="0" lang="en-US" altLang="zh-CN" sz="1800" b="1" dirty="0">
                <a:solidFill>
                  <a:schemeClr val="bg1"/>
                </a:solidFill>
                <a:latin typeface="Courier New" panose="02070309020205020404" pitchFamily="49" charset="0"/>
                <a:sym typeface="Wingdings" panose="05000000000000000000" pitchFamily="2" charset="2"/>
              </a:rPr>
              <a:t>(y</a:t>
            </a:r>
            <a:r>
              <a:rPr lang="en-US" altLang="zh-CN" sz="1800" b="1" baseline="-25000" dirty="0">
                <a:solidFill>
                  <a:schemeClr val="bg1"/>
                </a:solidFill>
                <a:latin typeface="Courier New" panose="02070309020205020404" pitchFamily="49" charset="0"/>
              </a:rPr>
              <a:t>0</a:t>
            </a:r>
            <a:r>
              <a:rPr lang="en-US" altLang="zh-CN" sz="1800" b="1" dirty="0">
                <a:solidFill>
                  <a:schemeClr val="bg1"/>
                </a:solidFill>
                <a:latin typeface="Courier New" panose="02070309020205020404" pitchFamily="49" charset="0"/>
              </a:rPr>
              <a:t>,y</a:t>
            </a:r>
            <a:r>
              <a:rPr lang="en-US" altLang="zh-CN" sz="1800" b="1" baseline="-25000" dirty="0">
                <a:solidFill>
                  <a:schemeClr val="bg1"/>
                </a:solidFill>
                <a:latin typeface="Courier New" panose="02070309020205020404" pitchFamily="49" charset="0"/>
              </a:rPr>
              <a:t>1</a:t>
            </a:r>
            <a:r>
              <a:rPr lang="en-US" altLang="zh-CN" sz="1800" b="1" dirty="0">
                <a:solidFill>
                  <a:schemeClr val="bg1"/>
                </a:solidFill>
                <a:latin typeface="Courier New" panose="02070309020205020404" pitchFamily="49" charset="0"/>
              </a:rPr>
              <a:t>,…,y</a:t>
            </a:r>
            <a:r>
              <a:rPr lang="en-US" altLang="zh-CN" sz="1800" b="1" baseline="-25000" dirty="0">
                <a:solidFill>
                  <a:schemeClr val="bg1"/>
                </a:solidFill>
                <a:latin typeface="Courier New" panose="02070309020205020404" pitchFamily="49" charset="0"/>
              </a:rPr>
              <a:t>n-1</a:t>
            </a:r>
            <a:r>
              <a:rPr kumimoji="0" lang="en-US" altLang="zh-CN" sz="1800" b="1" dirty="0">
                <a:solidFill>
                  <a:schemeClr val="bg1"/>
                </a:solidFill>
                <a:latin typeface="Courier New" panose="02070309020205020404" pitchFamily="49" charset="0"/>
              </a:rPr>
              <a:t>)</a:t>
            </a:r>
          </a:p>
          <a:p>
            <a:pPr>
              <a:lnSpc>
                <a:spcPct val="120000"/>
              </a:lnSpc>
              <a:spcBef>
                <a:spcPct val="0"/>
              </a:spcBef>
              <a:buClrTx/>
              <a:buSzTx/>
              <a:buFontTx/>
              <a:buNone/>
            </a:pPr>
            <a:r>
              <a:rPr kumimoji="0" lang="en-US" altLang="zh-CN" sz="1800" b="1" dirty="0">
                <a:solidFill>
                  <a:schemeClr val="bg1"/>
                </a:solidFill>
                <a:latin typeface="Courier New" panose="02070309020205020404" pitchFamily="49" charset="0"/>
              </a:rPr>
              <a:t>}</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a:extLst>
              <a:ext uri="{FF2B5EF4-FFF2-40B4-BE49-F238E27FC236}">
                <a16:creationId xmlns:a16="http://schemas.microsoft.com/office/drawing/2014/main" id="{6998B92F-9FF1-442C-BABC-A985B0B58D5F}"/>
              </a:ext>
            </a:extLst>
          </p:cNvPr>
          <p:cNvSpPr>
            <a:spLocks noGrp="1" noChangeArrowheads="1"/>
          </p:cNvSpPr>
          <p:nvPr>
            <p:ph type="title"/>
          </p:nvPr>
        </p:nvSpPr>
        <p:spPr/>
        <p:txBody>
          <a:bodyPr/>
          <a:lstStyle/>
          <a:p>
            <a:pPr eaLnBrk="1" hangingPunct="1"/>
            <a:r>
              <a:rPr lang="zh-CN" altLang="en-US"/>
              <a:t>应用</a:t>
            </a:r>
          </a:p>
        </p:txBody>
      </p:sp>
      <p:sp>
        <p:nvSpPr>
          <p:cNvPr id="104452" name="Rectangle 3">
            <a:extLst>
              <a:ext uri="{FF2B5EF4-FFF2-40B4-BE49-F238E27FC236}">
                <a16:creationId xmlns:a16="http://schemas.microsoft.com/office/drawing/2014/main" id="{FCB22576-5CF1-4CEE-A127-A757675CB065}"/>
              </a:ext>
            </a:extLst>
          </p:cNvPr>
          <p:cNvSpPr>
            <a:spLocks noGrp="1" noChangeArrowheads="1"/>
          </p:cNvSpPr>
          <p:nvPr>
            <p:ph idx="1"/>
          </p:nvPr>
        </p:nvSpPr>
        <p:spPr/>
        <p:txBody>
          <a:bodyPr/>
          <a:lstStyle/>
          <a:p>
            <a:pPr eaLnBrk="1" hangingPunct="1">
              <a:lnSpc>
                <a:spcPct val="150000"/>
              </a:lnSpc>
            </a:pPr>
            <a:r>
              <a:rPr lang="zh-CN" altLang="en-US" sz="2800" b="1" dirty="0">
                <a:solidFill>
                  <a:schemeClr val="hlink"/>
                </a:solidFill>
                <a:latin typeface="Arial" panose="020B0604020202020204" pitchFamily="34" charset="0"/>
              </a:rPr>
              <a:t>计算两个</a:t>
            </a:r>
            <a:r>
              <a:rPr lang="en-US" altLang="zh-CN" sz="2800" b="1" dirty="0">
                <a:solidFill>
                  <a:schemeClr val="hlink"/>
                </a:solidFill>
                <a:latin typeface="Arial" panose="020B0604020202020204" pitchFamily="34" charset="0"/>
              </a:rPr>
              <a:t>n</a:t>
            </a:r>
            <a:r>
              <a:rPr lang="zh-CN" altLang="en-US" sz="2800" b="1" dirty="0">
                <a:solidFill>
                  <a:schemeClr val="hlink"/>
                </a:solidFill>
                <a:latin typeface="Arial" panose="020B0604020202020204" pitchFamily="34" charset="0"/>
              </a:rPr>
              <a:t>位整数的乘法</a:t>
            </a:r>
            <a:endParaRPr lang="en-US" altLang="zh-CN" sz="2800" b="1" dirty="0">
              <a:solidFill>
                <a:schemeClr val="hlink"/>
              </a:solidFill>
              <a:latin typeface="Arial" panose="020B0604020202020204" pitchFamily="34" charset="0"/>
            </a:endParaRPr>
          </a:p>
          <a:p>
            <a:pPr eaLnBrk="1" hangingPunct="1">
              <a:lnSpc>
                <a:spcPct val="150000"/>
              </a:lnSpc>
            </a:pPr>
            <a:endParaRPr lang="en-US" altLang="zh-CN" sz="2800" b="1" dirty="0">
              <a:solidFill>
                <a:schemeClr val="hlink"/>
              </a:solidFill>
              <a:latin typeface="Arial" panose="020B0604020202020204" pitchFamily="34" charset="0"/>
            </a:endParaRPr>
          </a:p>
          <a:p>
            <a:pPr eaLnBrk="1" hangingPunct="1">
              <a:lnSpc>
                <a:spcPct val="150000"/>
              </a:lnSpc>
            </a:pPr>
            <a:endParaRPr lang="en-US" altLang="zh-CN" sz="2800" b="1" dirty="0">
              <a:solidFill>
                <a:schemeClr val="hlink"/>
              </a:solidFill>
              <a:latin typeface="Arial" panose="020B0604020202020204" pitchFamily="34" charset="0"/>
            </a:endParaRPr>
          </a:p>
          <a:p>
            <a:pPr eaLnBrk="1" hangingPunct="1">
              <a:lnSpc>
                <a:spcPct val="150000"/>
              </a:lnSpc>
            </a:pPr>
            <a:r>
              <a:rPr lang="zh-CN" altLang="en-US" sz="2800" b="1" dirty="0">
                <a:solidFill>
                  <a:srgbClr val="000000"/>
                </a:solidFill>
                <a:latin typeface="Arial" panose="020B0604020202020204" pitchFamily="34" charset="0"/>
              </a:rPr>
              <a:t>采用 </a:t>
            </a:r>
            <a:r>
              <a:rPr lang="en-US" altLang="zh-CN" sz="2800" b="1" dirty="0">
                <a:solidFill>
                  <a:srgbClr val="000000"/>
                </a:solidFill>
                <a:latin typeface="Arial" panose="020B0604020202020204" pitchFamily="34" charset="0"/>
              </a:rPr>
              <a:t>FFT ： O(n log n).</a:t>
            </a:r>
          </a:p>
          <a:p>
            <a:pPr eaLnBrk="1" hangingPunct="1">
              <a:lnSpc>
                <a:spcPct val="150000"/>
              </a:lnSpc>
            </a:pPr>
            <a:endParaRPr lang="zh-CN" altLang="en-US" sz="2800" b="1" dirty="0">
              <a:solidFill>
                <a:srgbClr val="000000"/>
              </a:solidFill>
              <a:latin typeface="Arial" panose="020B0604020202020204" pitchFamily="34" charset="0"/>
            </a:endParaRPr>
          </a:p>
        </p:txBody>
      </p:sp>
      <p:sp>
        <p:nvSpPr>
          <p:cNvPr id="104450" name="灯片编号占位符 5">
            <a:extLst>
              <a:ext uri="{FF2B5EF4-FFF2-40B4-BE49-F238E27FC236}">
                <a16:creationId xmlns:a16="http://schemas.microsoft.com/office/drawing/2014/main" id="{AAB1C518-58D8-45A1-90F3-BB870EDBFD5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7B1C85B-5973-4F2B-AA31-DD0CD1EABF6A}" type="slidenum">
              <a:rPr kumimoji="0" lang="zh-CN" altLang="en-US" sz="1400" smtClean="0"/>
              <a:pPr>
                <a:spcBef>
                  <a:spcPct val="0"/>
                </a:spcBef>
                <a:buClrTx/>
                <a:buSzTx/>
                <a:buFontTx/>
                <a:buNone/>
              </a:pPr>
              <a:t>261</a:t>
            </a:fld>
            <a:endParaRPr kumimoji="0" lang="en-US" altLang="zh-CN" sz="1400"/>
          </a:p>
        </p:txBody>
      </p:sp>
      <p:graphicFrame>
        <p:nvGraphicFramePr>
          <p:cNvPr id="104453" name="Object 4">
            <a:extLst>
              <a:ext uri="{FF2B5EF4-FFF2-40B4-BE49-F238E27FC236}">
                <a16:creationId xmlns:a16="http://schemas.microsoft.com/office/drawing/2014/main" id="{4381385F-8A8E-4333-AA2D-AC9FC6644E58}"/>
              </a:ext>
            </a:extLst>
          </p:cNvPr>
          <p:cNvGraphicFramePr>
            <a:graphicFrameLocks noChangeAspect="1"/>
          </p:cNvGraphicFramePr>
          <p:nvPr>
            <p:extLst>
              <p:ext uri="{D42A27DB-BD31-4B8C-83A1-F6EECF244321}">
                <p14:modId xmlns:p14="http://schemas.microsoft.com/office/powerpoint/2010/main" val="4092311472"/>
              </p:ext>
            </p:extLst>
          </p:nvPr>
        </p:nvGraphicFramePr>
        <p:xfrm>
          <a:off x="5109034" y="1916342"/>
          <a:ext cx="2271278" cy="567820"/>
        </p:xfrm>
        <a:graphic>
          <a:graphicData uri="http://schemas.openxmlformats.org/presentationml/2006/ole">
            <mc:AlternateContent xmlns:mc="http://schemas.openxmlformats.org/markup-compatibility/2006">
              <mc:Choice xmlns:v="urn:schemas-microsoft-com:vml" Requires="v">
                <p:oleObj name="Equation" r:id="rId2" imgW="914400" imgH="228600" progId="Equation.3">
                  <p:embed/>
                </p:oleObj>
              </mc:Choice>
              <mc:Fallback>
                <p:oleObj name="Equation" r:id="rId2" imgW="914400" imgH="2286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034" y="1916342"/>
                        <a:ext cx="2271278" cy="567820"/>
                      </a:xfrm>
                      <a:prstGeom prst="rect">
                        <a:avLst/>
                      </a:prstGeom>
                      <a:noFill/>
                      <a:ln>
                        <a:noFill/>
                      </a:ln>
                      <a:effectLst/>
                    </p:spPr>
                  </p:pic>
                </p:oleObj>
              </mc:Fallback>
            </mc:AlternateContent>
          </a:graphicData>
        </a:graphic>
      </p:graphicFrame>
      <p:graphicFrame>
        <p:nvGraphicFramePr>
          <p:cNvPr id="104454" name="Object 5">
            <a:extLst>
              <a:ext uri="{FF2B5EF4-FFF2-40B4-BE49-F238E27FC236}">
                <a16:creationId xmlns:a16="http://schemas.microsoft.com/office/drawing/2014/main" id="{8BA31954-E5FE-432B-B4D4-67AA7B71B088}"/>
              </a:ext>
            </a:extLst>
          </p:cNvPr>
          <p:cNvGraphicFramePr>
            <a:graphicFrameLocks noChangeAspect="1"/>
          </p:cNvGraphicFramePr>
          <p:nvPr>
            <p:extLst>
              <p:ext uri="{D42A27DB-BD31-4B8C-83A1-F6EECF244321}">
                <p14:modId xmlns:p14="http://schemas.microsoft.com/office/powerpoint/2010/main" val="3006047749"/>
              </p:ext>
            </p:extLst>
          </p:nvPr>
        </p:nvGraphicFramePr>
        <p:xfrm>
          <a:off x="1619672" y="2580947"/>
          <a:ext cx="2160240" cy="571828"/>
        </p:xfrm>
        <a:graphic>
          <a:graphicData uri="http://schemas.openxmlformats.org/presentationml/2006/ole">
            <mc:AlternateContent xmlns:mc="http://schemas.openxmlformats.org/markup-compatibility/2006">
              <mc:Choice xmlns:v="urn:schemas-microsoft-com:vml" Requires="v">
                <p:oleObj name="Equation" r:id="rId4" imgW="863225" imgH="228501" progId="Equation.3">
                  <p:embed/>
                </p:oleObj>
              </mc:Choice>
              <mc:Fallback>
                <p:oleObj name="Equation" r:id="rId4" imgW="863225" imgH="228501"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2580947"/>
                        <a:ext cx="2160240" cy="571828"/>
                      </a:xfrm>
                      <a:prstGeom prst="rect">
                        <a:avLst/>
                      </a:prstGeom>
                      <a:noFill/>
                      <a:ln>
                        <a:noFill/>
                      </a:ln>
                      <a:effectLst/>
                    </p:spPr>
                  </p:pic>
                </p:oleObj>
              </mc:Fallback>
            </mc:AlternateContent>
          </a:graphicData>
        </a:graphic>
      </p:graphicFrame>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a:extLst>
              <a:ext uri="{FF2B5EF4-FFF2-40B4-BE49-F238E27FC236}">
                <a16:creationId xmlns:a16="http://schemas.microsoft.com/office/drawing/2014/main" id="{F8CA4B96-7DA5-4C56-A129-9F3DE58DB377}"/>
              </a:ext>
            </a:extLst>
          </p:cNvPr>
          <p:cNvSpPr>
            <a:spLocks noGrp="1" noChangeArrowheads="1"/>
          </p:cNvSpPr>
          <p:nvPr>
            <p:ph type="title"/>
          </p:nvPr>
        </p:nvSpPr>
        <p:spPr/>
        <p:txBody>
          <a:bodyPr/>
          <a:lstStyle/>
          <a:p>
            <a:pPr eaLnBrk="1" hangingPunct="1"/>
            <a:r>
              <a:rPr lang="zh-CN" altLang="en-US"/>
              <a:t>推广</a:t>
            </a:r>
          </a:p>
        </p:txBody>
      </p:sp>
      <p:sp>
        <p:nvSpPr>
          <p:cNvPr id="105476" name="Rectangle 3">
            <a:extLst>
              <a:ext uri="{FF2B5EF4-FFF2-40B4-BE49-F238E27FC236}">
                <a16:creationId xmlns:a16="http://schemas.microsoft.com/office/drawing/2014/main" id="{ED2B0273-85A1-4AFD-BCC6-6BF401D0EB87}"/>
              </a:ext>
            </a:extLst>
          </p:cNvPr>
          <p:cNvSpPr>
            <a:spLocks noGrp="1" noChangeArrowheads="1"/>
          </p:cNvSpPr>
          <p:nvPr>
            <p:ph idx="1"/>
          </p:nvPr>
        </p:nvSpPr>
        <p:spPr/>
        <p:txBody>
          <a:bodyPr/>
          <a:lstStyle/>
          <a:p>
            <a:pPr eaLnBrk="1" hangingPunct="1"/>
            <a:r>
              <a:rPr lang="zh-CN" altLang="en-US" dirty="0">
                <a:latin typeface="宋体" panose="02010600030101010101" pitchFamily="2" charset="-122"/>
              </a:rPr>
              <a:t>对于所有的正整数</a:t>
            </a:r>
            <a:r>
              <a:rPr lang="en-US" altLang="zh-CN" dirty="0">
                <a:latin typeface="宋体" panose="02010600030101010101" pitchFamily="2" charset="-122"/>
              </a:rPr>
              <a:t>n,</a:t>
            </a:r>
            <a:r>
              <a:rPr lang="zh-CN" altLang="en-US" dirty="0">
                <a:latin typeface="宋体" panose="02010600030101010101" pitchFamily="2" charset="-122"/>
              </a:rPr>
              <a:t>都存在复杂度为</a:t>
            </a:r>
            <a:r>
              <a:rPr lang="en-US" altLang="zh-CN" dirty="0">
                <a:latin typeface="宋体" panose="02010600030101010101" pitchFamily="2" charset="-122"/>
              </a:rPr>
              <a:t>O(</a:t>
            </a:r>
            <a:r>
              <a:rPr lang="en-US" altLang="zh-CN" dirty="0" err="1">
                <a:latin typeface="宋体" panose="02010600030101010101" pitchFamily="2" charset="-122"/>
              </a:rPr>
              <a:t>nlogn</a:t>
            </a:r>
            <a:r>
              <a:rPr lang="en-US" altLang="zh-CN" dirty="0">
                <a:latin typeface="宋体" panose="02010600030101010101" pitchFamily="2" charset="-122"/>
              </a:rPr>
              <a:t>)</a:t>
            </a:r>
            <a:r>
              <a:rPr lang="zh-CN" altLang="en-US" dirty="0">
                <a:latin typeface="宋体" panose="02010600030101010101" pitchFamily="2" charset="-122"/>
              </a:rPr>
              <a:t>的快速傅里叶变换算法</a:t>
            </a:r>
          </a:p>
          <a:p>
            <a:pPr eaLnBrk="1" hangingPunct="1"/>
            <a:endParaRPr lang="zh-CN" altLang="en-US" dirty="0">
              <a:latin typeface="宋体" panose="02010600030101010101" pitchFamily="2" charset="-122"/>
            </a:endParaRPr>
          </a:p>
          <a:p>
            <a:pPr eaLnBrk="1" hangingPunct="1"/>
            <a:r>
              <a:rPr lang="en-US" altLang="zh-CN" dirty="0">
                <a:latin typeface="宋体" panose="02010600030101010101" pitchFamily="2" charset="-122"/>
              </a:rPr>
              <a:t>MIT, </a:t>
            </a:r>
            <a:r>
              <a:rPr lang="en-US" altLang="zh-CN" dirty="0"/>
              <a:t>Frigo and Johnson, </a:t>
            </a:r>
            <a:r>
              <a:rPr lang="zh-CN" altLang="en-US" dirty="0"/>
              <a:t>完成了优化的</a:t>
            </a:r>
            <a:r>
              <a:rPr lang="en-US" altLang="zh-CN" dirty="0"/>
              <a:t>FFT</a:t>
            </a:r>
            <a:r>
              <a:rPr lang="zh-CN" altLang="en-US" dirty="0"/>
              <a:t>变换的</a:t>
            </a:r>
            <a:r>
              <a:rPr lang="en-US" altLang="zh-CN" dirty="0"/>
              <a:t>C</a:t>
            </a:r>
            <a:r>
              <a:rPr lang="zh-CN" altLang="en-US" dirty="0"/>
              <a:t>库文件， </a:t>
            </a:r>
            <a:r>
              <a:rPr lang="en-US" altLang="zh-CN" sz="2400" dirty="0">
                <a:latin typeface="Comic Sans MS" panose="030F0702030302020204" pitchFamily="66" charset="0"/>
              </a:rPr>
              <a:t>http://www.fftw.org</a:t>
            </a:r>
            <a:endParaRPr lang="zh-CN" altLang="en-US" sz="2400" dirty="0">
              <a:latin typeface="宋体" panose="02010600030101010101" pitchFamily="2" charset="-122"/>
            </a:endParaRPr>
          </a:p>
          <a:p>
            <a:pPr eaLnBrk="1" hangingPunct="1"/>
            <a:endParaRPr lang="zh-CN" altLang="en-US" sz="2400" dirty="0">
              <a:latin typeface="宋体" panose="02010600030101010101" pitchFamily="2" charset="-122"/>
            </a:endParaRPr>
          </a:p>
        </p:txBody>
      </p:sp>
      <p:sp>
        <p:nvSpPr>
          <p:cNvPr id="105474" name="灯片编号占位符 5">
            <a:extLst>
              <a:ext uri="{FF2B5EF4-FFF2-40B4-BE49-F238E27FC236}">
                <a16:creationId xmlns:a16="http://schemas.microsoft.com/office/drawing/2014/main" id="{893CBE0A-2BC4-497B-83F5-1423E94D6B7C}"/>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7695789-5F1A-4B93-8AAD-B4365FD9EE19}" type="slidenum">
              <a:rPr kumimoji="0" lang="zh-CN" altLang="en-US" sz="1400" smtClean="0"/>
              <a:pPr>
                <a:spcBef>
                  <a:spcPct val="0"/>
                </a:spcBef>
                <a:buClrTx/>
                <a:buSzTx/>
                <a:buFontTx/>
                <a:buNone/>
              </a:pPr>
              <a:t>262</a:t>
            </a:fld>
            <a:endParaRPr kumimoji="0" lang="en-US" altLang="zh-CN" sz="1400"/>
          </a:p>
        </p:txBody>
      </p:sp>
      <p:sp>
        <p:nvSpPr>
          <p:cNvPr id="6" name="文本框 5">
            <a:extLst>
              <a:ext uri="{FF2B5EF4-FFF2-40B4-BE49-F238E27FC236}">
                <a16:creationId xmlns:a16="http://schemas.microsoft.com/office/drawing/2014/main" id="{B5CE3823-830B-321C-23BA-F6131DE435CD}"/>
              </a:ext>
            </a:extLst>
          </p:cNvPr>
          <p:cNvSpPr txBox="1"/>
          <p:nvPr/>
        </p:nvSpPr>
        <p:spPr>
          <a:xfrm>
            <a:off x="872133" y="4437112"/>
            <a:ext cx="7399734" cy="646331"/>
          </a:xfrm>
          <a:prstGeom prst="rect">
            <a:avLst/>
          </a:prstGeom>
          <a:noFill/>
        </p:spPr>
        <p:txBody>
          <a:bodyPr wrap="square">
            <a:spAutoFit/>
          </a:bodyPr>
          <a:lstStyle/>
          <a:p>
            <a:r>
              <a:rPr lang="en-US" altLang="zh-CN" dirty="0">
                <a:solidFill>
                  <a:schemeClr val="accent1"/>
                </a:solidFill>
                <a:hlinkClick r:id="rId2">
                  <a:extLst>
                    <a:ext uri="{A12FA001-AC4F-418D-AE19-62706E023703}">
                      <ahyp:hlinkClr xmlns:ahyp="http://schemas.microsoft.com/office/drawing/2018/hyperlinkcolor" val="tx"/>
                    </a:ext>
                  </a:extLst>
                </a:hlinkClick>
              </a:rPr>
              <a:t>30</a:t>
            </a:r>
            <a:r>
              <a:rPr lang="zh-CN" altLang="en-US" dirty="0">
                <a:solidFill>
                  <a:schemeClr val="accent1"/>
                </a:solidFill>
                <a:hlinkClick r:id="rId2">
                  <a:extLst>
                    <a:ext uri="{A12FA001-AC4F-418D-AE19-62706E023703}">
                      <ahyp:hlinkClr xmlns:ahyp="http://schemas.microsoft.com/office/drawing/2018/hyperlinkcolor" val="tx"/>
                    </a:ext>
                  </a:extLst>
                </a:hlinkClick>
              </a:rPr>
              <a:t>年研究路 </a:t>
            </a:r>
            <a:r>
              <a:rPr lang="en-US" altLang="zh-CN" dirty="0">
                <a:solidFill>
                  <a:schemeClr val="accent1"/>
                </a:solidFill>
                <a:hlinkClick r:id="rId2">
                  <a:extLst>
                    <a:ext uri="{A12FA001-AC4F-418D-AE19-62706E023703}">
                      <ahyp:hlinkClr xmlns:ahyp="http://schemas.microsoft.com/office/drawing/2018/hyperlinkcolor" val="tx"/>
                    </a:ext>
                  </a:extLst>
                </a:hlinkClick>
              </a:rPr>
              <a:t>190</a:t>
            </a:r>
            <a:r>
              <a:rPr lang="zh-CN" altLang="en-US" dirty="0">
                <a:solidFill>
                  <a:schemeClr val="accent1"/>
                </a:solidFill>
                <a:hlinkClick r:id="rId2">
                  <a:extLst>
                    <a:ext uri="{A12FA001-AC4F-418D-AE19-62706E023703}">
                      <ahyp:hlinkClr xmlns:ahyp="http://schemas.microsoft.com/office/drawing/2018/hyperlinkcolor" val="tx"/>
                    </a:ext>
                  </a:extLst>
                </a:hlinkClick>
              </a:rPr>
              <a:t>篇论文 </a:t>
            </a:r>
            <a:r>
              <a:rPr lang="en-US" altLang="zh-CN" dirty="0">
                <a:solidFill>
                  <a:schemeClr val="accent1"/>
                </a:solidFill>
                <a:hlinkClick r:id="rId2">
                  <a:extLst>
                    <a:ext uri="{A12FA001-AC4F-418D-AE19-62706E023703}">
                      <ahyp:hlinkClr xmlns:ahyp="http://schemas.microsoft.com/office/drawing/2018/hyperlinkcolor" val="tx"/>
                    </a:ext>
                  </a:extLst>
                </a:hlinkClick>
              </a:rPr>
              <a:t>14</a:t>
            </a:r>
            <a:r>
              <a:rPr lang="zh-CN" altLang="en-US" dirty="0">
                <a:solidFill>
                  <a:schemeClr val="accent1"/>
                </a:solidFill>
                <a:hlinkClick r:id="rId2">
                  <a:extLst>
                    <a:ext uri="{A12FA001-AC4F-418D-AE19-62706E023703}">
                      <ahyp:hlinkClr xmlns:ahyp="http://schemas.microsoft.com/office/drawing/2018/hyperlinkcolor" val="tx"/>
                    </a:ext>
                  </a:extLst>
                </a:hlinkClick>
              </a:rPr>
              <a:t>项专利</a:t>
            </a:r>
            <a:r>
              <a:rPr lang="en-US" altLang="zh-CN" dirty="0">
                <a:solidFill>
                  <a:schemeClr val="accent1"/>
                </a:solidFill>
                <a:hlinkClick r:id="rId2">
                  <a:extLst>
                    <a:ext uri="{A12FA001-AC4F-418D-AE19-62706E023703}">
                      <ahyp:hlinkClr xmlns:ahyp="http://schemas.microsoft.com/office/drawing/2018/hyperlinkcolor" val="tx"/>
                    </a:ext>
                  </a:extLst>
                </a:hlinkClick>
              </a:rPr>
              <a:t>——</a:t>
            </a:r>
            <a:r>
              <a:rPr lang="zh-CN" altLang="en-US" dirty="0">
                <a:solidFill>
                  <a:schemeClr val="accent1"/>
                </a:solidFill>
                <a:hlinkClick r:id="rId2">
                  <a:extLst>
                    <a:ext uri="{A12FA001-AC4F-418D-AE19-62706E023703}">
                      <ahyp:hlinkClr xmlns:ahyp="http://schemas.microsoft.com/office/drawing/2018/hyperlinkcolor" val="tx"/>
                    </a:ext>
                  </a:extLst>
                </a:hlinkClick>
              </a:rPr>
              <a:t>走近“卷积杨立昆之父”杨立昆</a:t>
            </a:r>
            <a:r>
              <a:rPr lang="en-US" altLang="zh-CN" dirty="0">
                <a:solidFill>
                  <a:schemeClr val="accent1"/>
                </a:solidFill>
                <a:hlinkClick r:id="rId2">
                  <a:extLst>
                    <a:ext uri="{A12FA001-AC4F-418D-AE19-62706E023703}">
                      <ahyp:hlinkClr xmlns:ahyp="http://schemas.microsoft.com/office/drawing/2018/hyperlinkcolor" val="tx"/>
                    </a:ext>
                  </a:extLst>
                </a:hlinkClick>
              </a:rPr>
              <a:t>,</a:t>
            </a:r>
            <a:r>
              <a:rPr lang="zh-CN" altLang="en-US" dirty="0">
                <a:solidFill>
                  <a:schemeClr val="accent1"/>
                </a:solidFill>
                <a:hlinkClick r:id="rId2">
                  <a:extLst>
                    <a:ext uri="{A12FA001-AC4F-418D-AE19-62706E023703}">
                      <ahyp:hlinkClr xmlns:ahyp="http://schemas.microsoft.com/office/drawing/2018/hyperlinkcolor" val="tx"/>
                    </a:ext>
                  </a:extLst>
                </a:hlinkClick>
              </a:rPr>
              <a:t>科学</a:t>
            </a:r>
            <a:r>
              <a:rPr lang="en-US" altLang="zh-CN" dirty="0">
                <a:solidFill>
                  <a:schemeClr val="accent1"/>
                </a:solidFill>
                <a:hlinkClick r:id="rId2">
                  <a:extLst>
                    <a:ext uri="{A12FA001-AC4F-418D-AE19-62706E023703}">
                      <ahyp:hlinkClr xmlns:ahyp="http://schemas.microsoft.com/office/drawing/2018/hyperlinkcolor" val="tx"/>
                    </a:ext>
                  </a:extLst>
                </a:hlinkClick>
              </a:rPr>
              <a:t>,</a:t>
            </a:r>
            <a:r>
              <a:rPr lang="zh-CN" altLang="en-US" dirty="0">
                <a:solidFill>
                  <a:schemeClr val="accent1"/>
                </a:solidFill>
                <a:hlinkClick r:id="rId2">
                  <a:extLst>
                    <a:ext uri="{A12FA001-AC4F-418D-AE19-62706E023703}">
                      <ahyp:hlinkClr xmlns:ahyp="http://schemas.microsoft.com/office/drawing/2018/hyperlinkcolor" val="tx"/>
                    </a:ext>
                  </a:extLst>
                </a:hlinkClick>
              </a:rPr>
              <a:t>科学家</a:t>
            </a:r>
            <a:r>
              <a:rPr lang="en-US" altLang="zh-CN" dirty="0">
                <a:solidFill>
                  <a:schemeClr val="accent1"/>
                </a:solidFill>
                <a:hlinkClick r:id="rId2">
                  <a:extLst>
                    <a:ext uri="{A12FA001-AC4F-418D-AE19-62706E023703}">
                      <ahyp:hlinkClr xmlns:ahyp="http://schemas.microsoft.com/office/drawing/2018/hyperlinkcolor" val="tx"/>
                    </a:ext>
                  </a:extLst>
                </a:hlinkClick>
              </a:rPr>
              <a:t>,</a:t>
            </a:r>
            <a:r>
              <a:rPr lang="zh-CN" altLang="en-US" dirty="0">
                <a:solidFill>
                  <a:schemeClr val="accent1"/>
                </a:solidFill>
                <a:hlinkClick r:id="rId2">
                  <a:extLst>
                    <a:ext uri="{A12FA001-AC4F-418D-AE19-62706E023703}">
                      <ahyp:hlinkClr xmlns:ahyp="http://schemas.microsoft.com/office/drawing/2018/hyperlinkcolor" val="tx"/>
                    </a:ext>
                  </a:extLst>
                </a:hlinkClick>
              </a:rPr>
              <a:t>好看视频</a:t>
            </a:r>
            <a:endParaRPr lang="zh-CN" altLang="en-US" dirty="0">
              <a:solidFill>
                <a:schemeClr val="accent1"/>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Text Box 8"/>
          <p:cNvSpPr txBox="1">
            <a:spLocks noChangeArrowheads="1"/>
          </p:cNvSpPr>
          <p:nvPr/>
        </p:nvSpPr>
        <p:spPr bwMode="auto">
          <a:xfrm>
            <a:off x="18776" y="3984628"/>
            <a:ext cx="9144000" cy="31400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4000">
                <a:ea typeface="华文行楷" pitchFamily="2" charset="-122"/>
              </a:rPr>
              <a:t>                                                       </a:t>
            </a:r>
          </a:p>
          <a:p>
            <a:r>
              <a:rPr lang="en-US" altLang="zh-CN" sz="4000">
                <a:ea typeface="华文行楷" pitchFamily="2" charset="-122"/>
              </a:rPr>
              <a:t> </a:t>
            </a:r>
          </a:p>
          <a:p>
            <a:endParaRPr lang="en-US" altLang="zh-CN" sz="4000">
              <a:ea typeface="华文行楷" pitchFamily="2" charset="-122"/>
            </a:endParaRPr>
          </a:p>
          <a:p>
            <a:endParaRPr lang="en-US" altLang="zh-CN" sz="4000">
              <a:ea typeface="华文行楷" pitchFamily="2" charset="-122"/>
            </a:endParaRPr>
          </a:p>
          <a:p>
            <a:endParaRPr lang="en-US" altLang="zh-CN" sz="4000">
              <a:ea typeface="华文行楷" pitchFamily="2" charset="-122"/>
            </a:endParaRPr>
          </a:p>
        </p:txBody>
      </p:sp>
      <p:sp>
        <p:nvSpPr>
          <p:cNvPr id="30725" name="Rectangle 5"/>
          <p:cNvSpPr>
            <a:spLocks noChangeArrowheads="1"/>
          </p:cNvSpPr>
          <p:nvPr/>
        </p:nvSpPr>
        <p:spPr bwMode="auto">
          <a:xfrm>
            <a:off x="685800" y="37966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二分搜索技术</a:t>
            </a:r>
          </a:p>
        </p:txBody>
      </p:sp>
      <p:pic>
        <p:nvPicPr>
          <p:cNvPr id="3" name="图片 2">
            <a:extLst>
              <a:ext uri="{FF2B5EF4-FFF2-40B4-BE49-F238E27FC236}">
                <a16:creationId xmlns:a16="http://schemas.microsoft.com/office/drawing/2014/main" id="{BD52653E-7E19-42A2-979A-FB3A09FDBCA1}"/>
              </a:ext>
            </a:extLst>
          </p:cNvPr>
          <p:cNvPicPr>
            <a:picLocks noChangeAspect="1"/>
          </p:cNvPicPr>
          <p:nvPr/>
        </p:nvPicPr>
        <p:blipFill>
          <a:blip r:embed="rId3"/>
          <a:stretch>
            <a:fillRect/>
          </a:stretch>
        </p:blipFill>
        <p:spPr>
          <a:xfrm>
            <a:off x="1331640" y="1967812"/>
            <a:ext cx="6019577" cy="42805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8"/>
                                        </p:tgtEl>
                                        <p:attrNameLst>
                                          <p:attrName>style.visibility</p:attrName>
                                        </p:attrNameLst>
                                      </p:cBhvr>
                                      <p:to>
                                        <p:strVal val="visible"/>
                                      </p:to>
                                    </p:set>
                                    <p:animEffect transition="in" filter="blinds(horizontal)">
                                      <p:cBhvr>
                                        <p:cTn id="7" dur="500"/>
                                        <p:tgtEl>
                                          <p:spTgt spid="30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Text Box 8"/>
          <p:cNvSpPr txBox="1">
            <a:spLocks noChangeArrowheads="1"/>
          </p:cNvSpPr>
          <p:nvPr/>
        </p:nvSpPr>
        <p:spPr bwMode="auto">
          <a:xfrm>
            <a:off x="18776" y="3984628"/>
            <a:ext cx="9144000" cy="31400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4000">
                <a:ea typeface="华文行楷" pitchFamily="2" charset="-122"/>
              </a:rPr>
              <a:t>                                                       </a:t>
            </a:r>
          </a:p>
          <a:p>
            <a:r>
              <a:rPr lang="en-US" altLang="zh-CN" sz="4000">
                <a:ea typeface="华文行楷" pitchFamily="2" charset="-122"/>
              </a:rPr>
              <a:t> </a:t>
            </a:r>
          </a:p>
          <a:p>
            <a:endParaRPr lang="en-US" altLang="zh-CN" sz="4000">
              <a:ea typeface="华文行楷" pitchFamily="2" charset="-122"/>
            </a:endParaRPr>
          </a:p>
          <a:p>
            <a:endParaRPr lang="en-US" altLang="zh-CN" sz="4000">
              <a:ea typeface="华文行楷" pitchFamily="2" charset="-122"/>
            </a:endParaRPr>
          </a:p>
          <a:p>
            <a:endParaRPr lang="en-US" altLang="zh-CN" sz="4000">
              <a:ea typeface="华文行楷" pitchFamily="2" charset="-122"/>
            </a:endParaRPr>
          </a:p>
        </p:txBody>
      </p:sp>
      <p:sp>
        <p:nvSpPr>
          <p:cNvPr id="30725" name="Rectangle 5"/>
          <p:cNvSpPr>
            <a:spLocks noChangeArrowheads="1"/>
          </p:cNvSpPr>
          <p:nvPr/>
        </p:nvSpPr>
        <p:spPr bwMode="auto">
          <a:xfrm>
            <a:off x="539552" y="26064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二分搜索技术</a:t>
            </a:r>
          </a:p>
        </p:txBody>
      </p:sp>
      <p:pic>
        <p:nvPicPr>
          <p:cNvPr id="4" name="图片 3">
            <a:extLst>
              <a:ext uri="{FF2B5EF4-FFF2-40B4-BE49-F238E27FC236}">
                <a16:creationId xmlns:a16="http://schemas.microsoft.com/office/drawing/2014/main" id="{C93307DB-C115-4C60-9541-BE9333856FA8}"/>
              </a:ext>
            </a:extLst>
          </p:cNvPr>
          <p:cNvPicPr>
            <a:picLocks noChangeAspect="1"/>
          </p:cNvPicPr>
          <p:nvPr/>
        </p:nvPicPr>
        <p:blipFill>
          <a:blip r:embed="rId3"/>
          <a:stretch>
            <a:fillRect/>
          </a:stretch>
        </p:blipFill>
        <p:spPr>
          <a:xfrm>
            <a:off x="18776" y="2199964"/>
            <a:ext cx="9144000" cy="4476930"/>
          </a:xfrm>
          <a:prstGeom prst="rect">
            <a:avLst/>
          </a:prstGeom>
        </p:spPr>
      </p:pic>
      <p:pic>
        <p:nvPicPr>
          <p:cNvPr id="3" name="图片 2">
            <a:extLst>
              <a:ext uri="{FF2B5EF4-FFF2-40B4-BE49-F238E27FC236}">
                <a16:creationId xmlns:a16="http://schemas.microsoft.com/office/drawing/2014/main" id="{FDC8B743-AC62-46B2-8A68-5EB18EC0FA35}"/>
              </a:ext>
            </a:extLst>
          </p:cNvPr>
          <p:cNvPicPr>
            <a:picLocks noChangeAspect="1"/>
          </p:cNvPicPr>
          <p:nvPr/>
        </p:nvPicPr>
        <p:blipFill>
          <a:blip r:embed="rId4"/>
          <a:stretch>
            <a:fillRect/>
          </a:stretch>
        </p:blipFill>
        <p:spPr>
          <a:xfrm>
            <a:off x="685801" y="6038471"/>
            <a:ext cx="2590056" cy="653675"/>
          </a:xfrm>
          <a:prstGeom prst="rect">
            <a:avLst/>
          </a:prstGeom>
        </p:spPr>
      </p:pic>
    </p:spTree>
    <p:extLst>
      <p:ext uri="{BB962C8B-B14F-4D97-AF65-F5344CB8AC3E}">
        <p14:creationId xmlns:p14="http://schemas.microsoft.com/office/powerpoint/2010/main" val="1287299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8"/>
                                        </p:tgtEl>
                                        <p:attrNameLst>
                                          <p:attrName>style.visibility</p:attrName>
                                        </p:attrNameLst>
                                      </p:cBhvr>
                                      <p:to>
                                        <p:strVal val="visible"/>
                                      </p:to>
                                    </p:set>
                                    <p:animEffect transition="in" filter="blinds(horizontal)">
                                      <p:cBhvr>
                                        <p:cTn id="7" dur="500"/>
                                        <p:tgtEl>
                                          <p:spTgt spid="30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276002" y="4773614"/>
            <a:ext cx="8353425" cy="1238250"/>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solidFill>
                  <a:schemeClr val="bg1"/>
                </a:solidFill>
                <a:ea typeface="黑体" pitchFamily="2" charset="-122"/>
              </a:rPr>
              <a:t>分析：</a:t>
            </a:r>
            <a:r>
              <a:rPr lang="zh-CN" altLang="en-US" sz="2400" dirty="0">
                <a:solidFill>
                  <a:schemeClr val="bg1"/>
                </a:solidFill>
                <a:ea typeface="楷体_GB2312" pitchFamily="49" charset="-122"/>
              </a:rPr>
              <a:t>如果</a:t>
            </a:r>
            <a:r>
              <a:rPr lang="en-US" altLang="zh-CN" sz="2400" dirty="0">
                <a:solidFill>
                  <a:schemeClr val="bg1"/>
                </a:solidFill>
                <a:ea typeface="楷体_GB2312" pitchFamily="49" charset="-122"/>
              </a:rPr>
              <a:t>n=1</a:t>
            </a:r>
            <a:r>
              <a:rPr lang="zh-CN" altLang="en-US" sz="2400" dirty="0">
                <a:solidFill>
                  <a:schemeClr val="bg1"/>
                </a:solidFill>
                <a:ea typeface="楷体_GB2312" pitchFamily="49" charset="-122"/>
              </a:rPr>
              <a:t>即只有一个元素，则只要比较这个元素和</a:t>
            </a:r>
            <a:r>
              <a:rPr lang="en-US" altLang="zh-CN" sz="2400" dirty="0">
                <a:solidFill>
                  <a:schemeClr val="bg1"/>
                </a:solidFill>
                <a:ea typeface="楷体_GB2312" pitchFamily="49" charset="-122"/>
              </a:rPr>
              <a:t>x</a:t>
            </a:r>
            <a:r>
              <a:rPr lang="zh-CN" altLang="en-US" sz="2400" dirty="0">
                <a:solidFill>
                  <a:schemeClr val="bg1"/>
                </a:solidFill>
                <a:ea typeface="楷体_GB2312" pitchFamily="49" charset="-122"/>
              </a:rPr>
              <a:t>就可以确定</a:t>
            </a:r>
            <a:r>
              <a:rPr lang="en-US" altLang="zh-CN" sz="2400" dirty="0">
                <a:solidFill>
                  <a:schemeClr val="bg1"/>
                </a:solidFill>
                <a:ea typeface="楷体_GB2312" pitchFamily="49" charset="-122"/>
              </a:rPr>
              <a:t>x</a:t>
            </a:r>
            <a:r>
              <a:rPr lang="zh-CN" altLang="en-US" sz="2400" dirty="0">
                <a:solidFill>
                  <a:schemeClr val="bg1"/>
                </a:solidFill>
                <a:ea typeface="楷体_GB2312" pitchFamily="49" charset="-122"/>
              </a:rPr>
              <a:t>是否在表中。因此这个问题满足分治法的第一个适用条件</a:t>
            </a:r>
          </a:p>
        </p:txBody>
      </p:sp>
      <p:sp>
        <p:nvSpPr>
          <p:cNvPr id="30722" name="Text Box 2"/>
          <p:cNvSpPr txBox="1">
            <a:spLocks noChangeArrowheads="1"/>
          </p:cNvSpPr>
          <p:nvPr/>
        </p:nvSpPr>
        <p:spPr bwMode="auto">
          <a:xfrm>
            <a:off x="276002" y="4035427"/>
            <a:ext cx="8353425" cy="2698750"/>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solidFill>
                  <a:schemeClr val="bg1"/>
                </a:solidFill>
                <a:ea typeface="黑体" pitchFamily="2" charset="-122"/>
              </a:rPr>
              <a:t>分析：</a:t>
            </a:r>
            <a:r>
              <a:rPr lang="zh-CN" altLang="en-US" sz="2400" dirty="0">
                <a:solidFill>
                  <a:schemeClr val="bg1"/>
                </a:solidFill>
                <a:ea typeface="楷体_GB2312" pitchFamily="49" charset="-122"/>
              </a:rPr>
              <a:t>比较</a:t>
            </a:r>
            <a:r>
              <a:rPr lang="en-US" altLang="zh-CN" sz="2400" dirty="0">
                <a:solidFill>
                  <a:schemeClr val="bg1"/>
                </a:solidFill>
                <a:ea typeface="楷体_GB2312" pitchFamily="49" charset="-122"/>
              </a:rPr>
              <a:t>x</a:t>
            </a:r>
            <a:r>
              <a:rPr lang="zh-CN" altLang="en-US" sz="2400" dirty="0">
                <a:solidFill>
                  <a:schemeClr val="bg1"/>
                </a:solidFill>
                <a:ea typeface="楷体_GB2312" pitchFamily="49" charset="-122"/>
              </a:rPr>
              <a:t>和</a:t>
            </a:r>
            <a:r>
              <a:rPr lang="en-US" altLang="zh-CN" sz="2400" dirty="0">
                <a:solidFill>
                  <a:schemeClr val="bg1"/>
                </a:solidFill>
                <a:ea typeface="楷体_GB2312" pitchFamily="49" charset="-122"/>
              </a:rPr>
              <a:t>a</a:t>
            </a:r>
            <a:r>
              <a:rPr lang="zh-CN" altLang="en-US" sz="2400" dirty="0">
                <a:solidFill>
                  <a:schemeClr val="bg1"/>
                </a:solidFill>
                <a:ea typeface="楷体_GB2312" pitchFamily="49" charset="-122"/>
              </a:rPr>
              <a:t>的中间元素</a:t>
            </a:r>
            <a:r>
              <a:rPr lang="en-US" altLang="zh-CN" sz="2400" dirty="0">
                <a:solidFill>
                  <a:schemeClr val="bg1"/>
                </a:solidFill>
                <a:ea typeface="楷体_GB2312" pitchFamily="49" charset="-122"/>
              </a:rPr>
              <a:t>a[mid]</a:t>
            </a:r>
            <a:r>
              <a:rPr lang="zh-CN" altLang="en-US" sz="2400" dirty="0">
                <a:solidFill>
                  <a:schemeClr val="bg1"/>
                </a:solidFill>
                <a:ea typeface="楷体_GB2312" pitchFamily="49" charset="-122"/>
              </a:rPr>
              <a:t>，若</a:t>
            </a:r>
            <a:r>
              <a:rPr lang="en-US" altLang="zh-CN" sz="2400" dirty="0">
                <a:solidFill>
                  <a:schemeClr val="bg1"/>
                </a:solidFill>
                <a:ea typeface="楷体_GB2312" pitchFamily="49" charset="-122"/>
              </a:rPr>
              <a:t>x=a[mid]</a:t>
            </a:r>
            <a:r>
              <a:rPr lang="zh-CN" altLang="en-US" sz="2400" dirty="0">
                <a:solidFill>
                  <a:schemeClr val="bg1"/>
                </a:solidFill>
                <a:ea typeface="楷体_GB2312" pitchFamily="49" charset="-122"/>
              </a:rPr>
              <a:t>，则</a:t>
            </a:r>
            <a:r>
              <a:rPr lang="en-US" altLang="zh-CN" sz="2400" dirty="0">
                <a:solidFill>
                  <a:schemeClr val="bg1"/>
                </a:solidFill>
                <a:ea typeface="楷体_GB2312" pitchFamily="49" charset="-122"/>
              </a:rPr>
              <a:t>x</a:t>
            </a:r>
            <a:r>
              <a:rPr lang="zh-CN" altLang="en-US" sz="2400" dirty="0">
                <a:solidFill>
                  <a:schemeClr val="bg1"/>
                </a:solidFill>
                <a:ea typeface="楷体_GB2312" pitchFamily="49" charset="-122"/>
              </a:rPr>
              <a:t>在</a:t>
            </a:r>
            <a:r>
              <a:rPr lang="en-US" altLang="zh-CN" sz="2400" dirty="0">
                <a:solidFill>
                  <a:schemeClr val="bg1"/>
                </a:solidFill>
                <a:ea typeface="楷体_GB2312" pitchFamily="49" charset="-122"/>
              </a:rPr>
              <a:t>L</a:t>
            </a:r>
            <a:r>
              <a:rPr lang="zh-CN" altLang="en-US" sz="2400" dirty="0">
                <a:solidFill>
                  <a:schemeClr val="bg1"/>
                </a:solidFill>
                <a:ea typeface="楷体_GB2312" pitchFamily="49" charset="-122"/>
              </a:rPr>
              <a:t>中的位置就是</a:t>
            </a:r>
            <a:r>
              <a:rPr lang="en-US" altLang="zh-CN" sz="2400" dirty="0">
                <a:solidFill>
                  <a:schemeClr val="bg1"/>
                </a:solidFill>
                <a:ea typeface="楷体_GB2312" pitchFamily="49" charset="-122"/>
              </a:rPr>
              <a:t>mid</a:t>
            </a:r>
            <a:r>
              <a:rPr lang="zh-CN" altLang="en-US" sz="2400" dirty="0">
                <a:solidFill>
                  <a:schemeClr val="bg1"/>
                </a:solidFill>
                <a:ea typeface="楷体_GB2312" pitchFamily="49" charset="-122"/>
              </a:rPr>
              <a:t>；如果</a:t>
            </a:r>
            <a:r>
              <a:rPr lang="en-US" altLang="zh-CN" sz="2400" dirty="0">
                <a:solidFill>
                  <a:schemeClr val="bg1"/>
                </a:solidFill>
                <a:ea typeface="楷体_GB2312" pitchFamily="49" charset="-122"/>
              </a:rPr>
              <a:t>x&lt;a[mid]</a:t>
            </a:r>
            <a:r>
              <a:rPr lang="zh-CN" altLang="en-US" sz="2400" dirty="0">
                <a:solidFill>
                  <a:schemeClr val="bg1"/>
                </a:solidFill>
                <a:ea typeface="楷体_GB2312" pitchFamily="49" charset="-122"/>
              </a:rPr>
              <a:t>，由于</a:t>
            </a:r>
            <a:r>
              <a:rPr lang="en-US" altLang="zh-CN" sz="2400" dirty="0">
                <a:solidFill>
                  <a:schemeClr val="bg1"/>
                </a:solidFill>
                <a:ea typeface="楷体_GB2312" pitchFamily="49" charset="-122"/>
              </a:rPr>
              <a:t>a</a:t>
            </a:r>
            <a:r>
              <a:rPr lang="zh-CN" altLang="en-US" sz="2400" dirty="0">
                <a:solidFill>
                  <a:schemeClr val="bg1"/>
                </a:solidFill>
                <a:ea typeface="楷体_GB2312" pitchFamily="49" charset="-122"/>
              </a:rPr>
              <a:t>是递增排序的，因此假如</a:t>
            </a:r>
            <a:r>
              <a:rPr lang="en-US" altLang="zh-CN" sz="2400" dirty="0">
                <a:solidFill>
                  <a:schemeClr val="bg1"/>
                </a:solidFill>
                <a:ea typeface="楷体_GB2312" pitchFamily="49" charset="-122"/>
              </a:rPr>
              <a:t>x</a:t>
            </a:r>
            <a:r>
              <a:rPr lang="zh-CN" altLang="en-US" sz="2400" dirty="0">
                <a:solidFill>
                  <a:schemeClr val="bg1"/>
                </a:solidFill>
                <a:ea typeface="楷体_GB2312" pitchFamily="49" charset="-122"/>
              </a:rPr>
              <a:t>在</a:t>
            </a:r>
            <a:r>
              <a:rPr lang="en-US" altLang="zh-CN" sz="2400" dirty="0">
                <a:solidFill>
                  <a:schemeClr val="bg1"/>
                </a:solidFill>
                <a:ea typeface="楷体_GB2312" pitchFamily="49" charset="-122"/>
              </a:rPr>
              <a:t>a</a:t>
            </a:r>
            <a:r>
              <a:rPr lang="zh-CN" altLang="en-US" sz="2400" dirty="0">
                <a:solidFill>
                  <a:schemeClr val="bg1"/>
                </a:solidFill>
                <a:ea typeface="楷体_GB2312" pitchFamily="49" charset="-122"/>
              </a:rPr>
              <a:t>中的话，</a:t>
            </a:r>
            <a:r>
              <a:rPr lang="en-US" altLang="zh-CN" sz="2400" dirty="0">
                <a:solidFill>
                  <a:schemeClr val="bg1"/>
                </a:solidFill>
                <a:ea typeface="楷体_GB2312" pitchFamily="49" charset="-122"/>
              </a:rPr>
              <a:t>x</a:t>
            </a:r>
            <a:r>
              <a:rPr lang="zh-CN" altLang="en-US" sz="2400" dirty="0">
                <a:solidFill>
                  <a:schemeClr val="bg1"/>
                </a:solidFill>
                <a:ea typeface="楷体_GB2312" pitchFamily="49" charset="-122"/>
              </a:rPr>
              <a:t>必然排在</a:t>
            </a:r>
            <a:r>
              <a:rPr lang="en-US" altLang="zh-CN" sz="2400" dirty="0">
                <a:solidFill>
                  <a:schemeClr val="bg1"/>
                </a:solidFill>
                <a:ea typeface="楷体_GB2312" pitchFamily="49" charset="-122"/>
              </a:rPr>
              <a:t>a[mid]</a:t>
            </a:r>
            <a:r>
              <a:rPr lang="zh-CN" altLang="en-US" sz="2400" dirty="0">
                <a:solidFill>
                  <a:schemeClr val="bg1"/>
                </a:solidFill>
                <a:ea typeface="楷体_GB2312" pitchFamily="49" charset="-122"/>
              </a:rPr>
              <a:t>的前面，所以我们只要在</a:t>
            </a:r>
            <a:r>
              <a:rPr lang="en-US" altLang="zh-CN" sz="2400" dirty="0">
                <a:solidFill>
                  <a:schemeClr val="bg1"/>
                </a:solidFill>
                <a:ea typeface="楷体_GB2312" pitchFamily="49" charset="-122"/>
              </a:rPr>
              <a:t>a[mid]</a:t>
            </a:r>
            <a:r>
              <a:rPr lang="zh-CN" altLang="en-US" sz="2400" dirty="0">
                <a:solidFill>
                  <a:schemeClr val="bg1"/>
                </a:solidFill>
                <a:ea typeface="楷体_GB2312" pitchFamily="49" charset="-122"/>
              </a:rPr>
              <a:t>的前面查找</a:t>
            </a:r>
            <a:r>
              <a:rPr lang="en-US" altLang="zh-CN" sz="2400" dirty="0">
                <a:solidFill>
                  <a:schemeClr val="bg1"/>
                </a:solidFill>
                <a:ea typeface="楷体_GB2312" pitchFamily="49" charset="-122"/>
              </a:rPr>
              <a:t>x</a:t>
            </a:r>
            <a:r>
              <a:rPr lang="zh-CN" altLang="en-US" sz="2400" dirty="0">
                <a:solidFill>
                  <a:schemeClr val="bg1"/>
                </a:solidFill>
                <a:ea typeface="楷体_GB2312" pitchFamily="49" charset="-122"/>
              </a:rPr>
              <a:t>即可；如果</a:t>
            </a:r>
            <a:r>
              <a:rPr lang="en-US" altLang="zh-CN" sz="2400" dirty="0">
                <a:solidFill>
                  <a:schemeClr val="bg1"/>
                </a:solidFill>
                <a:ea typeface="楷体_GB2312" pitchFamily="49" charset="-122"/>
              </a:rPr>
              <a:t>x&gt;a[</a:t>
            </a:r>
            <a:r>
              <a:rPr lang="en-US" altLang="zh-CN" sz="2400" dirty="0" err="1">
                <a:solidFill>
                  <a:schemeClr val="bg1"/>
                </a:solidFill>
                <a:ea typeface="楷体_GB2312" pitchFamily="49" charset="-122"/>
              </a:rPr>
              <a:t>i</a:t>
            </a:r>
            <a:r>
              <a:rPr lang="en-US" altLang="zh-CN" sz="2400" dirty="0">
                <a:solidFill>
                  <a:schemeClr val="bg1"/>
                </a:solidFill>
                <a:ea typeface="楷体_GB2312" pitchFamily="49" charset="-122"/>
              </a:rPr>
              <a:t>]</a:t>
            </a:r>
            <a:r>
              <a:rPr lang="zh-CN" altLang="en-US" sz="2400" dirty="0">
                <a:solidFill>
                  <a:schemeClr val="bg1"/>
                </a:solidFill>
                <a:ea typeface="楷体_GB2312" pitchFamily="49" charset="-122"/>
              </a:rPr>
              <a:t>，同理我们只要在</a:t>
            </a:r>
            <a:r>
              <a:rPr lang="en-US" altLang="zh-CN" sz="2400" dirty="0">
                <a:solidFill>
                  <a:schemeClr val="bg1"/>
                </a:solidFill>
                <a:ea typeface="楷体_GB2312" pitchFamily="49" charset="-122"/>
              </a:rPr>
              <a:t>a[mid]</a:t>
            </a:r>
            <a:r>
              <a:rPr lang="zh-CN" altLang="en-US" sz="2400" dirty="0">
                <a:solidFill>
                  <a:schemeClr val="bg1"/>
                </a:solidFill>
                <a:ea typeface="楷体_GB2312" pitchFamily="49" charset="-122"/>
              </a:rPr>
              <a:t>的后面查找</a:t>
            </a:r>
            <a:r>
              <a:rPr lang="en-US" altLang="zh-CN" sz="2400" dirty="0">
                <a:solidFill>
                  <a:schemeClr val="bg1"/>
                </a:solidFill>
                <a:ea typeface="楷体_GB2312" pitchFamily="49" charset="-122"/>
              </a:rPr>
              <a:t>x</a:t>
            </a:r>
            <a:r>
              <a:rPr lang="zh-CN" altLang="en-US" sz="2400" dirty="0">
                <a:solidFill>
                  <a:schemeClr val="bg1"/>
                </a:solidFill>
                <a:ea typeface="楷体_GB2312" pitchFamily="49" charset="-122"/>
              </a:rPr>
              <a:t>即可。无论是在前面还是后面查找</a:t>
            </a:r>
            <a:r>
              <a:rPr lang="en-US" altLang="zh-CN" sz="2400" dirty="0">
                <a:solidFill>
                  <a:schemeClr val="bg1"/>
                </a:solidFill>
                <a:ea typeface="楷体_GB2312" pitchFamily="49" charset="-122"/>
              </a:rPr>
              <a:t>x</a:t>
            </a:r>
            <a:r>
              <a:rPr lang="zh-CN" altLang="en-US" sz="2400" dirty="0">
                <a:solidFill>
                  <a:schemeClr val="bg1"/>
                </a:solidFill>
                <a:ea typeface="楷体_GB2312" pitchFamily="49" charset="-122"/>
              </a:rPr>
              <a:t>，其方法都和在</a:t>
            </a:r>
            <a:r>
              <a:rPr lang="en-US" altLang="zh-CN" sz="2400" dirty="0">
                <a:solidFill>
                  <a:schemeClr val="bg1"/>
                </a:solidFill>
                <a:ea typeface="楷体_GB2312" pitchFamily="49" charset="-122"/>
              </a:rPr>
              <a:t>a</a:t>
            </a:r>
            <a:r>
              <a:rPr lang="zh-CN" altLang="en-US" sz="2400" dirty="0">
                <a:solidFill>
                  <a:schemeClr val="bg1"/>
                </a:solidFill>
                <a:ea typeface="楷体_GB2312" pitchFamily="49" charset="-122"/>
              </a:rPr>
              <a:t>中查找</a:t>
            </a:r>
            <a:r>
              <a:rPr lang="en-US" altLang="zh-CN" sz="2400" dirty="0">
                <a:solidFill>
                  <a:schemeClr val="bg1"/>
                </a:solidFill>
                <a:ea typeface="楷体_GB2312" pitchFamily="49" charset="-122"/>
              </a:rPr>
              <a:t>x</a:t>
            </a:r>
            <a:r>
              <a:rPr lang="zh-CN" altLang="en-US" sz="2400" dirty="0">
                <a:solidFill>
                  <a:schemeClr val="bg1"/>
                </a:solidFill>
                <a:ea typeface="楷体_GB2312" pitchFamily="49" charset="-122"/>
              </a:rPr>
              <a:t>一样，只不过是查找的规模缩小了。这就说明了此问题满足分治法的第二个和第三个适用条件。</a:t>
            </a:r>
          </a:p>
        </p:txBody>
      </p:sp>
      <p:sp>
        <p:nvSpPr>
          <p:cNvPr id="30728" name="Text Box 8"/>
          <p:cNvSpPr txBox="1">
            <a:spLocks noChangeArrowheads="1"/>
          </p:cNvSpPr>
          <p:nvPr/>
        </p:nvSpPr>
        <p:spPr bwMode="auto">
          <a:xfrm>
            <a:off x="18776" y="3984628"/>
            <a:ext cx="9144000" cy="3140075"/>
          </a:xfrm>
          <a:prstGeom prst="rect">
            <a:avLst/>
          </a:prstGeom>
          <a:solidFill>
            <a:srgbClr val="FFFFFF"/>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sz="4000">
                <a:ea typeface="华文行楷" pitchFamily="2" charset="-122"/>
              </a:rPr>
              <a:t>                                                       </a:t>
            </a:r>
          </a:p>
          <a:p>
            <a:r>
              <a:rPr lang="en-US" altLang="zh-CN" sz="4000">
                <a:ea typeface="华文行楷" pitchFamily="2" charset="-122"/>
              </a:rPr>
              <a:t> </a:t>
            </a:r>
          </a:p>
          <a:p>
            <a:endParaRPr lang="en-US" altLang="zh-CN" sz="4000">
              <a:ea typeface="华文行楷" pitchFamily="2" charset="-122"/>
            </a:endParaRPr>
          </a:p>
          <a:p>
            <a:endParaRPr lang="en-US" altLang="zh-CN" sz="4000">
              <a:ea typeface="华文行楷" pitchFamily="2" charset="-122"/>
            </a:endParaRPr>
          </a:p>
          <a:p>
            <a:endParaRPr lang="en-US" altLang="zh-CN" sz="4000">
              <a:ea typeface="华文行楷" pitchFamily="2" charset="-122"/>
            </a:endParaRPr>
          </a:p>
        </p:txBody>
      </p:sp>
      <p:sp>
        <p:nvSpPr>
          <p:cNvPr id="30724" name="Text Box 4"/>
          <p:cNvSpPr txBox="1">
            <a:spLocks noChangeArrowheads="1"/>
          </p:cNvSpPr>
          <p:nvPr/>
        </p:nvSpPr>
        <p:spPr bwMode="auto">
          <a:xfrm>
            <a:off x="514573" y="4858545"/>
            <a:ext cx="8353425" cy="1238250"/>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solidFill>
                  <a:schemeClr val="bg1"/>
                </a:solidFill>
                <a:ea typeface="黑体" pitchFamily="2" charset="-122"/>
              </a:rPr>
              <a:t>分析：</a:t>
            </a:r>
            <a:r>
              <a:rPr lang="zh-CN" altLang="en-US" sz="2400" dirty="0">
                <a:solidFill>
                  <a:schemeClr val="bg1"/>
                </a:solidFill>
                <a:ea typeface="楷体_GB2312" pitchFamily="49" charset="-122"/>
              </a:rPr>
              <a:t>很显然此问题分解出的子问题相互独立，即在</a:t>
            </a:r>
            <a:r>
              <a:rPr lang="en-US" altLang="zh-CN" sz="2400" dirty="0">
                <a:solidFill>
                  <a:schemeClr val="bg1"/>
                </a:solidFill>
                <a:ea typeface="楷体_GB2312" pitchFamily="49" charset="-122"/>
              </a:rPr>
              <a:t>a[</a:t>
            </a:r>
            <a:r>
              <a:rPr lang="en-US" altLang="zh-CN" sz="2400" dirty="0" err="1">
                <a:solidFill>
                  <a:schemeClr val="bg1"/>
                </a:solidFill>
                <a:ea typeface="楷体_GB2312" pitchFamily="49" charset="-122"/>
              </a:rPr>
              <a:t>i</a:t>
            </a:r>
            <a:r>
              <a:rPr lang="en-US" altLang="zh-CN" sz="2400" dirty="0">
                <a:solidFill>
                  <a:schemeClr val="bg1"/>
                </a:solidFill>
                <a:ea typeface="楷体_GB2312" pitchFamily="49" charset="-122"/>
              </a:rPr>
              <a:t>]</a:t>
            </a:r>
            <a:r>
              <a:rPr lang="zh-CN" altLang="en-US" sz="2400" dirty="0">
                <a:solidFill>
                  <a:schemeClr val="bg1"/>
                </a:solidFill>
                <a:ea typeface="楷体_GB2312" pitchFamily="49" charset="-122"/>
              </a:rPr>
              <a:t>的前面或后面查找</a:t>
            </a:r>
            <a:r>
              <a:rPr lang="en-US" altLang="zh-CN" sz="2400" dirty="0">
                <a:solidFill>
                  <a:schemeClr val="bg1"/>
                </a:solidFill>
                <a:ea typeface="楷体_GB2312" pitchFamily="49" charset="-122"/>
              </a:rPr>
              <a:t>x</a:t>
            </a:r>
            <a:r>
              <a:rPr lang="zh-CN" altLang="en-US" sz="2400" dirty="0">
                <a:solidFill>
                  <a:schemeClr val="bg1"/>
                </a:solidFill>
                <a:ea typeface="楷体_GB2312" pitchFamily="49" charset="-122"/>
              </a:rPr>
              <a:t>是独立的子问题，因此满足分治法的第四个适用条件。</a:t>
            </a:r>
          </a:p>
        </p:txBody>
      </p:sp>
      <p:sp>
        <p:nvSpPr>
          <p:cNvPr id="30725" name="Rectangle 5"/>
          <p:cNvSpPr>
            <a:spLocks noChangeArrowheads="1"/>
          </p:cNvSpPr>
          <p:nvPr/>
        </p:nvSpPr>
        <p:spPr bwMode="auto">
          <a:xfrm>
            <a:off x="685800" y="404664"/>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二分搜索技术</a:t>
            </a:r>
          </a:p>
        </p:txBody>
      </p:sp>
      <p:sp>
        <p:nvSpPr>
          <p:cNvPr id="30726" name="Text Box 6"/>
          <p:cNvSpPr txBox="1">
            <a:spLocks noChangeArrowheads="1"/>
          </p:cNvSpPr>
          <p:nvPr/>
        </p:nvSpPr>
        <p:spPr bwMode="auto">
          <a:xfrm>
            <a:off x="250825" y="1557338"/>
            <a:ext cx="86423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b="1">
                <a:latin typeface="Times New Roman" pitchFamily="18" charset="0"/>
                <a:ea typeface="楷体_GB2312" pitchFamily="49" charset="-122"/>
                <a:cs typeface="Times New Roman" pitchFamily="18" charset="0"/>
              </a:rPr>
              <a:t>给定已按升序排好序的</a:t>
            </a:r>
            <a:r>
              <a:rPr lang="en-US" altLang="zh-CN" sz="2400" b="1">
                <a:latin typeface="Times New Roman" pitchFamily="18" charset="0"/>
                <a:ea typeface="楷体_GB2312" pitchFamily="49" charset="-122"/>
                <a:cs typeface="Times New Roman" pitchFamily="18" charset="0"/>
              </a:rPr>
              <a:t>n</a:t>
            </a:r>
            <a:r>
              <a:rPr lang="zh-CN" altLang="en-US" sz="2400" b="1">
                <a:latin typeface="Times New Roman" pitchFamily="18" charset="0"/>
                <a:ea typeface="楷体_GB2312" pitchFamily="49" charset="-122"/>
                <a:cs typeface="Times New Roman" pitchFamily="18" charset="0"/>
              </a:rPr>
              <a:t>个元素</a:t>
            </a:r>
            <a:r>
              <a:rPr lang="en-US" altLang="zh-CN" sz="2400" b="1">
                <a:latin typeface="Times New Roman" pitchFamily="18" charset="0"/>
                <a:ea typeface="楷体_GB2312" pitchFamily="49" charset="-122"/>
                <a:cs typeface="Times New Roman" pitchFamily="18" charset="0"/>
              </a:rPr>
              <a:t>a[0:n-1]</a:t>
            </a:r>
            <a:r>
              <a:rPr lang="zh-CN" altLang="en-US" sz="2400" b="1">
                <a:latin typeface="Times New Roman" pitchFamily="18" charset="0"/>
                <a:ea typeface="楷体_GB2312" pitchFamily="49" charset="-122"/>
                <a:cs typeface="Times New Roman" pitchFamily="18" charset="0"/>
              </a:rPr>
              <a:t>，现要在这</a:t>
            </a:r>
            <a:r>
              <a:rPr lang="en-US" altLang="zh-CN" sz="2400" b="1">
                <a:latin typeface="Times New Roman" pitchFamily="18" charset="0"/>
                <a:ea typeface="楷体_GB2312" pitchFamily="49" charset="-122"/>
                <a:cs typeface="Times New Roman" pitchFamily="18" charset="0"/>
              </a:rPr>
              <a:t>n</a:t>
            </a:r>
            <a:r>
              <a:rPr lang="zh-CN" altLang="en-US" sz="2400" b="1">
                <a:latin typeface="Times New Roman" pitchFamily="18" charset="0"/>
                <a:ea typeface="楷体_GB2312" pitchFamily="49" charset="-122"/>
                <a:cs typeface="Times New Roman" pitchFamily="18" charset="0"/>
              </a:rPr>
              <a:t>个元素中找出一特定元素</a:t>
            </a:r>
            <a:r>
              <a:rPr lang="en-US" altLang="zh-CN" sz="2400" b="1">
                <a:latin typeface="Times New Roman" pitchFamily="18" charset="0"/>
                <a:ea typeface="楷体_GB2312" pitchFamily="49" charset="-122"/>
                <a:cs typeface="Times New Roman" pitchFamily="18" charset="0"/>
              </a:rPr>
              <a:t>x</a:t>
            </a:r>
            <a:r>
              <a:rPr lang="zh-CN" altLang="en-US" sz="2400" b="1">
                <a:latin typeface="Times New Roman" pitchFamily="18" charset="0"/>
                <a:ea typeface="楷体_GB2312" pitchFamily="49" charset="-122"/>
                <a:cs typeface="Times New Roman" pitchFamily="18" charset="0"/>
              </a:rPr>
              <a:t>。</a:t>
            </a:r>
          </a:p>
          <a:p>
            <a:r>
              <a:rPr lang="zh-CN" altLang="en-US" sz="2400" b="1">
                <a:latin typeface="Times New Roman" pitchFamily="18" charset="0"/>
                <a:ea typeface="黑体" pitchFamily="2" charset="-122"/>
                <a:cs typeface="Times New Roman" pitchFamily="18" charset="0"/>
              </a:rPr>
              <a:t>分析：</a:t>
            </a:r>
          </a:p>
        </p:txBody>
      </p:sp>
      <p:sp>
        <p:nvSpPr>
          <p:cNvPr id="30727" name="Rectangle 7"/>
          <p:cNvSpPr>
            <a:spLocks noChangeArrowheads="1"/>
          </p:cNvSpPr>
          <p:nvPr/>
        </p:nvSpPr>
        <p:spPr bwMode="auto">
          <a:xfrm>
            <a:off x="971550" y="1844675"/>
            <a:ext cx="7772400"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itchFamily="2" charset="2"/>
              <a:buChar char="n"/>
              <a:defRPr sz="3200">
                <a:solidFill>
                  <a:schemeClr val="tx1"/>
                </a:solidFill>
                <a:latin typeface="Arial" charset="0"/>
                <a:ea typeface="宋体" pitchFamily="2" charset="-122"/>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Arial" charset="0"/>
                <a:ea typeface="宋体" pitchFamily="2" charset="-122"/>
              </a:defRPr>
            </a:lvl5pPr>
            <a:lvl6pPr marL="25146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6pPr>
            <a:lvl7pPr marL="29718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7pPr>
            <a:lvl8pPr marL="34290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8pPr>
            <a:lvl9pPr marL="3886200" indent="-228600" fontAlgn="base">
              <a:spcBef>
                <a:spcPct val="20000"/>
              </a:spcBef>
              <a:spcAft>
                <a:spcPct val="0"/>
              </a:spcAft>
              <a:buClr>
                <a:schemeClr val="bg2"/>
              </a:buClr>
              <a:buFont typeface="Wingdings" pitchFamily="2" charset="2"/>
              <a:buChar char="§"/>
              <a:defRPr sz="2000">
                <a:solidFill>
                  <a:schemeClr val="tx1"/>
                </a:solidFill>
                <a:latin typeface="Arial" charset="0"/>
                <a:ea typeface="宋体" pitchFamily="2" charset="-122"/>
              </a:defRPr>
            </a:lvl9pPr>
          </a:lstStyle>
          <a:p>
            <a:pPr>
              <a:buClr>
                <a:srgbClr val="FF0000"/>
              </a:buClr>
              <a:buFont typeface="Wingdings" pitchFamily="2" charset="2"/>
              <a:buNone/>
            </a:pPr>
            <a:endParaRPr lang="en-US" altLang="zh-CN" sz="2400" b="1" dirty="0">
              <a:effectLst>
                <a:outerShdw blurRad="38100" dist="38100" dir="2700000" algn="tl">
                  <a:srgbClr val="C0C0C0"/>
                </a:outerShdw>
              </a:effectLst>
              <a:ea typeface="黑体" pitchFamily="2" charset="-122"/>
            </a:endParaRPr>
          </a:p>
          <a:p>
            <a:pPr>
              <a:buClr>
                <a:srgbClr val="FF0000"/>
              </a:buClr>
              <a:buFont typeface="Wingdings" pitchFamily="2" charset="2"/>
              <a:buChar char="ü"/>
            </a:pPr>
            <a:r>
              <a:rPr lang="zh-CN" altLang="en-US" sz="2400" b="1" dirty="0">
                <a:ea typeface="楷体_GB2312" pitchFamily="49" charset="-122"/>
              </a:rPr>
              <a:t>该问题的规模缩小到一定的程度就可以容易地解决；</a:t>
            </a:r>
            <a:endParaRPr lang="zh-CN" altLang="en-US" sz="2400" dirty="0">
              <a:ea typeface="楷体_GB2312" pitchFamily="49" charset="-122"/>
            </a:endParaRPr>
          </a:p>
          <a:p>
            <a:pPr>
              <a:buClr>
                <a:srgbClr val="FF0000"/>
              </a:buClr>
              <a:buFont typeface="Wingdings" pitchFamily="2" charset="2"/>
              <a:buChar char="ü"/>
            </a:pPr>
            <a:r>
              <a:rPr lang="zh-CN" altLang="en-US" sz="2400" b="1" dirty="0">
                <a:ea typeface="楷体_GB2312" pitchFamily="49" charset="-122"/>
              </a:rPr>
              <a:t>该问题可以分解为若干个规模较小的相同问题</a:t>
            </a:r>
            <a:r>
              <a:rPr lang="en-US" altLang="zh-CN" sz="2400" b="1" dirty="0">
                <a:ea typeface="楷体_GB2312" pitchFamily="49" charset="-122"/>
              </a:rPr>
              <a:t>;</a:t>
            </a:r>
          </a:p>
          <a:p>
            <a:pPr>
              <a:buClr>
                <a:srgbClr val="FF0000"/>
              </a:buClr>
              <a:buFont typeface="Wingdings" pitchFamily="2" charset="2"/>
              <a:buChar char="ü"/>
            </a:pPr>
            <a:r>
              <a:rPr lang="zh-CN" altLang="en-US" sz="2400" b="1" dirty="0">
                <a:ea typeface="楷体_GB2312" pitchFamily="49" charset="-122"/>
              </a:rPr>
              <a:t>分解出的子问题的解可以合并为原问题的解；</a:t>
            </a:r>
          </a:p>
          <a:p>
            <a:pPr>
              <a:buClr>
                <a:srgbClr val="FF0000"/>
              </a:buClr>
              <a:buFont typeface="Wingdings" pitchFamily="2" charset="2"/>
              <a:buChar char="ü"/>
            </a:pPr>
            <a:r>
              <a:rPr lang="zh-CN" altLang="en-US" sz="2400" b="1" dirty="0">
                <a:ea typeface="楷体_GB2312" pitchFamily="49" charset="-122"/>
              </a:rPr>
              <a:t>分解出的各个子问题是相互独立的。 </a:t>
            </a:r>
          </a:p>
        </p:txBody>
      </p:sp>
    </p:spTree>
    <p:extLst>
      <p:ext uri="{BB962C8B-B14F-4D97-AF65-F5344CB8AC3E}">
        <p14:creationId xmlns:p14="http://schemas.microsoft.com/office/powerpoint/2010/main" val="587292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blinds(horizontal)">
                                      <p:cBhvr>
                                        <p:cTn id="7" dur="500"/>
                                        <p:tgtEl>
                                          <p:spTgt spid="30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27">
                                            <p:txEl>
                                              <p:pRg st="1" end="1"/>
                                            </p:txEl>
                                          </p:spTgt>
                                        </p:tgtEl>
                                        <p:attrNameLst>
                                          <p:attrName>style.visibility</p:attrName>
                                        </p:attrNameLst>
                                      </p:cBhvr>
                                      <p:to>
                                        <p:strVal val="visible"/>
                                      </p:to>
                                    </p:set>
                                    <p:animEffect transition="in" filter="blinds(horizontal)">
                                      <p:cBhvr>
                                        <p:cTn id="12" dur="500"/>
                                        <p:tgtEl>
                                          <p:spTgt spid="307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22"/>
                                        </p:tgtEl>
                                        <p:attrNameLst>
                                          <p:attrName>style.visibility</p:attrName>
                                        </p:attrNameLst>
                                      </p:cBhvr>
                                      <p:to>
                                        <p:strVal val="visible"/>
                                      </p:to>
                                    </p:set>
                                    <p:animEffect transition="in" filter="blinds(horizontal)">
                                      <p:cBhvr>
                                        <p:cTn id="17" dur="500"/>
                                        <p:tgtEl>
                                          <p:spTgt spid="307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728"/>
                                        </p:tgtEl>
                                        <p:attrNameLst>
                                          <p:attrName>style.visibility</p:attrName>
                                        </p:attrNameLst>
                                      </p:cBhvr>
                                      <p:to>
                                        <p:strVal val="visible"/>
                                      </p:to>
                                    </p:set>
                                    <p:animEffect transition="in" filter="blinds(horizontal)">
                                      <p:cBhvr>
                                        <p:cTn id="22" dur="500"/>
                                        <p:tgtEl>
                                          <p:spTgt spid="307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727">
                                            <p:txEl>
                                              <p:pRg st="2" end="2"/>
                                            </p:txEl>
                                          </p:spTgt>
                                        </p:tgtEl>
                                        <p:attrNameLst>
                                          <p:attrName>style.visibility</p:attrName>
                                        </p:attrNameLst>
                                      </p:cBhvr>
                                      <p:to>
                                        <p:strVal val="visible"/>
                                      </p:to>
                                    </p:set>
                                    <p:animEffect transition="in" filter="blinds(horizontal)">
                                      <p:cBhvr>
                                        <p:cTn id="27" dur="500"/>
                                        <p:tgtEl>
                                          <p:spTgt spid="30727">
                                            <p:txEl>
                                              <p:pRg st="2" end="2"/>
                                            </p:txEl>
                                          </p:spTgt>
                                        </p:tgtEl>
                                      </p:cBhvr>
                                    </p:animEffect>
                                  </p:childTnLst>
                                </p:cTn>
                              </p:par>
                            </p:childTnLst>
                          </p:cTn>
                        </p:par>
                        <p:par>
                          <p:cTn id="28" fill="hold" nodeType="afterGroup">
                            <p:stCondLst>
                              <p:cond delay="500"/>
                            </p:stCondLst>
                            <p:childTnLst>
                              <p:par>
                                <p:cTn id="29" presetID="3" presetClass="entr" presetSubtype="10" fill="hold" grpId="0" nodeType="afterEffect">
                                  <p:stCondLst>
                                    <p:cond delay="0"/>
                                  </p:stCondLst>
                                  <p:childTnLst>
                                    <p:set>
                                      <p:cBhvr>
                                        <p:cTn id="30" dur="1" fill="hold">
                                          <p:stCondLst>
                                            <p:cond delay="0"/>
                                          </p:stCondLst>
                                        </p:cTn>
                                        <p:tgtEl>
                                          <p:spTgt spid="30727">
                                            <p:txEl>
                                              <p:pRg st="3" end="3"/>
                                            </p:txEl>
                                          </p:spTgt>
                                        </p:tgtEl>
                                        <p:attrNameLst>
                                          <p:attrName>style.visibility</p:attrName>
                                        </p:attrNameLst>
                                      </p:cBhvr>
                                      <p:to>
                                        <p:strVal val="visible"/>
                                      </p:to>
                                    </p:set>
                                    <p:animEffect transition="in" filter="blinds(horizontal)">
                                      <p:cBhvr>
                                        <p:cTn id="31" dur="500"/>
                                        <p:tgtEl>
                                          <p:spTgt spid="30727">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0724"/>
                                        </p:tgtEl>
                                        <p:attrNameLst>
                                          <p:attrName>style.visibility</p:attrName>
                                        </p:attrNameLst>
                                      </p:cBhvr>
                                      <p:to>
                                        <p:strVal val="visible"/>
                                      </p:to>
                                    </p:set>
                                    <p:animEffect transition="in" filter="blinds(horizontal)">
                                      <p:cBhvr>
                                        <p:cTn id="36" dur="500"/>
                                        <p:tgtEl>
                                          <p:spTgt spid="3072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0727">
                                            <p:txEl>
                                              <p:pRg st="4" end="4"/>
                                            </p:txEl>
                                          </p:spTgt>
                                        </p:tgtEl>
                                        <p:attrNameLst>
                                          <p:attrName>style.visibility</p:attrName>
                                        </p:attrNameLst>
                                      </p:cBhvr>
                                      <p:to>
                                        <p:strVal val="visible"/>
                                      </p:to>
                                    </p:set>
                                    <p:animEffect transition="in" filter="blinds(horizontal)">
                                      <p:cBhvr>
                                        <p:cTn id="41" dur="500"/>
                                        <p:tgtEl>
                                          <p:spTgt spid="307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nimBg="1"/>
      <p:bldP spid="30722" grpId="0" animBg="1"/>
      <p:bldP spid="30728" grpId="0" animBg="1"/>
      <p:bldP spid="30724" grpId="0" animBg="1"/>
      <p:bldP spid="30727" grpId="0" uiExpand="1"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685800" y="26064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二分搜索技术</a:t>
            </a:r>
          </a:p>
        </p:txBody>
      </p:sp>
      <p:sp>
        <p:nvSpPr>
          <p:cNvPr id="31747" name="Text Box 3"/>
          <p:cNvSpPr txBox="1">
            <a:spLocks noChangeArrowheads="1"/>
          </p:cNvSpPr>
          <p:nvPr/>
        </p:nvSpPr>
        <p:spPr bwMode="auto">
          <a:xfrm>
            <a:off x="250825" y="1557338"/>
            <a:ext cx="8642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b="1">
                <a:latin typeface="Times New Roman" pitchFamily="18" charset="0"/>
                <a:ea typeface="楷体_GB2312" pitchFamily="49" charset="-122"/>
                <a:cs typeface="Times New Roman" pitchFamily="18" charset="0"/>
              </a:rPr>
              <a:t>给定已按升序排好序的</a:t>
            </a:r>
            <a:r>
              <a:rPr lang="en-US" altLang="zh-CN" sz="2400" b="1">
                <a:latin typeface="Times New Roman" pitchFamily="18" charset="0"/>
                <a:ea typeface="楷体_GB2312" pitchFamily="49" charset="-122"/>
                <a:cs typeface="Times New Roman" pitchFamily="18" charset="0"/>
              </a:rPr>
              <a:t>n</a:t>
            </a:r>
            <a:r>
              <a:rPr lang="zh-CN" altLang="en-US" sz="2400" b="1">
                <a:latin typeface="Times New Roman" pitchFamily="18" charset="0"/>
                <a:ea typeface="楷体_GB2312" pitchFamily="49" charset="-122"/>
                <a:cs typeface="Times New Roman" pitchFamily="18" charset="0"/>
              </a:rPr>
              <a:t>个元素</a:t>
            </a:r>
            <a:r>
              <a:rPr lang="en-US" altLang="zh-CN" sz="2400" b="1">
                <a:latin typeface="Times New Roman" pitchFamily="18" charset="0"/>
                <a:ea typeface="楷体_GB2312" pitchFamily="49" charset="-122"/>
                <a:cs typeface="Times New Roman" pitchFamily="18" charset="0"/>
              </a:rPr>
              <a:t>a[0:n-1]</a:t>
            </a:r>
            <a:r>
              <a:rPr lang="zh-CN" altLang="en-US" sz="2400" b="1">
                <a:latin typeface="Times New Roman" pitchFamily="18" charset="0"/>
                <a:ea typeface="楷体_GB2312" pitchFamily="49" charset="-122"/>
                <a:cs typeface="Times New Roman" pitchFamily="18" charset="0"/>
              </a:rPr>
              <a:t>，现要在这</a:t>
            </a:r>
            <a:r>
              <a:rPr lang="en-US" altLang="zh-CN" sz="2400" b="1">
                <a:latin typeface="Times New Roman" pitchFamily="18" charset="0"/>
                <a:ea typeface="楷体_GB2312" pitchFamily="49" charset="-122"/>
                <a:cs typeface="Times New Roman" pitchFamily="18" charset="0"/>
              </a:rPr>
              <a:t>n</a:t>
            </a:r>
            <a:r>
              <a:rPr lang="zh-CN" altLang="en-US" sz="2400" b="1">
                <a:latin typeface="Times New Roman" pitchFamily="18" charset="0"/>
                <a:ea typeface="楷体_GB2312" pitchFamily="49" charset="-122"/>
                <a:cs typeface="Times New Roman" pitchFamily="18" charset="0"/>
              </a:rPr>
              <a:t>个元素中找出一特定元素</a:t>
            </a:r>
            <a:r>
              <a:rPr lang="en-US" altLang="zh-CN" sz="2400" b="1">
                <a:latin typeface="Times New Roman" pitchFamily="18" charset="0"/>
                <a:ea typeface="楷体_GB2312" pitchFamily="49" charset="-122"/>
                <a:cs typeface="Times New Roman" pitchFamily="18" charset="0"/>
              </a:rPr>
              <a:t>x</a:t>
            </a:r>
            <a:r>
              <a:rPr lang="zh-CN" altLang="en-US" sz="2400" b="1">
                <a:latin typeface="Times New Roman" pitchFamily="18" charset="0"/>
                <a:ea typeface="楷体_GB2312" pitchFamily="49" charset="-122"/>
                <a:cs typeface="Times New Roman" pitchFamily="18" charset="0"/>
              </a:rPr>
              <a:t>。</a:t>
            </a:r>
            <a:endParaRPr lang="zh-CN" altLang="en-US" sz="2400" b="1">
              <a:latin typeface="Times New Roman" pitchFamily="18" charset="0"/>
              <a:ea typeface="黑体" pitchFamily="2" charset="-122"/>
              <a:cs typeface="Times New Roman" pitchFamily="18" charset="0"/>
            </a:endParaRPr>
          </a:p>
        </p:txBody>
      </p:sp>
      <p:sp>
        <p:nvSpPr>
          <p:cNvPr id="31748" name="Text Box 4"/>
          <p:cNvSpPr txBox="1">
            <a:spLocks noChangeArrowheads="1"/>
          </p:cNvSpPr>
          <p:nvPr/>
        </p:nvSpPr>
        <p:spPr bwMode="auto">
          <a:xfrm>
            <a:off x="250825" y="2420938"/>
            <a:ext cx="8353425"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50800">
                <a:solidFill>
                  <a:srgbClr val="FF66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latin typeface="楷体_GB2312" pitchFamily="49" charset="-122"/>
                <a:ea typeface="楷体_GB2312" pitchFamily="49" charset="-122"/>
              </a:rPr>
              <a:t>据此设计出</a:t>
            </a:r>
            <a:r>
              <a:rPr lang="zh-CN" altLang="en-US" sz="2400" b="1" dirty="0">
                <a:latin typeface="黑体" pitchFamily="2" charset="-122"/>
                <a:ea typeface="黑体" pitchFamily="2" charset="-122"/>
              </a:rPr>
              <a:t>二分搜索算法</a:t>
            </a:r>
            <a:r>
              <a:rPr lang="zh-CN" altLang="en-US" sz="2400" dirty="0">
                <a:latin typeface="楷体_GB2312" pitchFamily="49" charset="-122"/>
                <a:ea typeface="楷体_GB2312" pitchFamily="49" charset="-122"/>
              </a:rPr>
              <a:t>：</a:t>
            </a:r>
          </a:p>
        </p:txBody>
      </p:sp>
      <p:sp>
        <p:nvSpPr>
          <p:cNvPr id="31749" name="Text Box 5"/>
          <p:cNvSpPr txBox="1">
            <a:spLocks noChangeArrowheads="1"/>
          </p:cNvSpPr>
          <p:nvPr/>
        </p:nvSpPr>
        <p:spPr bwMode="auto">
          <a:xfrm>
            <a:off x="250825" y="3106268"/>
            <a:ext cx="3672408" cy="3416320"/>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r>
              <a:rPr lang="zh-CN" altLang="en-US" sz="2400" b="1" dirty="0">
                <a:solidFill>
                  <a:schemeClr val="bg1"/>
                </a:solidFill>
                <a:ea typeface="黑体" pitchFamily="2" charset="-122"/>
              </a:rPr>
              <a:t>算法复杂度分析：</a:t>
            </a:r>
          </a:p>
          <a:p>
            <a:r>
              <a:rPr lang="zh-CN" altLang="en-US" sz="2400" dirty="0">
                <a:solidFill>
                  <a:schemeClr val="bg1"/>
                </a:solidFill>
                <a:ea typeface="楷体_GB2312" pitchFamily="49" charset="-122"/>
              </a:rPr>
              <a:t>每执行一次算法的</a:t>
            </a:r>
            <a:r>
              <a:rPr lang="en-US" altLang="zh-CN" sz="2400" dirty="0">
                <a:solidFill>
                  <a:schemeClr val="bg1"/>
                </a:solidFill>
                <a:ea typeface="楷体_GB2312" pitchFamily="49" charset="-122"/>
              </a:rPr>
              <a:t>while</a:t>
            </a:r>
            <a:r>
              <a:rPr lang="zh-CN" altLang="en-US" sz="2400" dirty="0">
                <a:solidFill>
                  <a:schemeClr val="bg1"/>
                </a:solidFill>
                <a:ea typeface="楷体_GB2312" pitchFamily="49" charset="-122"/>
              </a:rPr>
              <a:t>循环， 待搜索数组的大小减少一半。因此，在最坏情况下，</a:t>
            </a:r>
            <a:r>
              <a:rPr lang="en-US" altLang="zh-CN" sz="2400" dirty="0">
                <a:solidFill>
                  <a:schemeClr val="bg1"/>
                </a:solidFill>
                <a:ea typeface="楷体_GB2312" pitchFamily="49" charset="-122"/>
              </a:rPr>
              <a:t>while</a:t>
            </a:r>
            <a:r>
              <a:rPr lang="zh-CN" altLang="en-US" sz="2400" dirty="0">
                <a:solidFill>
                  <a:schemeClr val="bg1"/>
                </a:solidFill>
                <a:ea typeface="楷体_GB2312" pitchFamily="49" charset="-122"/>
              </a:rPr>
              <a:t>循环被执行了</a:t>
            </a:r>
            <a:r>
              <a:rPr lang="en-US" altLang="zh-CN" sz="2400" dirty="0">
                <a:solidFill>
                  <a:schemeClr val="bg1"/>
                </a:solidFill>
                <a:ea typeface="楷体_GB2312" pitchFamily="49" charset="-122"/>
              </a:rPr>
              <a:t>O(</a:t>
            </a:r>
            <a:r>
              <a:rPr lang="en-US" altLang="zh-CN" sz="2400" dirty="0" err="1">
                <a:solidFill>
                  <a:schemeClr val="bg1"/>
                </a:solidFill>
                <a:ea typeface="楷体_GB2312" pitchFamily="49" charset="-122"/>
              </a:rPr>
              <a:t>logn</a:t>
            </a:r>
            <a:r>
              <a:rPr lang="en-US" altLang="zh-CN" sz="2400" dirty="0">
                <a:solidFill>
                  <a:schemeClr val="bg1"/>
                </a:solidFill>
                <a:ea typeface="楷体_GB2312" pitchFamily="49" charset="-122"/>
              </a:rPr>
              <a:t>) </a:t>
            </a:r>
            <a:r>
              <a:rPr lang="zh-CN" altLang="en-US" sz="2400" dirty="0">
                <a:solidFill>
                  <a:schemeClr val="bg1"/>
                </a:solidFill>
                <a:ea typeface="楷体_GB2312" pitchFamily="49" charset="-122"/>
              </a:rPr>
              <a:t>次。循环体内运算需要</a:t>
            </a:r>
            <a:r>
              <a:rPr lang="en-US" altLang="zh-CN" sz="2400" dirty="0">
                <a:solidFill>
                  <a:schemeClr val="bg1"/>
                </a:solidFill>
                <a:ea typeface="楷体_GB2312" pitchFamily="49" charset="-122"/>
              </a:rPr>
              <a:t>O(1) </a:t>
            </a:r>
            <a:r>
              <a:rPr lang="zh-CN" altLang="en-US" sz="2400" dirty="0">
                <a:solidFill>
                  <a:schemeClr val="bg1"/>
                </a:solidFill>
                <a:ea typeface="楷体_GB2312" pitchFamily="49" charset="-122"/>
              </a:rPr>
              <a:t>时间，因此整个算法在最坏情况下的计算时间复杂性为</a:t>
            </a:r>
            <a:r>
              <a:rPr lang="en-US" altLang="zh-CN" sz="2400" dirty="0">
                <a:solidFill>
                  <a:schemeClr val="bg1"/>
                </a:solidFill>
                <a:ea typeface="楷体_GB2312" pitchFamily="49" charset="-122"/>
              </a:rPr>
              <a:t>O(</a:t>
            </a:r>
            <a:r>
              <a:rPr lang="en-US" altLang="zh-CN" sz="2400" dirty="0" err="1">
                <a:solidFill>
                  <a:schemeClr val="bg1"/>
                </a:solidFill>
                <a:ea typeface="楷体_GB2312" pitchFamily="49" charset="-122"/>
              </a:rPr>
              <a:t>logn</a:t>
            </a:r>
            <a:r>
              <a:rPr lang="en-US" altLang="zh-CN" sz="2400" dirty="0">
                <a:solidFill>
                  <a:schemeClr val="bg1"/>
                </a:solidFill>
                <a:ea typeface="楷体_GB2312" pitchFamily="49" charset="-122"/>
              </a:rPr>
              <a:t>) </a:t>
            </a:r>
            <a:r>
              <a:rPr lang="zh-CN" altLang="en-US" sz="2400" dirty="0">
                <a:solidFill>
                  <a:schemeClr val="bg1"/>
                </a:solidFill>
                <a:ea typeface="楷体_GB2312" pitchFamily="49" charset="-122"/>
              </a:rPr>
              <a:t>。</a:t>
            </a:r>
          </a:p>
        </p:txBody>
      </p:sp>
      <p:pic>
        <p:nvPicPr>
          <p:cNvPr id="3" name="图片 2">
            <a:extLst>
              <a:ext uri="{FF2B5EF4-FFF2-40B4-BE49-F238E27FC236}">
                <a16:creationId xmlns:a16="http://schemas.microsoft.com/office/drawing/2014/main" id="{6D32C48F-7697-44CD-A589-7B49D2228698}"/>
              </a:ext>
            </a:extLst>
          </p:cNvPr>
          <p:cNvPicPr>
            <a:picLocks noChangeAspect="1"/>
          </p:cNvPicPr>
          <p:nvPr/>
        </p:nvPicPr>
        <p:blipFill>
          <a:blip r:embed="rId3"/>
          <a:stretch>
            <a:fillRect/>
          </a:stretch>
        </p:blipFill>
        <p:spPr>
          <a:xfrm>
            <a:off x="4067944" y="2214140"/>
            <a:ext cx="5065473" cy="46712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blinds(horizontal)">
                                      <p:cBhvr>
                                        <p:cTn id="7" dur="500"/>
                                        <p:tgtEl>
                                          <p:spTgt spid="3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DC597BA6-E331-43B2-AA37-65CB14F6EB00}"/>
              </a:ext>
            </a:extLst>
          </p:cNvPr>
          <p:cNvSpPr/>
          <p:nvPr/>
        </p:nvSpPr>
        <p:spPr>
          <a:xfrm>
            <a:off x="0" y="857250"/>
            <a:ext cx="9144000" cy="5133975"/>
          </a:xfrm>
          <a:custGeom>
            <a:avLst/>
            <a:gdLst/>
            <a:ahLst/>
            <a:cxnLst/>
            <a:rect l="0" t="0" r="0" b="0"/>
            <a:pathLst>
              <a:path w="12192001" h="6845301">
                <a:moveTo>
                  <a:pt x="0" y="0"/>
                </a:moveTo>
                <a:lnTo>
                  <a:pt x="12192000" y="0"/>
                </a:lnTo>
                <a:lnTo>
                  <a:pt x="12192000" y="6845300"/>
                </a:lnTo>
                <a:lnTo>
                  <a:pt x="0" y="6845300"/>
                </a:lnTo>
                <a:close/>
              </a:path>
            </a:pathLst>
          </a:custGeom>
          <a:solidFill>
            <a:srgbClr val="FFFFF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a:p>
        </p:txBody>
      </p:sp>
      <p:pic>
        <p:nvPicPr>
          <p:cNvPr id="4102" name="图片 8">
            <a:extLst>
              <a:ext uri="{FF2B5EF4-FFF2-40B4-BE49-F238E27FC236}">
                <a16:creationId xmlns:a16="http://schemas.microsoft.com/office/drawing/2014/main" id="{87856C6C-FB62-4AB1-BF42-AFAFFF51F57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3961858"/>
            <a:ext cx="2607965" cy="164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图片 10">
            <a:extLst>
              <a:ext uri="{FF2B5EF4-FFF2-40B4-BE49-F238E27FC236}">
                <a16:creationId xmlns:a16="http://schemas.microsoft.com/office/drawing/2014/main" id="{6D815E41-D875-49AB-B72F-1E93C694ACA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99" y="3961857"/>
            <a:ext cx="5280273" cy="138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7A4A15A1-884B-406F-9079-F1151B89995D}"/>
              </a:ext>
            </a:extLst>
          </p:cNvPr>
          <p:cNvSpPr txBox="1"/>
          <p:nvPr/>
        </p:nvSpPr>
        <p:spPr>
          <a:xfrm>
            <a:off x="407195" y="1165623"/>
            <a:ext cx="7981230" cy="2487861"/>
          </a:xfrm>
          <a:prstGeom prst="rect">
            <a:avLst/>
          </a:prstGeom>
          <a:noFill/>
        </p:spPr>
        <p:txBody>
          <a:bodyPr wrap="square" lIns="0" tIns="0" rIns="0" bIns="0">
            <a:spAutoFit/>
          </a:bodyPr>
          <a:lstStyle/>
          <a:p>
            <a:pPr>
              <a:lnSpc>
                <a:spcPts val="3150"/>
              </a:lnSpc>
              <a:tabLst>
                <a:tab pos="47625" algn="l"/>
                <a:tab pos="381000" algn="l"/>
              </a:tabLst>
              <a:defRPr/>
            </a:pPr>
            <a:r>
              <a:rPr lang="zh-CN" altLang="en-US" sz="4400" dirty="0">
                <a:effectLst>
                  <a:outerShdw blurRad="38100" dist="38100" dir="2700000" algn="tl">
                    <a:srgbClr val="C0C0C0"/>
                  </a:outerShdw>
                </a:effectLst>
                <a:latin typeface="黑体" pitchFamily="2" charset="-122"/>
                <a:ea typeface="黑体" pitchFamily="2" charset="-122"/>
              </a:rPr>
              <a:t>棋盘覆盖问题</a:t>
            </a:r>
          </a:p>
          <a:p>
            <a:pPr fontAlgn="auto">
              <a:lnSpc>
                <a:spcPts val="750"/>
              </a:lnSpc>
              <a:spcBef>
                <a:spcPts val="0"/>
              </a:spcBef>
              <a:spcAft>
                <a:spcPts val="0"/>
              </a:spcAft>
              <a:tabLst>
                <a:tab pos="47625" algn="l"/>
                <a:tab pos="381000" algn="l"/>
              </a:tabLst>
              <a:defRPr/>
            </a:pPr>
            <a:endParaRPr lang="zh-CN" altLang="en-US" sz="3600" b="1" dirty="0">
              <a:solidFill>
                <a:srgbClr val="203864"/>
              </a:solidFill>
              <a:latin typeface="微软雅黑" panose="020B0503020204020204" pitchFamily="34" charset="-122"/>
              <a:ea typeface="+mn-ea"/>
            </a:endParaRPr>
          </a:p>
          <a:p>
            <a:pPr fontAlgn="auto">
              <a:lnSpc>
                <a:spcPts val="750"/>
              </a:lnSpc>
              <a:spcBef>
                <a:spcPts val="0"/>
              </a:spcBef>
              <a:spcAft>
                <a:spcPts val="0"/>
              </a:spcAft>
              <a:tabLst>
                <a:tab pos="47625" algn="l"/>
                <a:tab pos="381000" algn="l"/>
              </a:tabLst>
              <a:defRPr/>
            </a:pPr>
            <a:endParaRPr lang="zh-CN" altLang="en-US" sz="3600" b="1" dirty="0">
              <a:solidFill>
                <a:srgbClr val="203864"/>
              </a:solidFill>
              <a:latin typeface="微软雅黑" panose="020B0503020204020204" pitchFamily="34" charset="-122"/>
              <a:ea typeface="+mn-ea"/>
            </a:endParaRPr>
          </a:p>
          <a:p>
            <a:pPr fontAlgn="auto">
              <a:lnSpc>
                <a:spcPts val="750"/>
              </a:lnSpc>
              <a:spcBef>
                <a:spcPts val="0"/>
              </a:spcBef>
              <a:spcAft>
                <a:spcPts val="0"/>
              </a:spcAft>
              <a:tabLst>
                <a:tab pos="47625" algn="l"/>
                <a:tab pos="381000" algn="l"/>
              </a:tabLst>
              <a:defRPr/>
            </a:pPr>
            <a:endParaRPr lang="zh-CN" altLang="en-US" sz="3600" b="1" dirty="0">
              <a:solidFill>
                <a:srgbClr val="203864"/>
              </a:solidFill>
              <a:latin typeface="微软雅黑" panose="020B0503020204020204" pitchFamily="34" charset="-122"/>
              <a:ea typeface="+mn-ea"/>
            </a:endParaRPr>
          </a:p>
          <a:p>
            <a:pPr fontAlgn="auto">
              <a:lnSpc>
                <a:spcPts val="750"/>
              </a:lnSpc>
              <a:spcBef>
                <a:spcPts val="0"/>
              </a:spcBef>
              <a:spcAft>
                <a:spcPts val="0"/>
              </a:spcAft>
              <a:tabLst>
                <a:tab pos="47625" algn="l"/>
                <a:tab pos="381000" algn="l"/>
              </a:tabLst>
              <a:defRPr/>
            </a:pPr>
            <a:endParaRPr lang="zh-CN" altLang="en-US" sz="3600" b="1" dirty="0">
              <a:solidFill>
                <a:srgbClr val="203864"/>
              </a:solidFill>
              <a:latin typeface="微软雅黑" panose="020B0503020204020204" pitchFamily="34" charset="-122"/>
              <a:ea typeface="+mn-ea"/>
            </a:endParaRPr>
          </a:p>
          <a:p>
            <a:pPr fontAlgn="auto">
              <a:lnSpc>
                <a:spcPts val="2566"/>
              </a:lnSpc>
              <a:spcBef>
                <a:spcPts val="0"/>
              </a:spcBef>
              <a:spcAft>
                <a:spcPts val="0"/>
              </a:spcAft>
              <a:tabLst>
                <a:tab pos="47625" algn="l"/>
                <a:tab pos="381000" algn="l"/>
              </a:tabLst>
              <a:defRPr/>
            </a:pPr>
            <a:r>
              <a:rPr lang="zh-CN" altLang="en-US" sz="3600" b="1" dirty="0">
                <a:solidFill>
                  <a:srgbClr val="203864"/>
                </a:solidFill>
                <a:latin typeface="微软雅黑" panose="020B0503020204020204" pitchFamily="34" charset="-122"/>
                <a:ea typeface="+mn-ea"/>
              </a:rPr>
              <a:t>	</a:t>
            </a:r>
            <a:r>
              <a:rPr lang="zh-CN" altLang="en-US" sz="4000" b="1" dirty="0">
                <a:solidFill>
                  <a:srgbClr val="203864"/>
                </a:solidFill>
                <a:latin typeface="微软雅黑" panose="020B0503020204020204" pitchFamily="34" charset="-122"/>
                <a:ea typeface="+mn-ea"/>
              </a:rPr>
              <a:t>	</a:t>
            </a:r>
            <a:r>
              <a:rPr lang="en-US" altLang="zh-CN" sz="2400" b="1" dirty="0">
                <a:solidFill>
                  <a:srgbClr val="203864"/>
                </a:solidFill>
                <a:latin typeface="微软雅黑" panose="020B0503020204020204" pitchFamily="34" charset="-122"/>
                <a:ea typeface="+mn-ea"/>
              </a:rPr>
              <a:t>【</a:t>
            </a:r>
            <a:r>
              <a:rPr lang="zh-CN" altLang="en-US" sz="2400" b="1" dirty="0">
                <a:solidFill>
                  <a:srgbClr val="203864"/>
                </a:solidFill>
                <a:latin typeface="微软雅黑" panose="020B0503020204020204" pitchFamily="34" charset="-122"/>
                <a:ea typeface="+mn-ea"/>
              </a:rPr>
              <a:t>问题描述</a:t>
            </a:r>
            <a:r>
              <a:rPr lang="en-US" altLang="zh-CN" sz="2400" b="1" dirty="0">
                <a:solidFill>
                  <a:srgbClr val="203864"/>
                </a:solidFill>
                <a:latin typeface="微软雅黑" panose="020B0503020204020204" pitchFamily="34" charset="-122"/>
                <a:ea typeface="+mn-ea"/>
              </a:rPr>
              <a:t>】</a:t>
            </a:r>
            <a:r>
              <a:rPr lang="zh-CN" altLang="en-US" sz="2400" b="1" dirty="0">
                <a:solidFill>
                  <a:srgbClr val="203864"/>
                </a:solidFill>
                <a:latin typeface="微软雅黑" panose="020B0503020204020204" pitchFamily="34" charset="-122"/>
                <a:ea typeface="+mn-ea"/>
              </a:rPr>
              <a:t>有一个</a:t>
            </a:r>
            <a:r>
              <a:rPr lang="en-US" altLang="zh-CN" sz="2400" b="1" dirty="0">
                <a:solidFill>
                  <a:srgbClr val="203864"/>
                </a:solidFill>
                <a:latin typeface="微软雅黑" panose="020B0503020204020204" pitchFamily="34" charset="-122"/>
                <a:ea typeface="+mn-ea"/>
              </a:rPr>
              <a:t>2</a:t>
            </a:r>
            <a:r>
              <a:rPr lang="en-US" altLang="zh-CN" sz="2400" b="1" i="1" baseline="30000" dirty="0">
                <a:solidFill>
                  <a:srgbClr val="203864"/>
                </a:solidFill>
                <a:latin typeface="微软雅黑" panose="020B0503020204020204" pitchFamily="34" charset="-122"/>
                <a:ea typeface="+mn-ea"/>
              </a:rPr>
              <a:t>k</a:t>
            </a:r>
            <a:r>
              <a:rPr lang="en-US" altLang="zh-CN" sz="2400" b="1" dirty="0">
                <a:solidFill>
                  <a:srgbClr val="203864"/>
                </a:solidFill>
                <a:latin typeface="微软雅黑" panose="020B0503020204020204" pitchFamily="34" charset="-122"/>
                <a:ea typeface="+mn-ea"/>
              </a:rPr>
              <a:t>×2</a:t>
            </a:r>
            <a:r>
              <a:rPr lang="en-US" altLang="zh-CN" sz="2400" b="1" i="1" baseline="30000" dirty="0">
                <a:solidFill>
                  <a:srgbClr val="203864"/>
                </a:solidFill>
                <a:latin typeface="微软雅黑" panose="020B0503020204020204" pitchFamily="34" charset="-122"/>
                <a:ea typeface="+mn-ea"/>
              </a:rPr>
              <a:t>k</a:t>
            </a:r>
            <a:r>
              <a:rPr lang="zh-CN" altLang="en-US" sz="2400" b="1" dirty="0">
                <a:solidFill>
                  <a:srgbClr val="203864"/>
                </a:solidFill>
                <a:latin typeface="微软雅黑" panose="020B0503020204020204" pitchFamily="34" charset="-122"/>
                <a:ea typeface="+mn-ea"/>
              </a:rPr>
              <a:t>（</a:t>
            </a:r>
            <a:r>
              <a:rPr lang="en-US" altLang="zh-CN" sz="2400" b="1" i="1" dirty="0">
                <a:solidFill>
                  <a:srgbClr val="203864"/>
                </a:solidFill>
                <a:latin typeface="微软雅黑" panose="020B0503020204020204" pitchFamily="34" charset="-122"/>
                <a:ea typeface="+mn-ea"/>
              </a:rPr>
              <a:t>k</a:t>
            </a:r>
            <a:r>
              <a:rPr lang="en-US" altLang="zh-CN" sz="2400" b="1" dirty="0">
                <a:solidFill>
                  <a:srgbClr val="203864"/>
                </a:solidFill>
                <a:latin typeface="微软雅黑" panose="020B0503020204020204" pitchFamily="34" charset="-122"/>
                <a:ea typeface="+mn-ea"/>
              </a:rPr>
              <a:t>&gt;0</a:t>
            </a:r>
            <a:r>
              <a:rPr lang="zh-CN" altLang="en-US" sz="2400" b="1" dirty="0">
                <a:solidFill>
                  <a:srgbClr val="203864"/>
                </a:solidFill>
                <a:latin typeface="微软雅黑" panose="020B0503020204020204" pitchFamily="34" charset="-122"/>
                <a:ea typeface="+mn-ea"/>
              </a:rPr>
              <a:t>）的棋盘，恰好有一个方格与其他方格不同，称之为特殊方格，并且称该棋盘为一特殊棋盘。现在要用图（</a:t>
            </a:r>
            <a:r>
              <a:rPr lang="en-US" altLang="zh-CN" sz="2400" b="1" dirty="0">
                <a:solidFill>
                  <a:srgbClr val="203864"/>
                </a:solidFill>
                <a:latin typeface="微软雅黑" panose="020B0503020204020204" pitchFamily="34" charset="-122"/>
                <a:ea typeface="+mn-ea"/>
              </a:rPr>
              <a:t>b</a:t>
            </a:r>
            <a:r>
              <a:rPr lang="zh-CN" altLang="en-US" sz="2400" b="1" dirty="0">
                <a:solidFill>
                  <a:srgbClr val="203864"/>
                </a:solidFill>
                <a:latin typeface="微软雅黑" panose="020B0503020204020204" pitchFamily="34" charset="-122"/>
                <a:ea typeface="+mn-ea"/>
              </a:rPr>
              <a:t>）的</a:t>
            </a:r>
            <a:r>
              <a:rPr lang="en-US" altLang="zh-CN" sz="2400" b="1" dirty="0">
                <a:solidFill>
                  <a:srgbClr val="203864"/>
                </a:solidFill>
                <a:latin typeface="微软雅黑" panose="020B0503020204020204" pitchFamily="34" charset="-122"/>
                <a:ea typeface="+mn-ea"/>
              </a:rPr>
              <a:t>4</a:t>
            </a:r>
            <a:r>
              <a:rPr lang="zh-CN" altLang="en-US" sz="2400" b="1" dirty="0">
                <a:solidFill>
                  <a:srgbClr val="203864"/>
                </a:solidFill>
                <a:latin typeface="微软雅黑" panose="020B0503020204020204" pitchFamily="34" charset="-122"/>
                <a:ea typeface="+mn-ea"/>
              </a:rPr>
              <a:t>种不同形状的三格骨牌覆盖除了特殊方格外的其他全部方格，并且任何两个三格骨牌不能重叠。请给出一种覆盖方案。</a:t>
            </a:r>
          </a:p>
        </p:txBody>
      </p:sp>
      <p:sp>
        <p:nvSpPr>
          <p:cNvPr id="18" name="文本框 17">
            <a:extLst>
              <a:ext uri="{FF2B5EF4-FFF2-40B4-BE49-F238E27FC236}">
                <a16:creationId xmlns:a16="http://schemas.microsoft.com/office/drawing/2014/main" id="{60623137-CD72-495D-BC30-0BA950F1DE5D}"/>
              </a:ext>
            </a:extLst>
          </p:cNvPr>
          <p:cNvSpPr txBox="1"/>
          <p:nvPr/>
        </p:nvSpPr>
        <p:spPr>
          <a:xfrm>
            <a:off x="601266" y="5718448"/>
            <a:ext cx="2994409" cy="230832"/>
          </a:xfrm>
          <a:prstGeom prst="rect">
            <a:avLst/>
          </a:prstGeom>
          <a:noFill/>
        </p:spPr>
        <p:txBody>
          <a:bodyPr wrap="none" lIns="0" tIns="0" rIns="0" bIns="0">
            <a:spAutoFit/>
          </a:bodyPr>
          <a:lstStyle/>
          <a:p>
            <a:pPr fontAlgn="auto">
              <a:lnSpc>
                <a:spcPts val="1772"/>
              </a:lnSpc>
              <a:spcBef>
                <a:spcPts val="0"/>
              </a:spcBef>
              <a:spcAft>
                <a:spcPts val="0"/>
              </a:spcAft>
              <a:defRPr/>
            </a:pPr>
            <a:r>
              <a:rPr lang="en-US" altLang="zh-CN" sz="2000" b="1" dirty="0">
                <a:solidFill>
                  <a:srgbClr val="000000"/>
                </a:solidFill>
                <a:latin typeface="微软雅黑" panose="020B0503020204020204" pitchFamily="34" charset="-122"/>
                <a:ea typeface="+mn-ea"/>
              </a:rPr>
              <a:t>(a) k=2</a:t>
            </a:r>
            <a:r>
              <a:rPr lang="zh-CN" altLang="en-US" sz="2000" b="1" dirty="0">
                <a:solidFill>
                  <a:srgbClr val="000000"/>
                </a:solidFill>
                <a:latin typeface="微软雅黑" panose="020B0503020204020204" pitchFamily="34" charset="-122"/>
                <a:ea typeface="+mn-ea"/>
              </a:rPr>
              <a:t>时的一种特殊棋盘</a:t>
            </a:r>
          </a:p>
        </p:txBody>
      </p:sp>
      <p:sp>
        <p:nvSpPr>
          <p:cNvPr id="19" name="文本框 18">
            <a:extLst>
              <a:ext uri="{FF2B5EF4-FFF2-40B4-BE49-F238E27FC236}">
                <a16:creationId xmlns:a16="http://schemas.microsoft.com/office/drawing/2014/main" id="{48C50ACF-1DDE-450C-B54A-CD49D591BF60}"/>
              </a:ext>
            </a:extLst>
          </p:cNvPr>
          <p:cNvSpPr txBox="1"/>
          <p:nvPr/>
        </p:nvSpPr>
        <p:spPr>
          <a:xfrm>
            <a:off x="4308153" y="5683920"/>
            <a:ext cx="3263714" cy="230832"/>
          </a:xfrm>
          <a:prstGeom prst="rect">
            <a:avLst/>
          </a:prstGeom>
          <a:noFill/>
        </p:spPr>
        <p:txBody>
          <a:bodyPr wrap="none" lIns="0" tIns="0" rIns="0" bIns="0">
            <a:spAutoFit/>
          </a:bodyPr>
          <a:lstStyle/>
          <a:p>
            <a:pPr fontAlgn="auto">
              <a:lnSpc>
                <a:spcPts val="1772"/>
              </a:lnSpc>
              <a:spcBef>
                <a:spcPts val="0"/>
              </a:spcBef>
              <a:spcAft>
                <a:spcPts val="0"/>
              </a:spcAft>
              <a:defRPr/>
            </a:pPr>
            <a:r>
              <a:rPr lang="en-US" altLang="zh-CN" sz="2000" b="1" dirty="0">
                <a:solidFill>
                  <a:srgbClr val="000000"/>
                </a:solidFill>
                <a:latin typeface="微软雅黑" panose="020B0503020204020204" pitchFamily="34" charset="-122"/>
                <a:ea typeface="+mn-ea"/>
              </a:rPr>
              <a:t>(b)  4</a:t>
            </a:r>
            <a:r>
              <a:rPr lang="zh-CN" altLang="en-US" sz="2000" b="1" dirty="0">
                <a:solidFill>
                  <a:srgbClr val="000000"/>
                </a:solidFill>
                <a:latin typeface="微软雅黑" panose="020B0503020204020204" pitchFamily="34" charset="-122"/>
                <a:ea typeface="+mn-ea"/>
              </a:rPr>
              <a:t>种不同形状的三格骨牌</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36EEA734-C9E3-4B6C-89A3-5677991ED2A2}"/>
              </a:ext>
            </a:extLst>
          </p:cNvPr>
          <p:cNvSpPr txBox="1"/>
          <p:nvPr/>
        </p:nvSpPr>
        <p:spPr>
          <a:xfrm>
            <a:off x="467026" y="1877546"/>
            <a:ext cx="2164054" cy="410369"/>
          </a:xfrm>
          <a:prstGeom prst="rect">
            <a:avLst/>
          </a:prstGeom>
          <a:noFill/>
        </p:spPr>
        <p:txBody>
          <a:bodyPr wrap="none" lIns="0" tIns="0" rIns="0" bIns="0">
            <a:spAutoFit/>
          </a:bodyPr>
          <a:lstStyle/>
          <a:p>
            <a:pPr fontAlgn="auto">
              <a:lnSpc>
                <a:spcPts val="3150"/>
              </a:lnSpc>
              <a:spcBef>
                <a:spcPts val="0"/>
              </a:spcBef>
              <a:spcAft>
                <a:spcPts val="0"/>
              </a:spcAft>
              <a:defRPr/>
            </a:pPr>
            <a:r>
              <a:rPr lang="zh-CN" altLang="en-US" sz="2800" b="1" dirty="0">
                <a:solidFill>
                  <a:srgbClr val="203864"/>
                </a:solidFill>
                <a:latin typeface="微软雅黑" panose="020B0503020204020204" pitchFamily="34" charset="-122"/>
                <a:ea typeface="+mn-ea"/>
              </a:rPr>
              <a:t>分治法解思路</a:t>
            </a:r>
          </a:p>
        </p:txBody>
      </p:sp>
      <p:pic>
        <p:nvPicPr>
          <p:cNvPr id="3" name="图片 2">
            <a:extLst>
              <a:ext uri="{FF2B5EF4-FFF2-40B4-BE49-F238E27FC236}">
                <a16:creationId xmlns:a16="http://schemas.microsoft.com/office/drawing/2014/main" id="{ED82BBC3-0A97-4927-9DE2-826BE1EFC919}"/>
              </a:ext>
            </a:extLst>
          </p:cNvPr>
          <p:cNvPicPr>
            <a:picLocks noChangeAspect="1"/>
          </p:cNvPicPr>
          <p:nvPr/>
        </p:nvPicPr>
        <p:blipFill>
          <a:blip r:embed="rId3"/>
          <a:stretch>
            <a:fillRect/>
          </a:stretch>
        </p:blipFill>
        <p:spPr>
          <a:xfrm>
            <a:off x="0" y="2708920"/>
            <a:ext cx="9144000" cy="3805714"/>
          </a:xfrm>
          <a:prstGeom prst="rect">
            <a:avLst/>
          </a:prstGeom>
        </p:spPr>
      </p:pic>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spTree>
    <p:extLst>
      <p:ext uri="{BB962C8B-B14F-4D97-AF65-F5344CB8AC3E}">
        <p14:creationId xmlns:p14="http://schemas.microsoft.com/office/powerpoint/2010/main" val="35913462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36EEA734-C9E3-4B6C-89A3-5677991ED2A2}"/>
              </a:ext>
            </a:extLst>
          </p:cNvPr>
          <p:cNvSpPr txBox="1"/>
          <p:nvPr/>
        </p:nvSpPr>
        <p:spPr>
          <a:xfrm>
            <a:off x="467026" y="1877546"/>
            <a:ext cx="2164054" cy="410369"/>
          </a:xfrm>
          <a:prstGeom prst="rect">
            <a:avLst/>
          </a:prstGeom>
          <a:noFill/>
        </p:spPr>
        <p:txBody>
          <a:bodyPr wrap="none" lIns="0" tIns="0" rIns="0" bIns="0">
            <a:spAutoFit/>
          </a:bodyPr>
          <a:lstStyle/>
          <a:p>
            <a:pPr fontAlgn="auto">
              <a:lnSpc>
                <a:spcPts val="3150"/>
              </a:lnSpc>
              <a:spcBef>
                <a:spcPts val="0"/>
              </a:spcBef>
              <a:spcAft>
                <a:spcPts val="0"/>
              </a:spcAft>
              <a:defRPr/>
            </a:pPr>
            <a:r>
              <a:rPr lang="zh-CN" altLang="en-US" sz="2800" b="1" dirty="0">
                <a:solidFill>
                  <a:srgbClr val="203864"/>
                </a:solidFill>
                <a:latin typeface="微软雅黑" panose="020B0503020204020204" pitchFamily="34" charset="-122"/>
                <a:ea typeface="+mn-ea"/>
              </a:rPr>
              <a:t>分治法解思路</a:t>
            </a:r>
          </a:p>
        </p:txBody>
      </p:sp>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44232FF4-4E39-4242-80CB-0AABF94214C4}"/>
              </a:ext>
            </a:extLst>
          </p:cNvPr>
          <p:cNvPicPr>
            <a:picLocks noChangeAspect="1"/>
          </p:cNvPicPr>
          <p:nvPr/>
        </p:nvPicPr>
        <p:blipFill>
          <a:blip r:embed="rId3"/>
          <a:stretch>
            <a:fillRect/>
          </a:stretch>
        </p:blipFill>
        <p:spPr>
          <a:xfrm>
            <a:off x="1888314" y="2454779"/>
            <a:ext cx="5367371" cy="4230613"/>
          </a:xfrm>
          <a:prstGeom prst="rect">
            <a:avLst/>
          </a:prstGeom>
        </p:spPr>
      </p:pic>
    </p:spTree>
    <p:extLst>
      <p:ext uri="{BB962C8B-B14F-4D97-AF65-F5344CB8AC3E}">
        <p14:creationId xmlns:p14="http://schemas.microsoft.com/office/powerpoint/2010/main" val="1122910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7" name="Rectangle 9"/>
          <p:cNvSpPr>
            <a:spLocks noChangeArrowheads="1"/>
          </p:cNvSpPr>
          <p:nvPr/>
        </p:nvSpPr>
        <p:spPr bwMode="auto">
          <a:xfrm>
            <a:off x="382737" y="28448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22538" name="Text Box 10"/>
          <p:cNvSpPr txBox="1">
            <a:spLocks noChangeArrowheads="1"/>
          </p:cNvSpPr>
          <p:nvPr/>
        </p:nvSpPr>
        <p:spPr bwMode="auto">
          <a:xfrm>
            <a:off x="395288" y="1427483"/>
            <a:ext cx="8618538" cy="8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2800" b="1" dirty="0">
                <a:solidFill>
                  <a:schemeClr val="accent1"/>
                </a:solidFill>
                <a:latin typeface="黑体" pitchFamily="2" charset="-122"/>
                <a:ea typeface="黑体" pitchFamily="2" charset="-122"/>
              </a:rPr>
              <a:t>例</a:t>
            </a:r>
            <a:r>
              <a:rPr lang="en-US" altLang="zh-CN" sz="2800" b="1" dirty="0">
                <a:solidFill>
                  <a:schemeClr val="accent1"/>
                </a:solidFill>
                <a:latin typeface="黑体" pitchFamily="2" charset="-122"/>
                <a:ea typeface="黑体" pitchFamily="2" charset="-122"/>
              </a:rPr>
              <a:t>5  </a:t>
            </a:r>
            <a:r>
              <a:rPr lang="zh-CN" altLang="en-US" sz="2800" b="1" dirty="0">
                <a:solidFill>
                  <a:schemeClr val="accent1"/>
                </a:solidFill>
                <a:latin typeface="黑体" pitchFamily="2" charset="-122"/>
                <a:ea typeface="黑体" pitchFamily="2" charset="-122"/>
              </a:rPr>
              <a:t>整数划分问题</a:t>
            </a:r>
          </a:p>
          <a:p>
            <a:endParaRPr lang="en-US" altLang="zh-CN" sz="2400" dirty="0">
              <a:solidFill>
                <a:schemeClr val="accent1"/>
              </a:solidFill>
              <a:latin typeface="楷体_GB2312" pitchFamily="49" charset="-122"/>
              <a:ea typeface="楷体_GB2312" pitchFamily="49" charset="-122"/>
            </a:endParaRPr>
          </a:p>
        </p:txBody>
      </p:sp>
      <p:sp>
        <p:nvSpPr>
          <p:cNvPr id="22539"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22540" name="Rectangle 12"/>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13" name="Object 4">
            <a:extLst>
              <a:ext uri="{FF2B5EF4-FFF2-40B4-BE49-F238E27FC236}">
                <a16:creationId xmlns:a16="http://schemas.microsoft.com/office/drawing/2014/main" id="{E9AB4F08-91A7-4404-880A-5DD695D4818A}"/>
              </a:ext>
            </a:extLst>
          </p:cNvPr>
          <p:cNvGraphicFramePr>
            <a:graphicFrameLocks noChangeAspect="1"/>
          </p:cNvGraphicFramePr>
          <p:nvPr>
            <p:extLst>
              <p:ext uri="{D42A27DB-BD31-4B8C-83A1-F6EECF244321}">
                <p14:modId xmlns:p14="http://schemas.microsoft.com/office/powerpoint/2010/main" val="1372794229"/>
              </p:ext>
            </p:extLst>
          </p:nvPr>
        </p:nvGraphicFramePr>
        <p:xfrm>
          <a:off x="899592" y="2761503"/>
          <a:ext cx="6192936" cy="1862640"/>
        </p:xfrm>
        <a:graphic>
          <a:graphicData uri="http://schemas.openxmlformats.org/presentationml/2006/ole">
            <mc:AlternateContent xmlns:mc="http://schemas.openxmlformats.org/markup-compatibility/2006">
              <mc:Choice xmlns:v="urn:schemas-microsoft-com:vml" Requires="v">
                <p:oleObj name="公式" r:id="rId3" imgW="3035300" imgH="914400" progId="Equation.3">
                  <p:embed/>
                </p:oleObj>
              </mc:Choice>
              <mc:Fallback>
                <p:oleObj name="公式" r:id="rId3" imgW="3035300" imgH="914400" progId="Equation.3">
                  <p:embed/>
                  <p:pic>
                    <p:nvPicPr>
                      <p:cNvPr id="13" name="Object 4">
                        <a:extLst>
                          <a:ext uri="{FF2B5EF4-FFF2-40B4-BE49-F238E27FC236}">
                            <a16:creationId xmlns:a16="http://schemas.microsoft.com/office/drawing/2014/main" id="{E9AB4F08-91A7-4404-880A-5DD695D48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761503"/>
                        <a:ext cx="6192936" cy="1862640"/>
                      </a:xfrm>
                      <a:prstGeom prst="rect">
                        <a:avLst/>
                      </a:prstGeom>
                      <a:noFill/>
                    </p:spPr>
                  </p:pic>
                </p:oleObj>
              </mc:Fallback>
            </mc:AlternateContent>
          </a:graphicData>
        </a:graphic>
      </p:graphicFrame>
      <p:sp>
        <p:nvSpPr>
          <p:cNvPr id="14" name="Text Box 7">
            <a:extLst>
              <a:ext uri="{FF2B5EF4-FFF2-40B4-BE49-F238E27FC236}">
                <a16:creationId xmlns:a16="http://schemas.microsoft.com/office/drawing/2014/main" id="{6E633C48-F7F0-4722-B790-0DB91EF337F4}"/>
              </a:ext>
            </a:extLst>
          </p:cNvPr>
          <p:cNvSpPr txBox="1">
            <a:spLocks noChangeArrowheads="1"/>
          </p:cNvSpPr>
          <p:nvPr/>
        </p:nvSpPr>
        <p:spPr bwMode="auto">
          <a:xfrm>
            <a:off x="1967062" y="5310047"/>
            <a:ext cx="460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p>
            <a:pPr algn="ctr"/>
            <a:r>
              <a:rPr lang="zh-CN" altLang="en-US" sz="2400" dirty="0">
                <a:solidFill>
                  <a:srgbClr val="000000"/>
                </a:solidFill>
                <a:latin typeface="楷体_GB2312" pitchFamily="49" charset="-122"/>
                <a:ea typeface="楷体_GB2312" pitchFamily="49" charset="-122"/>
                <a:cs typeface="Times New Roman" pitchFamily="18" charset="0"/>
              </a:rPr>
              <a:t>正整数</a:t>
            </a:r>
            <a:r>
              <a:rPr lang="en-US" altLang="zh-CN" sz="2400" dirty="0">
                <a:solidFill>
                  <a:srgbClr val="000000"/>
                </a:solidFill>
                <a:latin typeface="楷体_GB2312" pitchFamily="49" charset="-122"/>
                <a:ea typeface="楷体_GB2312" pitchFamily="49" charset="-122"/>
                <a:cs typeface="Times New Roman" pitchFamily="18" charset="0"/>
              </a:rPr>
              <a:t>n</a:t>
            </a:r>
            <a:r>
              <a:rPr lang="zh-CN" altLang="en-US" sz="2400" dirty="0">
                <a:solidFill>
                  <a:srgbClr val="000000"/>
                </a:solidFill>
                <a:latin typeface="楷体_GB2312" pitchFamily="49" charset="-122"/>
                <a:ea typeface="楷体_GB2312" pitchFamily="49" charset="-122"/>
                <a:cs typeface="Times New Roman" pitchFamily="18" charset="0"/>
              </a:rPr>
              <a:t>的划分数</a:t>
            </a:r>
            <a:r>
              <a:rPr lang="en-US" altLang="zh-CN" sz="2400" dirty="0">
                <a:solidFill>
                  <a:srgbClr val="000000"/>
                </a:solidFill>
                <a:latin typeface="楷体_GB2312" pitchFamily="49" charset="-122"/>
                <a:ea typeface="楷体_GB2312" pitchFamily="49" charset="-122"/>
                <a:cs typeface="Times New Roman" pitchFamily="18" charset="0"/>
              </a:rPr>
              <a:t>p(n)=q(</a:t>
            </a:r>
            <a:r>
              <a:rPr lang="en-US" altLang="zh-CN" sz="2400" dirty="0" err="1">
                <a:solidFill>
                  <a:srgbClr val="000000"/>
                </a:solidFill>
                <a:latin typeface="楷体_GB2312" pitchFamily="49" charset="-122"/>
                <a:ea typeface="楷体_GB2312" pitchFamily="49" charset="-122"/>
                <a:cs typeface="Times New Roman" pitchFamily="18" charset="0"/>
              </a:rPr>
              <a:t>n,n</a:t>
            </a:r>
            <a:r>
              <a:rPr lang="en-US" altLang="zh-CN" sz="2400" dirty="0">
                <a:solidFill>
                  <a:srgbClr val="000000"/>
                </a:solidFill>
                <a:latin typeface="楷体_GB2312" pitchFamily="49" charset="-122"/>
                <a:ea typeface="楷体_GB2312" pitchFamily="49" charset="-122"/>
                <a:cs typeface="Times New Roman" pitchFamily="18" charset="0"/>
              </a:rPr>
              <a:t>)</a:t>
            </a:r>
            <a:r>
              <a:rPr lang="zh-CN" altLang="en-US" sz="2400" dirty="0">
                <a:solidFill>
                  <a:srgbClr val="000000"/>
                </a:solidFill>
                <a:latin typeface="楷体_GB2312" pitchFamily="49" charset="-122"/>
                <a:ea typeface="楷体_GB2312" pitchFamily="49" charset="-122"/>
                <a:cs typeface="Times New Roman" pitchFamily="18" charset="0"/>
              </a:rPr>
              <a:t>。</a:t>
            </a:r>
            <a:r>
              <a:rPr lang="zh-CN" altLang="en-US" sz="2400" dirty="0">
                <a:solidFill>
                  <a:schemeClr val="accent2"/>
                </a:solidFill>
                <a:latin typeface="楷体_GB2312" pitchFamily="49" charset="-122"/>
                <a:ea typeface="楷体_GB2312" pitchFamily="49" charset="-122"/>
                <a:cs typeface="Times New Roman" pitchFamily="18" charset="0"/>
              </a:rPr>
              <a:t> </a:t>
            </a:r>
          </a:p>
        </p:txBody>
      </p:sp>
    </p:spTree>
    <p:extLst>
      <p:ext uri="{BB962C8B-B14F-4D97-AF65-F5344CB8AC3E}">
        <p14:creationId xmlns:p14="http://schemas.microsoft.com/office/powerpoint/2010/main" val="131975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36EEA734-C9E3-4B6C-89A3-5677991ED2A2}"/>
              </a:ext>
            </a:extLst>
          </p:cNvPr>
          <p:cNvSpPr txBox="1"/>
          <p:nvPr/>
        </p:nvSpPr>
        <p:spPr>
          <a:xfrm>
            <a:off x="467026" y="1877546"/>
            <a:ext cx="2164054" cy="410369"/>
          </a:xfrm>
          <a:prstGeom prst="rect">
            <a:avLst/>
          </a:prstGeom>
          <a:noFill/>
        </p:spPr>
        <p:txBody>
          <a:bodyPr wrap="none" lIns="0" tIns="0" rIns="0" bIns="0">
            <a:spAutoFit/>
          </a:bodyPr>
          <a:lstStyle/>
          <a:p>
            <a:pPr fontAlgn="auto">
              <a:lnSpc>
                <a:spcPts val="3150"/>
              </a:lnSpc>
              <a:spcBef>
                <a:spcPts val="0"/>
              </a:spcBef>
              <a:spcAft>
                <a:spcPts val="0"/>
              </a:spcAft>
              <a:defRPr/>
            </a:pPr>
            <a:r>
              <a:rPr lang="zh-CN" altLang="en-US" sz="2800" b="1" dirty="0">
                <a:solidFill>
                  <a:srgbClr val="203864"/>
                </a:solidFill>
                <a:latin typeface="微软雅黑" panose="020B0503020204020204" pitchFamily="34" charset="-122"/>
                <a:ea typeface="+mn-ea"/>
              </a:rPr>
              <a:t>分治法解思路</a:t>
            </a:r>
          </a:p>
        </p:txBody>
      </p:sp>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3" name="图片 2">
            <a:extLst>
              <a:ext uri="{FF2B5EF4-FFF2-40B4-BE49-F238E27FC236}">
                <a16:creationId xmlns:a16="http://schemas.microsoft.com/office/drawing/2014/main" id="{6449AA20-F664-4076-A58F-00ACCDD8B0C0}"/>
              </a:ext>
            </a:extLst>
          </p:cNvPr>
          <p:cNvPicPr>
            <a:picLocks noChangeAspect="1"/>
          </p:cNvPicPr>
          <p:nvPr/>
        </p:nvPicPr>
        <p:blipFill>
          <a:blip r:embed="rId3"/>
          <a:stretch>
            <a:fillRect/>
          </a:stretch>
        </p:blipFill>
        <p:spPr>
          <a:xfrm>
            <a:off x="2267744" y="2305799"/>
            <a:ext cx="4968552" cy="4166781"/>
          </a:xfrm>
          <a:prstGeom prst="rect">
            <a:avLst/>
          </a:prstGeom>
        </p:spPr>
      </p:pic>
    </p:spTree>
    <p:extLst>
      <p:ext uri="{BB962C8B-B14F-4D97-AF65-F5344CB8AC3E}">
        <p14:creationId xmlns:p14="http://schemas.microsoft.com/office/powerpoint/2010/main" val="30931416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36EEA734-C9E3-4B6C-89A3-5677991ED2A2}"/>
              </a:ext>
            </a:extLst>
          </p:cNvPr>
          <p:cNvSpPr txBox="1"/>
          <p:nvPr/>
        </p:nvSpPr>
        <p:spPr>
          <a:xfrm>
            <a:off x="467026" y="1877546"/>
            <a:ext cx="2164054" cy="410369"/>
          </a:xfrm>
          <a:prstGeom prst="rect">
            <a:avLst/>
          </a:prstGeom>
          <a:noFill/>
        </p:spPr>
        <p:txBody>
          <a:bodyPr wrap="none" lIns="0" tIns="0" rIns="0" bIns="0">
            <a:spAutoFit/>
          </a:bodyPr>
          <a:lstStyle/>
          <a:p>
            <a:pPr fontAlgn="auto">
              <a:lnSpc>
                <a:spcPts val="3150"/>
              </a:lnSpc>
              <a:spcBef>
                <a:spcPts val="0"/>
              </a:spcBef>
              <a:spcAft>
                <a:spcPts val="0"/>
              </a:spcAft>
              <a:defRPr/>
            </a:pPr>
            <a:r>
              <a:rPr lang="zh-CN" altLang="en-US" sz="2800" b="1" dirty="0">
                <a:solidFill>
                  <a:srgbClr val="203864"/>
                </a:solidFill>
                <a:latin typeface="微软雅黑" panose="020B0503020204020204" pitchFamily="34" charset="-122"/>
                <a:ea typeface="+mn-ea"/>
              </a:rPr>
              <a:t>分治法解思路</a:t>
            </a:r>
          </a:p>
        </p:txBody>
      </p:sp>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3" name="图片 2">
            <a:extLst>
              <a:ext uri="{FF2B5EF4-FFF2-40B4-BE49-F238E27FC236}">
                <a16:creationId xmlns:a16="http://schemas.microsoft.com/office/drawing/2014/main" id="{EFDC6A79-55AD-400B-98FE-1A6BC3ABD0BE}"/>
              </a:ext>
            </a:extLst>
          </p:cNvPr>
          <p:cNvPicPr>
            <a:picLocks noChangeAspect="1"/>
          </p:cNvPicPr>
          <p:nvPr/>
        </p:nvPicPr>
        <p:blipFill>
          <a:blip r:embed="rId3"/>
          <a:stretch>
            <a:fillRect/>
          </a:stretch>
        </p:blipFill>
        <p:spPr>
          <a:xfrm>
            <a:off x="2411760" y="2625870"/>
            <a:ext cx="4713976" cy="3888432"/>
          </a:xfrm>
          <a:prstGeom prst="rect">
            <a:avLst/>
          </a:prstGeom>
        </p:spPr>
      </p:pic>
    </p:spTree>
    <p:extLst>
      <p:ext uri="{BB962C8B-B14F-4D97-AF65-F5344CB8AC3E}">
        <p14:creationId xmlns:p14="http://schemas.microsoft.com/office/powerpoint/2010/main" val="30185417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36EEA734-C9E3-4B6C-89A3-5677991ED2A2}"/>
              </a:ext>
            </a:extLst>
          </p:cNvPr>
          <p:cNvSpPr txBox="1"/>
          <p:nvPr/>
        </p:nvSpPr>
        <p:spPr>
          <a:xfrm>
            <a:off x="467026" y="1877546"/>
            <a:ext cx="2164054" cy="410369"/>
          </a:xfrm>
          <a:prstGeom prst="rect">
            <a:avLst/>
          </a:prstGeom>
          <a:noFill/>
        </p:spPr>
        <p:txBody>
          <a:bodyPr wrap="none" lIns="0" tIns="0" rIns="0" bIns="0">
            <a:spAutoFit/>
          </a:bodyPr>
          <a:lstStyle/>
          <a:p>
            <a:pPr fontAlgn="auto">
              <a:lnSpc>
                <a:spcPts val="3150"/>
              </a:lnSpc>
              <a:spcBef>
                <a:spcPts val="0"/>
              </a:spcBef>
              <a:spcAft>
                <a:spcPts val="0"/>
              </a:spcAft>
              <a:defRPr/>
            </a:pPr>
            <a:r>
              <a:rPr lang="zh-CN" altLang="en-US" sz="2800" b="1" dirty="0">
                <a:solidFill>
                  <a:srgbClr val="203864"/>
                </a:solidFill>
                <a:latin typeface="微软雅黑" panose="020B0503020204020204" pitchFamily="34" charset="-122"/>
                <a:ea typeface="+mn-ea"/>
              </a:rPr>
              <a:t>分治法解思路</a:t>
            </a:r>
          </a:p>
        </p:txBody>
      </p:sp>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3" name="图片 2">
            <a:extLst>
              <a:ext uri="{FF2B5EF4-FFF2-40B4-BE49-F238E27FC236}">
                <a16:creationId xmlns:a16="http://schemas.microsoft.com/office/drawing/2014/main" id="{C52E5DA8-F096-4070-BE46-1C09D242CAE3}"/>
              </a:ext>
            </a:extLst>
          </p:cNvPr>
          <p:cNvPicPr>
            <a:picLocks noChangeAspect="1"/>
          </p:cNvPicPr>
          <p:nvPr/>
        </p:nvPicPr>
        <p:blipFill>
          <a:blip r:embed="rId3"/>
          <a:stretch>
            <a:fillRect/>
          </a:stretch>
        </p:blipFill>
        <p:spPr>
          <a:xfrm>
            <a:off x="2339752" y="2287915"/>
            <a:ext cx="4820053" cy="4439522"/>
          </a:xfrm>
          <a:prstGeom prst="rect">
            <a:avLst/>
          </a:prstGeom>
        </p:spPr>
      </p:pic>
    </p:spTree>
    <p:extLst>
      <p:ext uri="{BB962C8B-B14F-4D97-AF65-F5344CB8AC3E}">
        <p14:creationId xmlns:p14="http://schemas.microsoft.com/office/powerpoint/2010/main" val="20687771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36EEA734-C9E3-4B6C-89A3-5677991ED2A2}"/>
              </a:ext>
            </a:extLst>
          </p:cNvPr>
          <p:cNvSpPr txBox="1"/>
          <p:nvPr/>
        </p:nvSpPr>
        <p:spPr>
          <a:xfrm>
            <a:off x="467026" y="1877546"/>
            <a:ext cx="2164054" cy="410369"/>
          </a:xfrm>
          <a:prstGeom prst="rect">
            <a:avLst/>
          </a:prstGeom>
          <a:noFill/>
        </p:spPr>
        <p:txBody>
          <a:bodyPr wrap="none" lIns="0" tIns="0" rIns="0" bIns="0">
            <a:spAutoFit/>
          </a:bodyPr>
          <a:lstStyle/>
          <a:p>
            <a:pPr fontAlgn="auto">
              <a:lnSpc>
                <a:spcPts val="3150"/>
              </a:lnSpc>
              <a:spcBef>
                <a:spcPts val="0"/>
              </a:spcBef>
              <a:spcAft>
                <a:spcPts val="0"/>
              </a:spcAft>
              <a:defRPr/>
            </a:pPr>
            <a:r>
              <a:rPr lang="zh-CN" altLang="en-US" sz="2800" b="1" dirty="0">
                <a:solidFill>
                  <a:srgbClr val="203864"/>
                </a:solidFill>
                <a:latin typeface="微软雅黑" panose="020B0503020204020204" pitchFamily="34" charset="-122"/>
                <a:ea typeface="+mn-ea"/>
              </a:rPr>
              <a:t>分治法解思路</a:t>
            </a:r>
          </a:p>
        </p:txBody>
      </p:sp>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3" name="图片 2">
            <a:extLst>
              <a:ext uri="{FF2B5EF4-FFF2-40B4-BE49-F238E27FC236}">
                <a16:creationId xmlns:a16="http://schemas.microsoft.com/office/drawing/2014/main" id="{A0BEFEE8-0CA9-4355-9E6F-F51CDD020C4D}"/>
              </a:ext>
            </a:extLst>
          </p:cNvPr>
          <p:cNvPicPr>
            <a:picLocks noChangeAspect="1"/>
          </p:cNvPicPr>
          <p:nvPr/>
        </p:nvPicPr>
        <p:blipFill>
          <a:blip r:embed="rId3"/>
          <a:stretch>
            <a:fillRect/>
          </a:stretch>
        </p:blipFill>
        <p:spPr>
          <a:xfrm>
            <a:off x="2029360" y="2420888"/>
            <a:ext cx="4846895" cy="4136682"/>
          </a:xfrm>
          <a:prstGeom prst="rect">
            <a:avLst/>
          </a:prstGeom>
        </p:spPr>
      </p:pic>
    </p:spTree>
    <p:extLst>
      <p:ext uri="{BB962C8B-B14F-4D97-AF65-F5344CB8AC3E}">
        <p14:creationId xmlns:p14="http://schemas.microsoft.com/office/powerpoint/2010/main" val="12995962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36EEA734-C9E3-4B6C-89A3-5677991ED2A2}"/>
              </a:ext>
            </a:extLst>
          </p:cNvPr>
          <p:cNvSpPr txBox="1"/>
          <p:nvPr/>
        </p:nvSpPr>
        <p:spPr>
          <a:xfrm>
            <a:off x="467026" y="1877546"/>
            <a:ext cx="2164054" cy="410369"/>
          </a:xfrm>
          <a:prstGeom prst="rect">
            <a:avLst/>
          </a:prstGeom>
          <a:noFill/>
        </p:spPr>
        <p:txBody>
          <a:bodyPr wrap="none" lIns="0" tIns="0" rIns="0" bIns="0">
            <a:spAutoFit/>
          </a:bodyPr>
          <a:lstStyle/>
          <a:p>
            <a:pPr fontAlgn="auto">
              <a:lnSpc>
                <a:spcPts val="3150"/>
              </a:lnSpc>
              <a:spcBef>
                <a:spcPts val="0"/>
              </a:spcBef>
              <a:spcAft>
                <a:spcPts val="0"/>
              </a:spcAft>
              <a:defRPr/>
            </a:pPr>
            <a:r>
              <a:rPr lang="zh-CN" altLang="en-US" sz="2800" b="1" dirty="0">
                <a:solidFill>
                  <a:srgbClr val="203864"/>
                </a:solidFill>
                <a:latin typeface="微软雅黑" panose="020B0503020204020204" pitchFamily="34" charset="-122"/>
                <a:ea typeface="+mn-ea"/>
              </a:rPr>
              <a:t>分治法解思路</a:t>
            </a:r>
          </a:p>
        </p:txBody>
      </p:sp>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3" name="图片 2">
            <a:extLst>
              <a:ext uri="{FF2B5EF4-FFF2-40B4-BE49-F238E27FC236}">
                <a16:creationId xmlns:a16="http://schemas.microsoft.com/office/drawing/2014/main" id="{FDE0D4C3-FF4F-4455-8823-9B35B78A61BF}"/>
              </a:ext>
            </a:extLst>
          </p:cNvPr>
          <p:cNvPicPr>
            <a:picLocks noChangeAspect="1"/>
          </p:cNvPicPr>
          <p:nvPr/>
        </p:nvPicPr>
        <p:blipFill>
          <a:blip r:embed="rId3"/>
          <a:stretch>
            <a:fillRect/>
          </a:stretch>
        </p:blipFill>
        <p:spPr>
          <a:xfrm>
            <a:off x="1835696" y="2279779"/>
            <a:ext cx="4910286" cy="4141504"/>
          </a:xfrm>
          <a:prstGeom prst="rect">
            <a:avLst/>
          </a:prstGeom>
        </p:spPr>
      </p:pic>
    </p:spTree>
    <p:extLst>
      <p:ext uri="{BB962C8B-B14F-4D97-AF65-F5344CB8AC3E}">
        <p14:creationId xmlns:p14="http://schemas.microsoft.com/office/powerpoint/2010/main" val="12624262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3" name="图片 2">
            <a:extLst>
              <a:ext uri="{FF2B5EF4-FFF2-40B4-BE49-F238E27FC236}">
                <a16:creationId xmlns:a16="http://schemas.microsoft.com/office/drawing/2014/main" id="{17021052-05F6-4A5A-B1C3-368888DBED64}"/>
              </a:ext>
            </a:extLst>
          </p:cNvPr>
          <p:cNvPicPr>
            <a:picLocks noChangeAspect="1"/>
          </p:cNvPicPr>
          <p:nvPr/>
        </p:nvPicPr>
        <p:blipFill>
          <a:blip r:embed="rId3"/>
          <a:stretch>
            <a:fillRect/>
          </a:stretch>
        </p:blipFill>
        <p:spPr>
          <a:xfrm>
            <a:off x="683568" y="1472906"/>
            <a:ext cx="7848872" cy="5340470"/>
          </a:xfrm>
          <a:prstGeom prst="rect">
            <a:avLst/>
          </a:prstGeom>
        </p:spPr>
      </p:pic>
    </p:spTree>
    <p:extLst>
      <p:ext uri="{BB962C8B-B14F-4D97-AF65-F5344CB8AC3E}">
        <p14:creationId xmlns:p14="http://schemas.microsoft.com/office/powerpoint/2010/main" val="4400199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3" name="图片 2">
            <a:extLst>
              <a:ext uri="{FF2B5EF4-FFF2-40B4-BE49-F238E27FC236}">
                <a16:creationId xmlns:a16="http://schemas.microsoft.com/office/drawing/2014/main" id="{741DFE69-6CEC-44B8-8DCE-3DC2A362D876}"/>
              </a:ext>
            </a:extLst>
          </p:cNvPr>
          <p:cNvPicPr>
            <a:picLocks noChangeAspect="1"/>
          </p:cNvPicPr>
          <p:nvPr/>
        </p:nvPicPr>
        <p:blipFill>
          <a:blip r:embed="rId3"/>
          <a:stretch>
            <a:fillRect/>
          </a:stretch>
        </p:blipFill>
        <p:spPr>
          <a:xfrm>
            <a:off x="161764" y="1466910"/>
            <a:ext cx="8820472" cy="5363202"/>
          </a:xfrm>
          <a:prstGeom prst="rect">
            <a:avLst/>
          </a:prstGeom>
        </p:spPr>
      </p:pic>
    </p:spTree>
    <p:extLst>
      <p:ext uri="{BB962C8B-B14F-4D97-AF65-F5344CB8AC3E}">
        <p14:creationId xmlns:p14="http://schemas.microsoft.com/office/powerpoint/2010/main" val="163142477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3" name="图片 2">
            <a:extLst>
              <a:ext uri="{FF2B5EF4-FFF2-40B4-BE49-F238E27FC236}">
                <a16:creationId xmlns:a16="http://schemas.microsoft.com/office/drawing/2014/main" id="{41DB5164-902F-46CC-ABEC-2AC22C28D1ED}"/>
              </a:ext>
            </a:extLst>
          </p:cNvPr>
          <p:cNvPicPr>
            <a:picLocks noChangeAspect="1"/>
          </p:cNvPicPr>
          <p:nvPr/>
        </p:nvPicPr>
        <p:blipFill>
          <a:blip r:embed="rId3"/>
          <a:stretch>
            <a:fillRect/>
          </a:stretch>
        </p:blipFill>
        <p:spPr>
          <a:xfrm>
            <a:off x="47578" y="1676400"/>
            <a:ext cx="8782050" cy="5181600"/>
          </a:xfrm>
          <a:prstGeom prst="rect">
            <a:avLst/>
          </a:prstGeom>
        </p:spPr>
      </p:pic>
    </p:spTree>
    <p:extLst>
      <p:ext uri="{BB962C8B-B14F-4D97-AF65-F5344CB8AC3E}">
        <p14:creationId xmlns:p14="http://schemas.microsoft.com/office/powerpoint/2010/main" val="38564256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EB213CA6-990F-4C60-9933-A5994D6D990E}"/>
              </a:ext>
            </a:extLst>
          </p:cNvPr>
          <p:cNvPicPr>
            <a:picLocks noChangeAspect="1"/>
          </p:cNvPicPr>
          <p:nvPr/>
        </p:nvPicPr>
        <p:blipFill>
          <a:blip r:embed="rId3"/>
          <a:stretch>
            <a:fillRect/>
          </a:stretch>
        </p:blipFill>
        <p:spPr>
          <a:xfrm>
            <a:off x="180975" y="1772816"/>
            <a:ext cx="8782050" cy="4933950"/>
          </a:xfrm>
          <a:prstGeom prst="rect">
            <a:avLst/>
          </a:prstGeom>
        </p:spPr>
      </p:pic>
    </p:spTree>
    <p:extLst>
      <p:ext uri="{BB962C8B-B14F-4D97-AF65-F5344CB8AC3E}">
        <p14:creationId xmlns:p14="http://schemas.microsoft.com/office/powerpoint/2010/main" val="29371050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3" name="图片 2">
            <a:extLst>
              <a:ext uri="{FF2B5EF4-FFF2-40B4-BE49-F238E27FC236}">
                <a16:creationId xmlns:a16="http://schemas.microsoft.com/office/drawing/2014/main" id="{1EFCAF19-8FBE-4243-9835-99EA60E35505}"/>
              </a:ext>
            </a:extLst>
          </p:cNvPr>
          <p:cNvPicPr>
            <a:picLocks noChangeAspect="1"/>
          </p:cNvPicPr>
          <p:nvPr/>
        </p:nvPicPr>
        <p:blipFill>
          <a:blip r:embed="rId3"/>
          <a:stretch>
            <a:fillRect/>
          </a:stretch>
        </p:blipFill>
        <p:spPr>
          <a:xfrm>
            <a:off x="433387" y="1700808"/>
            <a:ext cx="8277225" cy="4829175"/>
          </a:xfrm>
          <a:prstGeom prst="rect">
            <a:avLst/>
          </a:prstGeom>
        </p:spPr>
      </p:pic>
    </p:spTree>
    <p:extLst>
      <p:ext uri="{BB962C8B-B14F-4D97-AF65-F5344CB8AC3E}">
        <p14:creationId xmlns:p14="http://schemas.microsoft.com/office/powerpoint/2010/main" val="3649964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530686" y="33265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23555" name="Text Box 3"/>
          <p:cNvSpPr txBox="1">
            <a:spLocks noChangeArrowheads="1"/>
          </p:cNvSpPr>
          <p:nvPr/>
        </p:nvSpPr>
        <p:spPr bwMode="auto">
          <a:xfrm>
            <a:off x="525462" y="1332592"/>
            <a:ext cx="8618538" cy="1901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20000"/>
              </a:lnSpc>
              <a:spcBef>
                <a:spcPct val="20000"/>
              </a:spcBef>
            </a:pPr>
            <a:r>
              <a:rPr lang="zh-CN" altLang="en-US" sz="2400" b="1" dirty="0">
                <a:solidFill>
                  <a:schemeClr val="accent1"/>
                </a:solidFill>
                <a:latin typeface="黑体" pitchFamily="2" charset="-122"/>
                <a:ea typeface="黑体" pitchFamily="2" charset="-122"/>
              </a:rPr>
              <a:t>例</a:t>
            </a:r>
            <a:r>
              <a:rPr lang="en-US" altLang="zh-CN" sz="2400" b="1" dirty="0">
                <a:solidFill>
                  <a:schemeClr val="accent1"/>
                </a:solidFill>
                <a:latin typeface="黑体" pitchFamily="2" charset="-122"/>
                <a:ea typeface="黑体" pitchFamily="2" charset="-122"/>
              </a:rPr>
              <a:t>6  Hanoi</a:t>
            </a:r>
            <a:r>
              <a:rPr lang="zh-CN" altLang="en-US" sz="2400" b="1" dirty="0">
                <a:solidFill>
                  <a:schemeClr val="accent1"/>
                </a:solidFill>
                <a:latin typeface="黑体" pitchFamily="2" charset="-122"/>
                <a:ea typeface="黑体" pitchFamily="2" charset="-122"/>
              </a:rPr>
              <a:t>塔问题</a:t>
            </a:r>
          </a:p>
          <a:p>
            <a:pPr eaLnBrk="1" fontAlgn="auto" hangingPunct="1">
              <a:lnSpc>
                <a:spcPct val="120000"/>
              </a:lnSpc>
              <a:spcBef>
                <a:spcPts val="0"/>
              </a:spcBef>
              <a:spcAft>
                <a:spcPts val="0"/>
              </a:spcAft>
              <a:tabLst>
                <a:tab pos="482600" algn="l"/>
              </a:tabLst>
              <a:defRPr/>
            </a:pPr>
            <a:r>
              <a:rPr lang="en-US" altLang="zh-CN" sz="2400" dirty="0">
                <a:solidFill>
                  <a:srgbClr val="404040"/>
                </a:solidFill>
                <a:latin typeface="Times New Roman" panose="02020603050405020304" pitchFamily="18" charset="0"/>
                <a:ea typeface="楷体_GB2312"/>
              </a:rPr>
              <a:t>Hanoi</a:t>
            </a:r>
            <a:r>
              <a:rPr lang="zh-CN" altLang="en-US" sz="2400" dirty="0">
                <a:solidFill>
                  <a:srgbClr val="404040"/>
                </a:solidFill>
                <a:latin typeface="微软雅黑" panose="020B0503020204020204" pitchFamily="34" charset="-122"/>
                <a:ea typeface="楷体_GB2312"/>
              </a:rPr>
              <a:t>塔问题：有</a:t>
            </a:r>
            <a:r>
              <a:rPr lang="en-US" altLang="zh-CN" sz="2400" dirty="0">
                <a:solidFill>
                  <a:srgbClr val="404040"/>
                </a:solidFill>
                <a:latin typeface="Times New Roman" panose="02020603050405020304" pitchFamily="18" charset="0"/>
                <a:ea typeface="楷体_GB2312"/>
              </a:rPr>
              <a:t>A</a:t>
            </a:r>
            <a:r>
              <a:rPr lang="zh-CN" altLang="en-US" sz="2400" dirty="0">
                <a:solidFill>
                  <a:srgbClr val="404040"/>
                </a:solidFill>
                <a:latin typeface="微软雅黑" panose="020B0503020204020204" pitchFamily="34" charset="-122"/>
                <a:ea typeface="楷体_GB2312"/>
              </a:rPr>
              <a:t>、</a:t>
            </a:r>
            <a:r>
              <a:rPr lang="en-US" altLang="zh-CN" sz="2400" dirty="0">
                <a:solidFill>
                  <a:srgbClr val="404040"/>
                </a:solidFill>
                <a:latin typeface="Times New Roman" panose="02020603050405020304" pitchFamily="18" charset="0"/>
                <a:ea typeface="楷体_GB2312"/>
              </a:rPr>
              <a:t>B</a:t>
            </a:r>
            <a:r>
              <a:rPr lang="zh-CN" altLang="en-US" sz="2400" dirty="0">
                <a:solidFill>
                  <a:srgbClr val="404040"/>
                </a:solidFill>
                <a:latin typeface="微软雅黑" panose="020B0503020204020204" pitchFamily="34" charset="-122"/>
                <a:ea typeface="楷体_GB2312"/>
              </a:rPr>
              <a:t>、</a:t>
            </a:r>
            <a:r>
              <a:rPr lang="en-US" altLang="zh-CN" sz="2400" dirty="0">
                <a:solidFill>
                  <a:srgbClr val="404040"/>
                </a:solidFill>
                <a:latin typeface="Times New Roman" panose="02020603050405020304" pitchFamily="18" charset="0"/>
                <a:ea typeface="楷体_GB2312"/>
              </a:rPr>
              <a:t>C</a:t>
            </a:r>
            <a:r>
              <a:rPr lang="zh-CN" altLang="en-US" sz="2400" dirty="0">
                <a:solidFill>
                  <a:srgbClr val="404040"/>
                </a:solidFill>
                <a:latin typeface="微软雅黑" panose="020B0503020204020204" pitchFamily="34" charset="-122"/>
                <a:ea typeface="楷体_GB2312"/>
              </a:rPr>
              <a:t>三根柱子。</a:t>
            </a:r>
            <a:endParaRPr lang="en-US" altLang="zh-CN" sz="2400" dirty="0">
              <a:solidFill>
                <a:srgbClr val="404040"/>
              </a:solidFill>
              <a:latin typeface="微软雅黑" panose="020B0503020204020204" pitchFamily="34" charset="-122"/>
              <a:ea typeface="楷体_GB2312"/>
            </a:endParaRPr>
          </a:p>
          <a:p>
            <a:pPr eaLnBrk="1" fontAlgn="auto" hangingPunct="1">
              <a:lnSpc>
                <a:spcPct val="120000"/>
              </a:lnSpc>
              <a:spcBef>
                <a:spcPts val="0"/>
              </a:spcBef>
              <a:spcAft>
                <a:spcPts val="0"/>
              </a:spcAft>
              <a:tabLst>
                <a:tab pos="482600" algn="l"/>
              </a:tabLst>
              <a:defRPr/>
            </a:pPr>
            <a:r>
              <a:rPr lang="en-US" altLang="zh-CN" sz="2400" dirty="0">
                <a:solidFill>
                  <a:srgbClr val="404040"/>
                </a:solidFill>
                <a:latin typeface="Times New Roman" panose="02020603050405020304" pitchFamily="18" charset="0"/>
                <a:ea typeface="楷体_GB2312"/>
              </a:rPr>
              <a:t>A</a:t>
            </a:r>
            <a:r>
              <a:rPr lang="zh-CN" altLang="en-US" sz="2400" dirty="0">
                <a:solidFill>
                  <a:srgbClr val="404040"/>
                </a:solidFill>
                <a:latin typeface="微软雅黑" panose="020B0503020204020204" pitchFamily="34" charset="-122"/>
                <a:ea typeface="楷体_GB2312"/>
              </a:rPr>
              <a:t>上有</a:t>
            </a:r>
            <a:r>
              <a:rPr lang="en-US" altLang="zh-CN" sz="2400" dirty="0">
                <a:solidFill>
                  <a:srgbClr val="404040"/>
                </a:solidFill>
                <a:latin typeface="Times New Roman" panose="02020603050405020304" pitchFamily="18" charset="0"/>
                <a:ea typeface="楷体_GB2312"/>
              </a:rPr>
              <a:t>n</a:t>
            </a:r>
            <a:r>
              <a:rPr lang="zh-CN" altLang="en-US" sz="2400" dirty="0">
                <a:solidFill>
                  <a:srgbClr val="404040"/>
                </a:solidFill>
                <a:latin typeface="微软雅黑" panose="020B0503020204020204" pitchFamily="34" charset="-122"/>
                <a:ea typeface="楷体_GB2312"/>
              </a:rPr>
              <a:t>个圆盘，自下而上由大到小地叠在一起。</a:t>
            </a:r>
          </a:p>
          <a:p>
            <a:pPr>
              <a:lnSpc>
                <a:spcPct val="120000"/>
              </a:lnSpc>
              <a:spcBef>
                <a:spcPct val="20000"/>
              </a:spcBef>
            </a:pPr>
            <a:r>
              <a:rPr lang="zh-CN" altLang="en-US" sz="2400" dirty="0">
                <a:solidFill>
                  <a:srgbClr val="404040"/>
                </a:solidFill>
                <a:latin typeface="微软雅黑" panose="020B0503020204020204" pitchFamily="34" charset="-122"/>
                <a:ea typeface="楷体_GB2312"/>
              </a:rPr>
              <a:t>现要将</a:t>
            </a:r>
            <a:r>
              <a:rPr lang="en-US" altLang="zh-CN" sz="2400" dirty="0">
                <a:solidFill>
                  <a:srgbClr val="404040"/>
                </a:solidFill>
                <a:latin typeface="Times New Roman" panose="02020603050405020304" pitchFamily="18" charset="0"/>
                <a:ea typeface="楷体_GB2312"/>
              </a:rPr>
              <a:t>A</a:t>
            </a:r>
            <a:r>
              <a:rPr lang="zh-CN" altLang="en-US" sz="2400" dirty="0">
                <a:solidFill>
                  <a:srgbClr val="404040"/>
                </a:solidFill>
                <a:latin typeface="微软雅黑" panose="020B0503020204020204" pitchFamily="34" charset="-122"/>
                <a:ea typeface="楷体_GB2312"/>
              </a:rPr>
              <a:t>上的全部圆盘移到</a:t>
            </a:r>
            <a:r>
              <a:rPr lang="en-US" altLang="zh-CN" sz="2400" dirty="0">
                <a:solidFill>
                  <a:srgbClr val="404040"/>
                </a:solidFill>
                <a:latin typeface="Times New Roman" panose="02020603050405020304" pitchFamily="18" charset="0"/>
                <a:ea typeface="楷体_GB2312"/>
              </a:rPr>
              <a:t>B</a:t>
            </a:r>
            <a:r>
              <a:rPr lang="zh-CN" altLang="en-US" sz="2400" dirty="0">
                <a:solidFill>
                  <a:srgbClr val="404040"/>
                </a:solidFill>
                <a:latin typeface="微软雅黑" panose="020B0503020204020204" pitchFamily="34" charset="-122"/>
                <a:ea typeface="楷体_GB2312"/>
              </a:rPr>
              <a:t>上，借助于柱子</a:t>
            </a:r>
            <a:r>
              <a:rPr lang="en-US" altLang="zh-CN" sz="2400" dirty="0">
                <a:solidFill>
                  <a:srgbClr val="404040"/>
                </a:solidFill>
                <a:latin typeface="微软雅黑" panose="020B0503020204020204" pitchFamily="34" charset="-122"/>
                <a:ea typeface="楷体_GB2312"/>
              </a:rPr>
              <a:t>C</a:t>
            </a:r>
            <a:r>
              <a:rPr lang="zh-CN" altLang="en-US" sz="2400" dirty="0">
                <a:solidFill>
                  <a:srgbClr val="404040"/>
                </a:solidFill>
                <a:latin typeface="微软雅黑" panose="020B0503020204020204" pitchFamily="34" charset="-122"/>
                <a:ea typeface="楷体_GB2312"/>
              </a:rPr>
              <a:t>，并要求：</a:t>
            </a:r>
            <a:endParaRPr lang="zh-CN" altLang="en-US" sz="2400" dirty="0">
              <a:solidFill>
                <a:srgbClr val="000000"/>
              </a:solidFill>
              <a:latin typeface="楷体_GB2312" pitchFamily="49" charset="-122"/>
              <a:ea typeface="楷体_GB2312"/>
              <a:cs typeface="Times New Roman" pitchFamily="18" charset="0"/>
            </a:endParaRPr>
          </a:p>
        </p:txBody>
      </p:sp>
      <p:pic>
        <p:nvPicPr>
          <p:cNvPr id="15" name="图片 14">
            <a:extLst>
              <a:ext uri="{FF2B5EF4-FFF2-40B4-BE49-F238E27FC236}">
                <a16:creationId xmlns:a16="http://schemas.microsoft.com/office/drawing/2014/main" id="{E8A10053-C81E-4C36-B3A8-5B9A00FE56AB}"/>
              </a:ext>
            </a:extLst>
          </p:cNvPr>
          <p:cNvPicPr>
            <a:picLocks noChangeAspect="1"/>
          </p:cNvPicPr>
          <p:nvPr/>
        </p:nvPicPr>
        <p:blipFill>
          <a:blip r:embed="rId3"/>
          <a:stretch>
            <a:fillRect/>
          </a:stretch>
        </p:blipFill>
        <p:spPr>
          <a:xfrm>
            <a:off x="257521" y="3839278"/>
            <a:ext cx="8628958" cy="2304256"/>
          </a:xfrm>
          <a:prstGeom prst="rect">
            <a:avLst/>
          </a:prstGeom>
        </p:spPr>
      </p:pic>
      <p:pic>
        <p:nvPicPr>
          <p:cNvPr id="17" name="图片 16">
            <a:extLst>
              <a:ext uri="{FF2B5EF4-FFF2-40B4-BE49-F238E27FC236}">
                <a16:creationId xmlns:a16="http://schemas.microsoft.com/office/drawing/2014/main" id="{AEE0A452-A7D6-4C1B-A007-2D65DABCC6A9}"/>
              </a:ext>
            </a:extLst>
          </p:cNvPr>
          <p:cNvPicPr>
            <a:picLocks noChangeAspect="1"/>
          </p:cNvPicPr>
          <p:nvPr/>
        </p:nvPicPr>
        <p:blipFill>
          <a:blip r:embed="rId4"/>
          <a:stretch>
            <a:fillRect/>
          </a:stretch>
        </p:blipFill>
        <p:spPr>
          <a:xfrm>
            <a:off x="4782023" y="4136311"/>
            <a:ext cx="4104456" cy="1710190"/>
          </a:xfrm>
          <a:prstGeom prst="rect">
            <a:avLst/>
          </a:prstGeom>
        </p:spPr>
      </p:pic>
      <p:pic>
        <p:nvPicPr>
          <p:cNvPr id="3" name="图片 2">
            <a:extLst>
              <a:ext uri="{FF2B5EF4-FFF2-40B4-BE49-F238E27FC236}">
                <a16:creationId xmlns:a16="http://schemas.microsoft.com/office/drawing/2014/main" id="{46523755-27D7-4F46-9183-5FBD1AE1C7D9}"/>
              </a:ext>
            </a:extLst>
          </p:cNvPr>
          <p:cNvPicPr>
            <a:picLocks noChangeAspect="1"/>
          </p:cNvPicPr>
          <p:nvPr/>
        </p:nvPicPr>
        <p:blipFill>
          <a:blip r:embed="rId5"/>
          <a:stretch>
            <a:fillRect/>
          </a:stretch>
        </p:blipFill>
        <p:spPr>
          <a:xfrm>
            <a:off x="4651253" y="3774661"/>
            <a:ext cx="4420981" cy="2318635"/>
          </a:xfrm>
          <a:prstGeom prst="rect">
            <a:avLst/>
          </a:prstGeom>
        </p:spPr>
      </p:pic>
      <p:pic>
        <p:nvPicPr>
          <p:cNvPr id="5" name="图片 4">
            <a:extLst>
              <a:ext uri="{FF2B5EF4-FFF2-40B4-BE49-F238E27FC236}">
                <a16:creationId xmlns:a16="http://schemas.microsoft.com/office/drawing/2014/main" id="{DD62AED4-4CB5-45A6-927A-8BB456051A36}"/>
              </a:ext>
            </a:extLst>
          </p:cNvPr>
          <p:cNvPicPr>
            <a:picLocks noChangeAspect="1"/>
          </p:cNvPicPr>
          <p:nvPr/>
        </p:nvPicPr>
        <p:blipFill>
          <a:blip r:embed="rId6"/>
          <a:stretch>
            <a:fillRect/>
          </a:stretch>
        </p:blipFill>
        <p:spPr>
          <a:xfrm>
            <a:off x="4499992" y="3870124"/>
            <a:ext cx="4757763" cy="2223172"/>
          </a:xfrm>
          <a:prstGeom prst="rect">
            <a:avLst/>
          </a:prstGeom>
        </p:spPr>
      </p:pic>
      <p:pic>
        <p:nvPicPr>
          <p:cNvPr id="7" name="图片 6">
            <a:extLst>
              <a:ext uri="{FF2B5EF4-FFF2-40B4-BE49-F238E27FC236}">
                <a16:creationId xmlns:a16="http://schemas.microsoft.com/office/drawing/2014/main" id="{26F1268B-5A37-40AA-981B-1E1CD772247E}"/>
              </a:ext>
            </a:extLst>
          </p:cNvPr>
          <p:cNvPicPr>
            <a:picLocks noChangeAspect="1"/>
          </p:cNvPicPr>
          <p:nvPr/>
        </p:nvPicPr>
        <p:blipFill>
          <a:blip r:embed="rId7"/>
          <a:stretch>
            <a:fillRect/>
          </a:stretch>
        </p:blipFill>
        <p:spPr>
          <a:xfrm>
            <a:off x="4572001" y="3933056"/>
            <a:ext cx="4572000" cy="21008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8" name="图片 7">
            <a:extLst>
              <a:ext uri="{FF2B5EF4-FFF2-40B4-BE49-F238E27FC236}">
                <a16:creationId xmlns:a16="http://schemas.microsoft.com/office/drawing/2014/main" id="{7889BD1F-D2DE-411B-BAB8-B5DA8F5A10B0}"/>
              </a:ext>
            </a:extLst>
          </p:cNvPr>
          <p:cNvPicPr>
            <a:picLocks noChangeAspect="1"/>
          </p:cNvPicPr>
          <p:nvPr/>
        </p:nvPicPr>
        <p:blipFill>
          <a:blip r:embed="rId4"/>
          <a:stretch>
            <a:fillRect/>
          </a:stretch>
        </p:blipFill>
        <p:spPr>
          <a:xfrm>
            <a:off x="1619672" y="2134812"/>
            <a:ext cx="6105525" cy="4533900"/>
          </a:xfrm>
          <a:prstGeom prst="rect">
            <a:avLst/>
          </a:prstGeom>
        </p:spPr>
      </p:pic>
    </p:spTree>
    <p:extLst>
      <p:ext uri="{BB962C8B-B14F-4D97-AF65-F5344CB8AC3E}">
        <p14:creationId xmlns:p14="http://schemas.microsoft.com/office/powerpoint/2010/main" val="15830477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2B0F3D0F-DACA-4752-906E-822C9478DE50}"/>
              </a:ext>
            </a:extLst>
          </p:cNvPr>
          <p:cNvPicPr>
            <a:picLocks noChangeAspect="1"/>
          </p:cNvPicPr>
          <p:nvPr/>
        </p:nvPicPr>
        <p:blipFill>
          <a:blip r:embed="rId4"/>
          <a:stretch>
            <a:fillRect/>
          </a:stretch>
        </p:blipFill>
        <p:spPr>
          <a:xfrm>
            <a:off x="1566862" y="2094898"/>
            <a:ext cx="6010275" cy="4543425"/>
          </a:xfrm>
          <a:prstGeom prst="rect">
            <a:avLst/>
          </a:prstGeom>
        </p:spPr>
      </p:pic>
    </p:spTree>
    <p:extLst>
      <p:ext uri="{BB962C8B-B14F-4D97-AF65-F5344CB8AC3E}">
        <p14:creationId xmlns:p14="http://schemas.microsoft.com/office/powerpoint/2010/main" val="2753378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73232EFF-F535-4B0C-B493-8D3A6EC86AB7}"/>
              </a:ext>
            </a:extLst>
          </p:cNvPr>
          <p:cNvPicPr>
            <a:picLocks noChangeAspect="1"/>
          </p:cNvPicPr>
          <p:nvPr/>
        </p:nvPicPr>
        <p:blipFill>
          <a:blip r:embed="rId4"/>
          <a:stretch>
            <a:fillRect/>
          </a:stretch>
        </p:blipFill>
        <p:spPr>
          <a:xfrm>
            <a:off x="1576387" y="1988840"/>
            <a:ext cx="5991225" cy="4524375"/>
          </a:xfrm>
          <a:prstGeom prst="rect">
            <a:avLst/>
          </a:prstGeom>
        </p:spPr>
      </p:pic>
    </p:spTree>
    <p:extLst>
      <p:ext uri="{BB962C8B-B14F-4D97-AF65-F5344CB8AC3E}">
        <p14:creationId xmlns:p14="http://schemas.microsoft.com/office/powerpoint/2010/main" val="341425421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585EB4DC-6327-45F1-9ACC-03AE11A28921}"/>
              </a:ext>
            </a:extLst>
          </p:cNvPr>
          <p:cNvPicPr>
            <a:picLocks noChangeAspect="1"/>
          </p:cNvPicPr>
          <p:nvPr/>
        </p:nvPicPr>
        <p:blipFill>
          <a:blip r:embed="rId4"/>
          <a:stretch>
            <a:fillRect/>
          </a:stretch>
        </p:blipFill>
        <p:spPr>
          <a:xfrm>
            <a:off x="1576387" y="2126743"/>
            <a:ext cx="5991225" cy="4505325"/>
          </a:xfrm>
          <a:prstGeom prst="rect">
            <a:avLst/>
          </a:prstGeom>
        </p:spPr>
      </p:pic>
    </p:spTree>
    <p:extLst>
      <p:ext uri="{BB962C8B-B14F-4D97-AF65-F5344CB8AC3E}">
        <p14:creationId xmlns:p14="http://schemas.microsoft.com/office/powerpoint/2010/main" val="7792398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229A7740-84DF-4831-9F2C-91A04DC49936}"/>
              </a:ext>
            </a:extLst>
          </p:cNvPr>
          <p:cNvPicPr>
            <a:picLocks noChangeAspect="1"/>
          </p:cNvPicPr>
          <p:nvPr/>
        </p:nvPicPr>
        <p:blipFill>
          <a:blip r:embed="rId4"/>
          <a:stretch>
            <a:fillRect/>
          </a:stretch>
        </p:blipFill>
        <p:spPr>
          <a:xfrm>
            <a:off x="1552575" y="2148019"/>
            <a:ext cx="6038850" cy="4533900"/>
          </a:xfrm>
          <a:prstGeom prst="rect">
            <a:avLst/>
          </a:prstGeom>
        </p:spPr>
      </p:pic>
    </p:spTree>
    <p:extLst>
      <p:ext uri="{BB962C8B-B14F-4D97-AF65-F5344CB8AC3E}">
        <p14:creationId xmlns:p14="http://schemas.microsoft.com/office/powerpoint/2010/main" val="8985198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7EFACFD6-B4D0-455C-A18B-13AFA323B4ED}"/>
              </a:ext>
            </a:extLst>
          </p:cNvPr>
          <p:cNvPicPr>
            <a:picLocks noChangeAspect="1"/>
          </p:cNvPicPr>
          <p:nvPr/>
        </p:nvPicPr>
        <p:blipFill>
          <a:blip r:embed="rId4"/>
          <a:stretch>
            <a:fillRect/>
          </a:stretch>
        </p:blipFill>
        <p:spPr>
          <a:xfrm>
            <a:off x="1562100" y="2112793"/>
            <a:ext cx="6019800" cy="4591050"/>
          </a:xfrm>
          <a:prstGeom prst="rect">
            <a:avLst/>
          </a:prstGeom>
        </p:spPr>
      </p:pic>
    </p:spTree>
    <p:extLst>
      <p:ext uri="{BB962C8B-B14F-4D97-AF65-F5344CB8AC3E}">
        <p14:creationId xmlns:p14="http://schemas.microsoft.com/office/powerpoint/2010/main" val="10699352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2420D120-03D1-4C3F-9631-5F4C77C5A17F}"/>
              </a:ext>
            </a:extLst>
          </p:cNvPr>
          <p:cNvPicPr>
            <a:picLocks noChangeAspect="1"/>
          </p:cNvPicPr>
          <p:nvPr/>
        </p:nvPicPr>
        <p:blipFill>
          <a:blip r:embed="rId4"/>
          <a:stretch>
            <a:fillRect/>
          </a:stretch>
        </p:blipFill>
        <p:spPr>
          <a:xfrm>
            <a:off x="1562100" y="2060848"/>
            <a:ext cx="6019800" cy="4543425"/>
          </a:xfrm>
          <a:prstGeom prst="rect">
            <a:avLst/>
          </a:prstGeom>
        </p:spPr>
      </p:pic>
    </p:spTree>
    <p:extLst>
      <p:ext uri="{BB962C8B-B14F-4D97-AF65-F5344CB8AC3E}">
        <p14:creationId xmlns:p14="http://schemas.microsoft.com/office/powerpoint/2010/main" val="25077167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8A3DDE3A-D60A-4A37-9956-32AAB2056306}"/>
              </a:ext>
            </a:extLst>
          </p:cNvPr>
          <p:cNvPicPr>
            <a:picLocks noChangeAspect="1"/>
          </p:cNvPicPr>
          <p:nvPr/>
        </p:nvPicPr>
        <p:blipFill>
          <a:blip r:embed="rId4"/>
          <a:stretch>
            <a:fillRect/>
          </a:stretch>
        </p:blipFill>
        <p:spPr>
          <a:xfrm>
            <a:off x="1566862" y="2134812"/>
            <a:ext cx="6010275" cy="4591050"/>
          </a:xfrm>
          <a:prstGeom prst="rect">
            <a:avLst/>
          </a:prstGeom>
        </p:spPr>
      </p:pic>
    </p:spTree>
    <p:extLst>
      <p:ext uri="{BB962C8B-B14F-4D97-AF65-F5344CB8AC3E}">
        <p14:creationId xmlns:p14="http://schemas.microsoft.com/office/powerpoint/2010/main" val="75467791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4F877E26-6868-49AB-8B2A-E0D369237A4A}"/>
              </a:ext>
            </a:extLst>
          </p:cNvPr>
          <p:cNvPicPr>
            <a:picLocks noChangeAspect="1"/>
          </p:cNvPicPr>
          <p:nvPr/>
        </p:nvPicPr>
        <p:blipFill>
          <a:blip r:embed="rId4"/>
          <a:stretch>
            <a:fillRect/>
          </a:stretch>
        </p:blipFill>
        <p:spPr>
          <a:xfrm>
            <a:off x="1538287" y="2120546"/>
            <a:ext cx="6067425" cy="4543425"/>
          </a:xfrm>
          <a:prstGeom prst="rect">
            <a:avLst/>
          </a:prstGeom>
        </p:spPr>
      </p:pic>
    </p:spTree>
    <p:extLst>
      <p:ext uri="{BB962C8B-B14F-4D97-AF65-F5344CB8AC3E}">
        <p14:creationId xmlns:p14="http://schemas.microsoft.com/office/powerpoint/2010/main" val="350401360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E83A28A4-B982-46B9-8F93-AF138720A17C}"/>
              </a:ext>
            </a:extLst>
          </p:cNvPr>
          <p:cNvPicPr>
            <a:picLocks noChangeAspect="1"/>
          </p:cNvPicPr>
          <p:nvPr/>
        </p:nvPicPr>
        <p:blipFill>
          <a:blip r:embed="rId4"/>
          <a:stretch>
            <a:fillRect/>
          </a:stretch>
        </p:blipFill>
        <p:spPr>
          <a:xfrm>
            <a:off x="1543050" y="2132243"/>
            <a:ext cx="6057900" cy="4543425"/>
          </a:xfrm>
          <a:prstGeom prst="rect">
            <a:avLst/>
          </a:prstGeom>
        </p:spPr>
      </p:pic>
    </p:spTree>
    <p:extLst>
      <p:ext uri="{BB962C8B-B14F-4D97-AF65-F5344CB8AC3E}">
        <p14:creationId xmlns:p14="http://schemas.microsoft.com/office/powerpoint/2010/main" val="3417684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705990" y="2060575"/>
            <a:ext cx="7885113"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2400" dirty="0">
                <a:solidFill>
                  <a:srgbClr val="000000"/>
                </a:solidFill>
                <a:latin typeface="楷体_GB2312" pitchFamily="49" charset="-122"/>
                <a:ea typeface="楷体_GB2312" pitchFamily="49" charset="-122"/>
                <a:cs typeface="Times New Roman" pitchFamily="18" charset="0"/>
              </a:rPr>
              <a:t>在问题规模较大时，较难找到一般的方法，因此我们尝试用递归技术来解决这个问题。</a:t>
            </a:r>
          </a:p>
        </p:txBody>
      </p:sp>
      <p:sp>
        <p:nvSpPr>
          <p:cNvPr id="24579" name="Rectangle 3"/>
          <p:cNvSpPr>
            <a:spLocks noChangeArrowheads="1"/>
          </p:cNvSpPr>
          <p:nvPr/>
        </p:nvSpPr>
        <p:spPr bwMode="auto">
          <a:xfrm>
            <a:off x="685800" y="291527"/>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24580" name="Text Box 4"/>
          <p:cNvSpPr txBox="1">
            <a:spLocks noChangeArrowheads="1"/>
          </p:cNvSpPr>
          <p:nvPr/>
        </p:nvSpPr>
        <p:spPr bwMode="auto">
          <a:xfrm>
            <a:off x="685800" y="1536023"/>
            <a:ext cx="86185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2400" b="1" dirty="0">
                <a:solidFill>
                  <a:schemeClr val="accent4">
                    <a:lumMod val="75000"/>
                  </a:schemeClr>
                </a:solidFill>
                <a:latin typeface="黑体" pitchFamily="2" charset="-122"/>
                <a:ea typeface="黑体" pitchFamily="2" charset="-122"/>
              </a:rPr>
              <a:t>例</a:t>
            </a:r>
            <a:r>
              <a:rPr lang="en-US" altLang="zh-CN" sz="2400" b="1" dirty="0">
                <a:solidFill>
                  <a:schemeClr val="accent4">
                    <a:lumMod val="75000"/>
                  </a:schemeClr>
                </a:solidFill>
                <a:latin typeface="黑体" pitchFamily="2" charset="-122"/>
                <a:ea typeface="黑体" pitchFamily="2" charset="-122"/>
              </a:rPr>
              <a:t>6  Hanoi</a:t>
            </a:r>
            <a:r>
              <a:rPr lang="zh-CN" altLang="en-US" sz="2400" b="1" dirty="0">
                <a:solidFill>
                  <a:schemeClr val="accent4">
                    <a:lumMod val="75000"/>
                  </a:schemeClr>
                </a:solidFill>
                <a:latin typeface="黑体" pitchFamily="2" charset="-122"/>
                <a:ea typeface="黑体" pitchFamily="2" charset="-122"/>
              </a:rPr>
              <a:t>塔问题</a:t>
            </a:r>
          </a:p>
        </p:txBody>
      </p:sp>
      <p:sp>
        <p:nvSpPr>
          <p:cNvPr id="12" name="文本框 11">
            <a:extLst>
              <a:ext uri="{FF2B5EF4-FFF2-40B4-BE49-F238E27FC236}">
                <a16:creationId xmlns:a16="http://schemas.microsoft.com/office/drawing/2014/main" id="{E377AB33-3742-4E19-A1B0-2ADAC10945E5}"/>
              </a:ext>
            </a:extLst>
          </p:cNvPr>
          <p:cNvSpPr txBox="1"/>
          <p:nvPr/>
        </p:nvSpPr>
        <p:spPr>
          <a:xfrm>
            <a:off x="873596" y="3902274"/>
            <a:ext cx="1825625" cy="2306637"/>
          </a:xfrm>
          <a:prstGeom prst="rect">
            <a:avLst/>
          </a:prstGeom>
          <a:noFill/>
        </p:spPr>
        <p:txBody>
          <a:bodyPr wrap="none" lIns="0" tIns="0" rIns="0" bIns="0">
            <a:spAutoFit/>
          </a:bodyPr>
          <a:lstStyle/>
          <a:p>
            <a:pPr eaLnBrk="1" fontAlgn="auto" hangingPunct="1">
              <a:lnSpc>
                <a:spcPts val="2642"/>
              </a:lnSpc>
              <a:spcBef>
                <a:spcPts val="0"/>
              </a:spcBef>
              <a:spcAft>
                <a:spcPts val="0"/>
              </a:spcAft>
              <a:defRPr/>
            </a:pPr>
            <a:r>
              <a:rPr lang="en-US" altLang="zh-CN" sz="2003" dirty="0">
                <a:solidFill>
                  <a:srgbClr val="4472C4"/>
                </a:solidFill>
                <a:latin typeface="Times New Roman" panose="02020603050405020304" pitchFamily="18" charset="0"/>
                <a:ea typeface="楷体_GB2312"/>
              </a:rPr>
              <a:t>(1)</a:t>
            </a:r>
            <a:r>
              <a:rPr lang="zh-CN" altLang="en-US" sz="2003" dirty="0">
                <a:solidFill>
                  <a:srgbClr val="4472C4"/>
                </a:solidFill>
                <a:latin typeface="微软雅黑" panose="020B0503020204020204" pitchFamily="34" charset="-122"/>
                <a:ea typeface="楷体_GB2312"/>
              </a:rPr>
              <a:t>先将</a:t>
            </a:r>
            <a:r>
              <a:rPr lang="en-US" altLang="zh-CN" sz="2003" dirty="0">
                <a:solidFill>
                  <a:srgbClr val="4472C4"/>
                </a:solidFill>
                <a:latin typeface="Times New Roman" panose="02020603050405020304" pitchFamily="18" charset="0"/>
                <a:ea typeface="楷体_GB2312"/>
              </a:rPr>
              <a:t>A</a:t>
            </a:r>
            <a:r>
              <a:rPr lang="zh-CN" altLang="en-US" sz="2003" dirty="0">
                <a:solidFill>
                  <a:srgbClr val="4472C4"/>
                </a:solidFill>
                <a:latin typeface="微软雅黑" panose="020B0503020204020204" pitchFamily="34" charset="-122"/>
                <a:ea typeface="楷体_GB2312"/>
              </a:rPr>
              <a:t>上面</a:t>
            </a:r>
          </a:p>
          <a:p>
            <a:pPr eaLnBrk="1" fontAlgn="auto" hangingPunct="1">
              <a:lnSpc>
                <a:spcPts val="2399"/>
              </a:lnSpc>
              <a:spcBef>
                <a:spcPts val="0"/>
              </a:spcBef>
              <a:spcAft>
                <a:spcPts val="0"/>
              </a:spcAft>
              <a:defRPr/>
            </a:pPr>
            <a:r>
              <a:rPr lang="en-US" altLang="zh-CN" sz="2003" dirty="0">
                <a:solidFill>
                  <a:srgbClr val="4472C4"/>
                </a:solidFill>
                <a:latin typeface="Times New Roman" panose="02020603050405020304" pitchFamily="18" charset="0"/>
                <a:ea typeface="楷体_GB2312"/>
              </a:rPr>
              <a:t>n–1</a:t>
            </a:r>
            <a:r>
              <a:rPr lang="zh-CN" altLang="en-US" sz="2003" dirty="0">
                <a:solidFill>
                  <a:srgbClr val="4472C4"/>
                </a:solidFill>
                <a:latin typeface="微软雅黑" panose="020B0503020204020204" pitchFamily="34" charset="-122"/>
                <a:ea typeface="楷体_GB2312"/>
              </a:rPr>
              <a:t>个盘移至</a:t>
            </a:r>
            <a:r>
              <a:rPr lang="en-US" altLang="zh-CN" sz="2003" dirty="0">
                <a:solidFill>
                  <a:srgbClr val="4472C4"/>
                </a:solidFill>
                <a:latin typeface="Times New Roman" panose="02020603050405020304" pitchFamily="18" charset="0"/>
                <a:ea typeface="楷体_GB2312"/>
              </a:rPr>
              <a:t>C</a:t>
            </a:r>
            <a:r>
              <a:rPr lang="zh-CN" altLang="en-US" sz="2003" dirty="0">
                <a:solidFill>
                  <a:srgbClr val="4472C4"/>
                </a:solidFill>
                <a:latin typeface="微软雅黑" panose="020B0503020204020204" pitchFamily="34" charset="-122"/>
                <a:ea typeface="楷体_GB2312"/>
              </a:rPr>
              <a:t>。</a:t>
            </a:r>
          </a:p>
          <a:p>
            <a:pPr eaLnBrk="1" fontAlgn="auto" hangingPunct="1">
              <a:lnSpc>
                <a:spcPts val="1000"/>
              </a:lnSpc>
              <a:spcBef>
                <a:spcPts val="0"/>
              </a:spcBef>
              <a:spcAft>
                <a:spcPts val="0"/>
              </a:spcAft>
              <a:defRPr/>
            </a:pPr>
            <a:endParaRPr lang="zh-CN" altLang="en-US" sz="2003" dirty="0">
              <a:solidFill>
                <a:srgbClr val="4472C4"/>
              </a:solidFill>
              <a:latin typeface="微软雅黑" panose="020B0503020204020204" pitchFamily="34" charset="-122"/>
              <a:ea typeface="楷体_GB2312"/>
            </a:endParaRPr>
          </a:p>
          <a:p>
            <a:pPr eaLnBrk="1" fontAlgn="auto" hangingPunct="1">
              <a:lnSpc>
                <a:spcPts val="3102"/>
              </a:lnSpc>
              <a:spcBef>
                <a:spcPts val="0"/>
              </a:spcBef>
              <a:spcAft>
                <a:spcPts val="0"/>
              </a:spcAft>
              <a:defRPr/>
            </a:pPr>
            <a:r>
              <a:rPr lang="en-US" altLang="zh-CN" sz="2003" dirty="0">
                <a:solidFill>
                  <a:srgbClr val="B24937"/>
                </a:solidFill>
                <a:latin typeface="Times New Roman" panose="02020603050405020304" pitchFamily="18" charset="0"/>
                <a:ea typeface="楷体_GB2312"/>
              </a:rPr>
              <a:t>(2)</a:t>
            </a:r>
            <a:r>
              <a:rPr lang="zh-CN" altLang="en-US" sz="2003" dirty="0">
                <a:solidFill>
                  <a:srgbClr val="B24937"/>
                </a:solidFill>
                <a:latin typeface="微软雅黑" panose="020B0503020204020204" pitchFamily="34" charset="-122"/>
                <a:ea typeface="楷体_GB2312"/>
              </a:rPr>
              <a:t>再将</a:t>
            </a:r>
            <a:r>
              <a:rPr lang="en-US" altLang="zh-CN" sz="2003" dirty="0">
                <a:solidFill>
                  <a:srgbClr val="B24937"/>
                </a:solidFill>
                <a:latin typeface="Times New Roman" panose="02020603050405020304" pitchFamily="18" charset="0"/>
                <a:ea typeface="楷体_GB2312"/>
              </a:rPr>
              <a:t>A</a:t>
            </a:r>
            <a:r>
              <a:rPr lang="zh-CN" altLang="en-US" sz="2003" dirty="0">
                <a:solidFill>
                  <a:srgbClr val="B24937"/>
                </a:solidFill>
                <a:latin typeface="微软雅黑" panose="020B0503020204020204" pitchFamily="34" charset="-122"/>
                <a:ea typeface="楷体_GB2312"/>
              </a:rPr>
              <a:t>上剩下</a:t>
            </a:r>
          </a:p>
          <a:p>
            <a:pPr eaLnBrk="1" fontAlgn="auto" hangingPunct="1">
              <a:lnSpc>
                <a:spcPts val="2398"/>
              </a:lnSpc>
              <a:spcBef>
                <a:spcPts val="0"/>
              </a:spcBef>
              <a:spcAft>
                <a:spcPts val="0"/>
              </a:spcAft>
              <a:defRPr/>
            </a:pPr>
            <a:r>
              <a:rPr lang="zh-CN" altLang="en-US" sz="2003" dirty="0">
                <a:solidFill>
                  <a:srgbClr val="B24937"/>
                </a:solidFill>
                <a:latin typeface="微软雅黑" panose="020B0503020204020204" pitchFamily="34" charset="-122"/>
                <a:ea typeface="楷体_GB2312"/>
              </a:rPr>
              <a:t>的</a:t>
            </a:r>
            <a:r>
              <a:rPr lang="en-US" altLang="zh-CN" sz="2003" dirty="0">
                <a:solidFill>
                  <a:srgbClr val="B24937"/>
                </a:solidFill>
                <a:latin typeface="Times New Roman" panose="02020603050405020304" pitchFamily="18" charset="0"/>
                <a:ea typeface="楷体_GB2312"/>
              </a:rPr>
              <a:t>1</a:t>
            </a:r>
            <a:r>
              <a:rPr lang="zh-CN" altLang="en-US" sz="2003" dirty="0">
                <a:solidFill>
                  <a:srgbClr val="B24937"/>
                </a:solidFill>
                <a:latin typeface="微软雅黑" panose="020B0503020204020204" pitchFamily="34" charset="-122"/>
                <a:ea typeface="楷体_GB2312"/>
              </a:rPr>
              <a:t>个盘移至</a:t>
            </a:r>
            <a:r>
              <a:rPr lang="en-US" altLang="zh-CN" sz="2003" dirty="0">
                <a:solidFill>
                  <a:srgbClr val="B24937"/>
                </a:solidFill>
                <a:latin typeface="Times New Roman" panose="02020603050405020304" pitchFamily="18" charset="0"/>
                <a:ea typeface="楷体_GB2312"/>
              </a:rPr>
              <a:t>B</a:t>
            </a:r>
            <a:r>
              <a:rPr lang="zh-CN" altLang="en-US" sz="2003" dirty="0">
                <a:solidFill>
                  <a:srgbClr val="B24937"/>
                </a:solidFill>
                <a:latin typeface="微软雅黑" panose="020B0503020204020204" pitchFamily="34" charset="-122"/>
                <a:ea typeface="楷体_GB2312"/>
              </a:rPr>
              <a:t>。</a:t>
            </a:r>
          </a:p>
          <a:p>
            <a:pPr eaLnBrk="1" fontAlgn="auto" hangingPunct="1">
              <a:lnSpc>
                <a:spcPts val="1000"/>
              </a:lnSpc>
              <a:spcBef>
                <a:spcPts val="0"/>
              </a:spcBef>
              <a:spcAft>
                <a:spcPts val="0"/>
              </a:spcAft>
              <a:defRPr/>
            </a:pPr>
            <a:endParaRPr lang="zh-CN" altLang="en-US" sz="2003" dirty="0">
              <a:solidFill>
                <a:srgbClr val="B24937"/>
              </a:solidFill>
              <a:latin typeface="微软雅黑" panose="020B0503020204020204" pitchFamily="34" charset="-122"/>
              <a:ea typeface="楷体_GB2312"/>
            </a:endParaRPr>
          </a:p>
          <a:p>
            <a:pPr eaLnBrk="1" fontAlgn="auto" hangingPunct="1">
              <a:lnSpc>
                <a:spcPts val="3199"/>
              </a:lnSpc>
              <a:spcBef>
                <a:spcPts val="0"/>
              </a:spcBef>
              <a:spcAft>
                <a:spcPts val="0"/>
              </a:spcAft>
              <a:defRPr/>
            </a:pPr>
            <a:r>
              <a:rPr lang="en-US" altLang="zh-CN" sz="2003" dirty="0">
                <a:solidFill>
                  <a:srgbClr val="ED7D31"/>
                </a:solidFill>
                <a:latin typeface="Times New Roman" panose="02020603050405020304" pitchFamily="18" charset="0"/>
                <a:ea typeface="楷体_GB2312"/>
              </a:rPr>
              <a:t>(3)</a:t>
            </a:r>
            <a:r>
              <a:rPr lang="zh-CN" altLang="en-US" sz="2003" dirty="0">
                <a:solidFill>
                  <a:srgbClr val="ED7D31"/>
                </a:solidFill>
                <a:latin typeface="微软雅黑" panose="020B0503020204020204" pitchFamily="34" charset="-122"/>
                <a:ea typeface="楷体_GB2312"/>
              </a:rPr>
              <a:t>最后将</a:t>
            </a:r>
            <a:r>
              <a:rPr lang="en-US" altLang="zh-CN" sz="2003" dirty="0">
                <a:solidFill>
                  <a:srgbClr val="ED7D31"/>
                </a:solidFill>
                <a:latin typeface="Times New Roman" panose="02020603050405020304" pitchFamily="18" charset="0"/>
                <a:ea typeface="楷体_GB2312"/>
              </a:rPr>
              <a:t>C</a:t>
            </a:r>
            <a:r>
              <a:rPr lang="zh-CN" altLang="en-US" sz="2003" dirty="0">
                <a:solidFill>
                  <a:srgbClr val="ED7D31"/>
                </a:solidFill>
                <a:latin typeface="微软雅黑" panose="020B0503020204020204" pitchFamily="34" charset="-122"/>
                <a:ea typeface="楷体_GB2312"/>
              </a:rPr>
              <a:t>上的</a:t>
            </a:r>
          </a:p>
          <a:p>
            <a:pPr eaLnBrk="1" fontAlgn="auto" hangingPunct="1">
              <a:lnSpc>
                <a:spcPts val="2398"/>
              </a:lnSpc>
              <a:spcBef>
                <a:spcPts val="0"/>
              </a:spcBef>
              <a:spcAft>
                <a:spcPts val="0"/>
              </a:spcAft>
              <a:defRPr/>
            </a:pPr>
            <a:r>
              <a:rPr lang="en-US" altLang="zh-CN" sz="2003" dirty="0">
                <a:solidFill>
                  <a:srgbClr val="ED7D31"/>
                </a:solidFill>
                <a:latin typeface="Times New Roman" panose="02020603050405020304" pitchFamily="18" charset="0"/>
                <a:ea typeface="楷体_GB2312"/>
              </a:rPr>
              <a:t>n–1</a:t>
            </a:r>
            <a:r>
              <a:rPr lang="zh-CN" altLang="en-US" sz="2003" dirty="0">
                <a:solidFill>
                  <a:srgbClr val="ED7D31"/>
                </a:solidFill>
                <a:latin typeface="微软雅黑" panose="020B0503020204020204" pitchFamily="34" charset="-122"/>
                <a:ea typeface="楷体_GB2312"/>
              </a:rPr>
              <a:t>个盘移至</a:t>
            </a:r>
            <a:r>
              <a:rPr lang="en-US" altLang="zh-CN" sz="2003" dirty="0">
                <a:solidFill>
                  <a:srgbClr val="ED7D31"/>
                </a:solidFill>
                <a:latin typeface="Times New Roman" panose="02020603050405020304" pitchFamily="18" charset="0"/>
                <a:ea typeface="楷体_GB2312"/>
              </a:rPr>
              <a:t>B</a:t>
            </a:r>
            <a:r>
              <a:rPr lang="zh-CN" altLang="en-US" sz="2003" dirty="0">
                <a:solidFill>
                  <a:srgbClr val="ED7D31"/>
                </a:solidFill>
                <a:latin typeface="微软雅黑" panose="020B0503020204020204" pitchFamily="34" charset="-122"/>
                <a:ea typeface="+mn-ea"/>
              </a:rPr>
              <a:t>。</a:t>
            </a:r>
          </a:p>
        </p:txBody>
      </p:sp>
      <p:sp>
        <p:nvSpPr>
          <p:cNvPr id="13" name="文本框 12">
            <a:extLst>
              <a:ext uri="{FF2B5EF4-FFF2-40B4-BE49-F238E27FC236}">
                <a16:creationId xmlns:a16="http://schemas.microsoft.com/office/drawing/2014/main" id="{705638B9-C646-4F6E-A3E9-0B7FBDCFC65C}"/>
              </a:ext>
            </a:extLst>
          </p:cNvPr>
          <p:cNvSpPr txBox="1"/>
          <p:nvPr/>
        </p:nvSpPr>
        <p:spPr>
          <a:xfrm>
            <a:off x="4200227" y="3846513"/>
            <a:ext cx="3889142" cy="2613408"/>
          </a:xfrm>
          <a:prstGeom prst="rect">
            <a:avLst/>
          </a:prstGeom>
          <a:noFill/>
        </p:spPr>
        <p:txBody>
          <a:bodyPr wrap="none" lIns="0" tIns="0" rIns="0" bIns="0">
            <a:spAutoFit/>
          </a:bodyPr>
          <a:lstStyle/>
          <a:p>
            <a:pPr eaLnBrk="1" fontAlgn="auto" hangingPunct="1">
              <a:lnSpc>
                <a:spcPts val="2217"/>
              </a:lnSpc>
              <a:spcBef>
                <a:spcPts val="0"/>
              </a:spcBef>
              <a:spcAft>
                <a:spcPts val="0"/>
              </a:spcAft>
              <a:tabLst>
                <a:tab pos="571500" algn="l"/>
                <a:tab pos="635000" algn="l"/>
                <a:tab pos="863600" algn="l"/>
                <a:tab pos="1041400" algn="l"/>
                <a:tab pos="3149600" algn="l"/>
              </a:tabLst>
              <a:defRPr/>
            </a:pPr>
            <a:r>
              <a:rPr lang="en-US" altLang="zh-CN" sz="2003" b="1" dirty="0">
                <a:solidFill>
                  <a:srgbClr val="404040"/>
                </a:solidFill>
                <a:latin typeface="Times New Roman" panose="02020603050405020304" pitchFamily="18" charset="0"/>
                <a:ea typeface="+mn-ea"/>
              </a:rPr>
              <a:t>void Hanoi(int n, </a:t>
            </a:r>
            <a:r>
              <a:rPr lang="en-US" altLang="zh-CN" sz="2003" b="1">
                <a:solidFill>
                  <a:srgbClr val="404040"/>
                </a:solidFill>
                <a:latin typeface="Times New Roman" panose="02020603050405020304" pitchFamily="18" charset="0"/>
                <a:ea typeface="+mn-ea"/>
              </a:rPr>
              <a:t>int A, </a:t>
            </a:r>
            <a:r>
              <a:rPr lang="en-US" altLang="zh-CN" sz="2003" b="1" dirty="0">
                <a:solidFill>
                  <a:srgbClr val="404040"/>
                </a:solidFill>
                <a:latin typeface="Times New Roman" panose="02020603050405020304" pitchFamily="18" charset="0"/>
                <a:ea typeface="+mn-ea"/>
              </a:rPr>
              <a:t>int B, int C)</a:t>
            </a:r>
          </a:p>
          <a:p>
            <a:pPr eaLnBrk="1" fontAlgn="auto" hangingPunct="1">
              <a:lnSpc>
                <a:spcPts val="2683"/>
              </a:lnSpc>
              <a:spcBef>
                <a:spcPts val="0"/>
              </a:spcBef>
              <a:spcAft>
                <a:spcPts val="0"/>
              </a:spcAft>
              <a:tabLst>
                <a:tab pos="571500" algn="l"/>
                <a:tab pos="635000" algn="l"/>
                <a:tab pos="863600" algn="l"/>
                <a:tab pos="1041400" algn="l"/>
                <a:tab pos="3149600" algn="l"/>
              </a:tabLst>
              <a:defRPr/>
            </a:pPr>
            <a:r>
              <a:rPr lang="en-US" altLang="zh-CN" sz="2003" b="1" dirty="0">
                <a:solidFill>
                  <a:srgbClr val="404040"/>
                </a:solidFill>
                <a:latin typeface="Times New Roman" panose="02020603050405020304" pitchFamily="18" charset="0"/>
                <a:ea typeface="+mn-ea"/>
              </a:rPr>
              <a:t>	</a:t>
            </a:r>
            <a:r>
              <a:rPr lang="en-US" altLang="zh-CN" sz="2003" b="1" dirty="0">
                <a:solidFill>
                  <a:srgbClr val="404040"/>
                </a:solidFill>
                <a:latin typeface="Calibri" panose="020F0502020204030204" pitchFamily="34" charset="0"/>
                <a:ea typeface="+mn-ea"/>
              </a:rPr>
              <a:t>{</a:t>
            </a:r>
          </a:p>
          <a:p>
            <a:pPr eaLnBrk="1" fontAlgn="auto" hangingPunct="1">
              <a:lnSpc>
                <a:spcPts val="2546"/>
              </a:lnSpc>
              <a:spcBef>
                <a:spcPts val="0"/>
              </a:spcBef>
              <a:spcAft>
                <a:spcPts val="0"/>
              </a:spcAft>
              <a:tabLst>
                <a:tab pos="571500" algn="l"/>
                <a:tab pos="635000" algn="l"/>
                <a:tab pos="863600" algn="l"/>
                <a:tab pos="1041400" algn="l"/>
                <a:tab pos="3149600" algn="l"/>
              </a:tabLst>
              <a:defRPr/>
            </a:pPr>
            <a:r>
              <a:rPr lang="en-US" altLang="zh-CN" sz="2003" b="1" dirty="0">
                <a:solidFill>
                  <a:srgbClr val="404040"/>
                </a:solidFill>
                <a:latin typeface="Calibri" panose="020F0502020204030204" pitchFamily="34" charset="0"/>
                <a:ea typeface="+mn-ea"/>
              </a:rPr>
              <a:t>			</a:t>
            </a:r>
            <a:r>
              <a:rPr lang="en-US" altLang="zh-CN" sz="2003" b="1" dirty="0">
                <a:solidFill>
                  <a:srgbClr val="404040"/>
                </a:solidFill>
                <a:latin typeface="Times New Roman" panose="02020603050405020304" pitchFamily="18" charset="0"/>
                <a:ea typeface="+mn-ea"/>
              </a:rPr>
              <a:t>if (n &gt; 0) {</a:t>
            </a:r>
          </a:p>
          <a:p>
            <a:pPr eaLnBrk="1" fontAlgn="auto" hangingPunct="1">
              <a:lnSpc>
                <a:spcPts val="2543"/>
              </a:lnSpc>
              <a:spcBef>
                <a:spcPts val="0"/>
              </a:spcBef>
              <a:spcAft>
                <a:spcPts val="0"/>
              </a:spcAft>
              <a:tabLst>
                <a:tab pos="571500" algn="l"/>
                <a:tab pos="635000" algn="l"/>
                <a:tab pos="863600" algn="l"/>
                <a:tab pos="1041400" algn="l"/>
                <a:tab pos="3149600" algn="l"/>
              </a:tabLst>
              <a:defRPr/>
            </a:pPr>
            <a:r>
              <a:rPr lang="en-US" altLang="zh-CN" sz="2003" b="1" dirty="0">
                <a:solidFill>
                  <a:srgbClr val="404040"/>
                </a:solidFill>
                <a:latin typeface="Times New Roman" panose="02020603050405020304" pitchFamily="18" charset="0"/>
                <a:ea typeface="+mn-ea"/>
              </a:rPr>
              <a:t>				</a:t>
            </a:r>
            <a:r>
              <a:rPr lang="en-US" altLang="zh-CN" sz="2003" b="1" dirty="0">
                <a:solidFill>
                  <a:srgbClr val="4472C4"/>
                </a:solidFill>
                <a:latin typeface="Times New Roman" panose="02020603050405020304" pitchFamily="18" charset="0"/>
                <a:ea typeface="+mn-ea"/>
              </a:rPr>
              <a:t>Hanoi(n–1, A, C, B);</a:t>
            </a:r>
          </a:p>
          <a:p>
            <a:pPr eaLnBrk="1" fontAlgn="auto" hangingPunct="1">
              <a:lnSpc>
                <a:spcPts val="2639"/>
              </a:lnSpc>
              <a:spcBef>
                <a:spcPts val="0"/>
              </a:spcBef>
              <a:spcAft>
                <a:spcPts val="0"/>
              </a:spcAft>
              <a:tabLst>
                <a:tab pos="571500" algn="l"/>
                <a:tab pos="635000" algn="l"/>
                <a:tab pos="863600" algn="l"/>
                <a:tab pos="1041400" algn="l"/>
                <a:tab pos="3149600" algn="l"/>
              </a:tabLst>
              <a:defRPr/>
            </a:pPr>
            <a:r>
              <a:rPr lang="en-US" altLang="zh-CN" sz="2003" b="1" dirty="0">
                <a:solidFill>
                  <a:srgbClr val="4472C4"/>
                </a:solidFill>
                <a:latin typeface="Times New Roman" panose="02020603050405020304" pitchFamily="18" charset="0"/>
                <a:ea typeface="+mn-ea"/>
              </a:rPr>
              <a:t>				</a:t>
            </a:r>
            <a:r>
              <a:rPr lang="en-US" altLang="zh-CN" sz="2003" b="1" dirty="0">
                <a:solidFill>
                  <a:srgbClr val="B24937"/>
                </a:solidFill>
                <a:latin typeface="Times New Roman" panose="02020603050405020304" pitchFamily="18" charset="0"/>
                <a:ea typeface="+mn-ea"/>
              </a:rPr>
              <a:t>Move(A, B);</a:t>
            </a:r>
          </a:p>
          <a:p>
            <a:pPr eaLnBrk="1" fontAlgn="auto" hangingPunct="1">
              <a:lnSpc>
                <a:spcPts val="2639"/>
              </a:lnSpc>
              <a:spcBef>
                <a:spcPts val="0"/>
              </a:spcBef>
              <a:spcAft>
                <a:spcPts val="0"/>
              </a:spcAft>
              <a:tabLst>
                <a:tab pos="571500" algn="l"/>
                <a:tab pos="635000" algn="l"/>
                <a:tab pos="863600" algn="l"/>
                <a:tab pos="1041400" algn="l"/>
                <a:tab pos="3149600" algn="l"/>
              </a:tabLst>
              <a:defRPr/>
            </a:pPr>
            <a:r>
              <a:rPr lang="en-US" altLang="zh-CN" sz="2003" b="1" dirty="0">
                <a:solidFill>
                  <a:srgbClr val="B24937"/>
                </a:solidFill>
                <a:latin typeface="Times New Roman" panose="02020603050405020304" pitchFamily="18" charset="0"/>
                <a:ea typeface="+mn-ea"/>
              </a:rPr>
              <a:t>				</a:t>
            </a:r>
            <a:r>
              <a:rPr lang="en-US" altLang="zh-CN" sz="2003" b="1" dirty="0">
                <a:solidFill>
                  <a:srgbClr val="ED7D31"/>
                </a:solidFill>
                <a:latin typeface="Times New Roman" panose="02020603050405020304" pitchFamily="18" charset="0"/>
                <a:ea typeface="+mn-ea"/>
              </a:rPr>
              <a:t>Hanoi(n–1, C, B, A)</a:t>
            </a:r>
          </a:p>
          <a:p>
            <a:pPr eaLnBrk="1" fontAlgn="auto" hangingPunct="1">
              <a:lnSpc>
                <a:spcPts val="2826"/>
              </a:lnSpc>
              <a:spcBef>
                <a:spcPts val="0"/>
              </a:spcBef>
              <a:spcAft>
                <a:spcPts val="0"/>
              </a:spcAft>
              <a:tabLst>
                <a:tab pos="571500" algn="l"/>
                <a:tab pos="635000" algn="l"/>
                <a:tab pos="863600" algn="l"/>
                <a:tab pos="1041400" algn="l"/>
                <a:tab pos="3149600" algn="l"/>
              </a:tabLst>
              <a:defRPr/>
            </a:pPr>
            <a:r>
              <a:rPr lang="en-US" altLang="zh-CN" sz="2003" b="1" dirty="0">
                <a:solidFill>
                  <a:srgbClr val="ED7D31"/>
                </a:solidFill>
                <a:latin typeface="Times New Roman" panose="02020603050405020304" pitchFamily="18" charset="0"/>
                <a:ea typeface="+mn-ea"/>
              </a:rPr>
              <a:t>					</a:t>
            </a:r>
            <a:r>
              <a:rPr lang="en-US" altLang="zh-CN" sz="2003" b="1" dirty="0">
                <a:solidFill>
                  <a:srgbClr val="404040"/>
                </a:solidFill>
                <a:latin typeface="Calibri" panose="020F0502020204030204" pitchFamily="34" charset="0"/>
                <a:ea typeface="+mn-ea"/>
              </a:rPr>
              <a:t>}</a:t>
            </a:r>
          </a:p>
          <a:p>
            <a:pPr eaLnBrk="1" fontAlgn="auto" hangingPunct="1">
              <a:lnSpc>
                <a:spcPts val="2639"/>
              </a:lnSpc>
              <a:spcBef>
                <a:spcPts val="0"/>
              </a:spcBef>
              <a:spcAft>
                <a:spcPts val="0"/>
              </a:spcAft>
              <a:tabLst>
                <a:tab pos="571500" algn="l"/>
                <a:tab pos="635000" algn="l"/>
                <a:tab pos="863600" algn="l"/>
                <a:tab pos="1041400" algn="l"/>
                <a:tab pos="3149600" algn="l"/>
              </a:tabLst>
              <a:defRPr/>
            </a:pPr>
            <a:r>
              <a:rPr lang="en-US" altLang="zh-CN" sz="2003" b="1" dirty="0">
                <a:solidFill>
                  <a:srgbClr val="404040"/>
                </a:solidFill>
                <a:latin typeface="Calibri" panose="020F0502020204030204" pitchFamily="34" charset="0"/>
                <a:ea typeface="+mn-ea"/>
              </a:rPr>
              <a:t>		}</a:t>
            </a:r>
            <a:endParaRPr lang="zh-CN" altLang="en-US" sz="2003" b="1" dirty="0">
              <a:solidFill>
                <a:srgbClr val="404040"/>
              </a:solidFill>
              <a:latin typeface="Calibri" panose="020F0502020204030204" pitchFamily="34" charset="0"/>
              <a:ea typeface="+mn-ea"/>
            </a:endParaRPr>
          </a:p>
        </p:txBody>
      </p:sp>
      <p:sp>
        <p:nvSpPr>
          <p:cNvPr id="14" name="文本框 13">
            <a:extLst>
              <a:ext uri="{FF2B5EF4-FFF2-40B4-BE49-F238E27FC236}">
                <a16:creationId xmlns:a16="http://schemas.microsoft.com/office/drawing/2014/main" id="{8233E041-CB13-4DD4-9477-7A88A0B6E13A}"/>
              </a:ext>
            </a:extLst>
          </p:cNvPr>
          <p:cNvSpPr txBox="1"/>
          <p:nvPr/>
        </p:nvSpPr>
        <p:spPr>
          <a:xfrm>
            <a:off x="850701" y="2852936"/>
            <a:ext cx="2936701" cy="814390"/>
          </a:xfrm>
          <a:prstGeom prst="rect">
            <a:avLst/>
          </a:prstGeom>
          <a:noFill/>
        </p:spPr>
        <p:txBody>
          <a:bodyPr wrap="none" lIns="0" tIns="0" rIns="0" bIns="0">
            <a:spAutoFit/>
          </a:bodyPr>
          <a:lstStyle/>
          <a:p>
            <a:pPr eaLnBrk="1" fontAlgn="auto" hangingPunct="1">
              <a:lnSpc>
                <a:spcPts val="1000"/>
              </a:lnSpc>
              <a:spcBef>
                <a:spcPts val="0"/>
              </a:spcBef>
              <a:spcAft>
                <a:spcPts val="0"/>
              </a:spcAft>
              <a:tabLst>
                <a:tab pos="2032000" algn="l"/>
              </a:tabLst>
              <a:defRPr/>
            </a:pPr>
            <a:endParaRPr lang="zh-CN" altLang="en-US" sz="2495" b="1" dirty="0">
              <a:solidFill>
                <a:srgbClr val="FFFFFF"/>
              </a:solidFill>
              <a:latin typeface="微软雅黑" panose="020B0503020204020204" pitchFamily="34" charset="-122"/>
              <a:ea typeface="+mn-ea"/>
            </a:endParaRPr>
          </a:p>
          <a:p>
            <a:pPr eaLnBrk="1" fontAlgn="auto" hangingPunct="1">
              <a:lnSpc>
                <a:spcPts val="2825"/>
              </a:lnSpc>
              <a:spcBef>
                <a:spcPts val="0"/>
              </a:spcBef>
              <a:spcAft>
                <a:spcPts val="0"/>
              </a:spcAft>
              <a:tabLst>
                <a:tab pos="2032000" algn="l"/>
              </a:tabLst>
              <a:defRPr/>
            </a:pPr>
            <a:r>
              <a:rPr lang="en-US" altLang="zh-CN" sz="2003" dirty="0">
                <a:solidFill>
                  <a:srgbClr val="404040"/>
                </a:solidFill>
                <a:latin typeface="Times New Roman" panose="02020603050405020304" pitchFamily="18" charset="0"/>
                <a:ea typeface="楷体_GB2312"/>
              </a:rPr>
              <a:t>Hanoi</a:t>
            </a:r>
            <a:r>
              <a:rPr lang="zh-CN" altLang="en-US" sz="2003" dirty="0">
                <a:solidFill>
                  <a:srgbClr val="404040"/>
                </a:solidFill>
                <a:latin typeface="微软雅黑" panose="020B0503020204020204" pitchFamily="34" charset="-122"/>
                <a:ea typeface="楷体_GB2312"/>
              </a:rPr>
              <a:t>塔的解可以很自然地</a:t>
            </a:r>
            <a:endParaRPr lang="en-US" altLang="zh-CN" sz="2003" dirty="0">
              <a:solidFill>
                <a:srgbClr val="404040"/>
              </a:solidFill>
              <a:latin typeface="微软雅黑" panose="020B0503020204020204" pitchFamily="34" charset="-122"/>
              <a:ea typeface="楷体_GB2312"/>
            </a:endParaRPr>
          </a:p>
          <a:p>
            <a:pPr eaLnBrk="1" fontAlgn="auto" hangingPunct="1">
              <a:lnSpc>
                <a:spcPts val="2825"/>
              </a:lnSpc>
              <a:spcBef>
                <a:spcPts val="0"/>
              </a:spcBef>
              <a:spcAft>
                <a:spcPts val="0"/>
              </a:spcAft>
              <a:tabLst>
                <a:tab pos="2032000" algn="l"/>
              </a:tabLst>
              <a:defRPr/>
            </a:pPr>
            <a:r>
              <a:rPr lang="zh-CN" altLang="en-US" sz="2003" dirty="0">
                <a:solidFill>
                  <a:srgbClr val="404040"/>
                </a:solidFill>
                <a:latin typeface="微软雅黑" panose="020B0503020204020204" pitchFamily="34" charset="-122"/>
                <a:ea typeface="楷体_GB2312"/>
              </a:rPr>
              <a:t>看成这样一个过程：</a:t>
            </a:r>
          </a:p>
        </p:txBody>
      </p:sp>
      <p:sp>
        <p:nvSpPr>
          <p:cNvPr id="16" name="文本框 15">
            <a:extLst>
              <a:ext uri="{FF2B5EF4-FFF2-40B4-BE49-F238E27FC236}">
                <a16:creationId xmlns:a16="http://schemas.microsoft.com/office/drawing/2014/main" id="{8DB86A07-5B09-454E-BB6F-9B8DCD502E94}"/>
              </a:ext>
            </a:extLst>
          </p:cNvPr>
          <p:cNvSpPr txBox="1"/>
          <p:nvPr/>
        </p:nvSpPr>
        <p:spPr>
          <a:xfrm>
            <a:off x="4070052" y="2990335"/>
            <a:ext cx="3670300" cy="400559"/>
          </a:xfrm>
          <a:prstGeom prst="rect">
            <a:avLst/>
          </a:prstGeom>
          <a:noFill/>
        </p:spPr>
        <p:txBody>
          <a:bodyPr wrap="square">
            <a:spAutoFit/>
          </a:bodyPr>
          <a:lstStyle/>
          <a:p>
            <a:r>
              <a:rPr lang="zh-CN" altLang="en-US" sz="2003" dirty="0">
                <a:solidFill>
                  <a:srgbClr val="404040"/>
                </a:solidFill>
                <a:latin typeface="微软雅黑" panose="020B0503020204020204" pitchFamily="34" charset="-122"/>
                <a:ea typeface="楷体_GB2312"/>
              </a:rPr>
              <a:t>于是可得到如下的程序：</a:t>
            </a:r>
            <a:endParaRPr lang="en-US" altLang="zh-CN" sz="2003" dirty="0">
              <a:solidFill>
                <a:srgbClr val="404040"/>
              </a:solidFill>
              <a:latin typeface="微软雅黑" panose="020B0503020204020204" pitchFamily="34" charset="-12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Effect transition="in" filter="blinds(horizontal)">
                                      <p:cBhvr>
                                        <p:cTn id="7"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77915C2F-7FF5-4536-BB81-247EE27D4C59}"/>
              </a:ext>
            </a:extLst>
          </p:cNvPr>
          <p:cNvPicPr>
            <a:picLocks noChangeAspect="1"/>
          </p:cNvPicPr>
          <p:nvPr/>
        </p:nvPicPr>
        <p:blipFill>
          <a:blip r:embed="rId4"/>
          <a:stretch>
            <a:fillRect/>
          </a:stretch>
        </p:blipFill>
        <p:spPr>
          <a:xfrm>
            <a:off x="1519237" y="2148019"/>
            <a:ext cx="6105525" cy="4562475"/>
          </a:xfrm>
          <a:prstGeom prst="rect">
            <a:avLst/>
          </a:prstGeom>
        </p:spPr>
      </p:pic>
    </p:spTree>
    <p:extLst>
      <p:ext uri="{BB962C8B-B14F-4D97-AF65-F5344CB8AC3E}">
        <p14:creationId xmlns:p14="http://schemas.microsoft.com/office/powerpoint/2010/main" val="32413989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9793BCF9-8915-49B8-A80D-31249D9433A5}"/>
              </a:ext>
            </a:extLst>
          </p:cNvPr>
          <p:cNvPicPr>
            <a:picLocks noChangeAspect="1"/>
          </p:cNvPicPr>
          <p:nvPr/>
        </p:nvPicPr>
        <p:blipFill>
          <a:blip r:embed="rId4"/>
          <a:stretch>
            <a:fillRect/>
          </a:stretch>
        </p:blipFill>
        <p:spPr>
          <a:xfrm>
            <a:off x="1576387" y="2134812"/>
            <a:ext cx="5991225" cy="4524375"/>
          </a:xfrm>
          <a:prstGeom prst="rect">
            <a:avLst/>
          </a:prstGeom>
        </p:spPr>
      </p:pic>
    </p:spTree>
    <p:extLst>
      <p:ext uri="{BB962C8B-B14F-4D97-AF65-F5344CB8AC3E}">
        <p14:creationId xmlns:p14="http://schemas.microsoft.com/office/powerpoint/2010/main" val="351483742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E053715E-6F7B-4B17-A13C-FE2214CF24E3}"/>
              </a:ext>
            </a:extLst>
          </p:cNvPr>
          <p:cNvPicPr>
            <a:picLocks noChangeAspect="1"/>
          </p:cNvPicPr>
          <p:nvPr/>
        </p:nvPicPr>
        <p:blipFill>
          <a:blip r:embed="rId4"/>
          <a:stretch>
            <a:fillRect/>
          </a:stretch>
        </p:blipFill>
        <p:spPr>
          <a:xfrm>
            <a:off x="1576387" y="1988840"/>
            <a:ext cx="5991225" cy="4543425"/>
          </a:xfrm>
          <a:prstGeom prst="rect">
            <a:avLst/>
          </a:prstGeom>
        </p:spPr>
      </p:pic>
    </p:spTree>
    <p:extLst>
      <p:ext uri="{BB962C8B-B14F-4D97-AF65-F5344CB8AC3E}">
        <p14:creationId xmlns:p14="http://schemas.microsoft.com/office/powerpoint/2010/main" val="25710698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513B7E8F-3E9F-4DCA-A230-A1EDF383A6CE}"/>
              </a:ext>
            </a:extLst>
          </p:cNvPr>
          <p:cNvPicPr>
            <a:picLocks noChangeAspect="1"/>
          </p:cNvPicPr>
          <p:nvPr/>
        </p:nvPicPr>
        <p:blipFill>
          <a:blip r:embed="rId4"/>
          <a:stretch>
            <a:fillRect/>
          </a:stretch>
        </p:blipFill>
        <p:spPr>
          <a:xfrm>
            <a:off x="1566862" y="1988840"/>
            <a:ext cx="6010275" cy="4581525"/>
          </a:xfrm>
          <a:prstGeom prst="rect">
            <a:avLst/>
          </a:prstGeom>
        </p:spPr>
      </p:pic>
    </p:spTree>
    <p:extLst>
      <p:ext uri="{BB962C8B-B14F-4D97-AF65-F5344CB8AC3E}">
        <p14:creationId xmlns:p14="http://schemas.microsoft.com/office/powerpoint/2010/main" val="23856475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942E060C-C856-4099-86A4-3119D0DEDF50}"/>
              </a:ext>
            </a:extLst>
          </p:cNvPr>
          <p:cNvPicPr>
            <a:picLocks noChangeAspect="1"/>
          </p:cNvPicPr>
          <p:nvPr/>
        </p:nvPicPr>
        <p:blipFill>
          <a:blip r:embed="rId4"/>
          <a:stretch>
            <a:fillRect/>
          </a:stretch>
        </p:blipFill>
        <p:spPr>
          <a:xfrm>
            <a:off x="1557337" y="1988840"/>
            <a:ext cx="6029325" cy="4543425"/>
          </a:xfrm>
          <a:prstGeom prst="rect">
            <a:avLst/>
          </a:prstGeom>
        </p:spPr>
      </p:pic>
    </p:spTree>
    <p:extLst>
      <p:ext uri="{BB962C8B-B14F-4D97-AF65-F5344CB8AC3E}">
        <p14:creationId xmlns:p14="http://schemas.microsoft.com/office/powerpoint/2010/main" val="19256658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FD38264A-6661-428D-97E8-8415673C0FD0}"/>
              </a:ext>
            </a:extLst>
          </p:cNvPr>
          <p:cNvPicPr>
            <a:picLocks noChangeAspect="1"/>
          </p:cNvPicPr>
          <p:nvPr/>
        </p:nvPicPr>
        <p:blipFill>
          <a:blip r:embed="rId4"/>
          <a:stretch>
            <a:fillRect/>
          </a:stretch>
        </p:blipFill>
        <p:spPr>
          <a:xfrm>
            <a:off x="1576387" y="1988840"/>
            <a:ext cx="5991225" cy="4591050"/>
          </a:xfrm>
          <a:prstGeom prst="rect">
            <a:avLst/>
          </a:prstGeom>
        </p:spPr>
      </p:pic>
    </p:spTree>
    <p:extLst>
      <p:ext uri="{BB962C8B-B14F-4D97-AF65-F5344CB8AC3E}">
        <p14:creationId xmlns:p14="http://schemas.microsoft.com/office/powerpoint/2010/main" val="25145609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F566F5D4-DF6F-47B6-9709-4F26DB47E013}"/>
              </a:ext>
            </a:extLst>
          </p:cNvPr>
          <p:cNvPicPr>
            <a:picLocks noChangeAspect="1"/>
          </p:cNvPicPr>
          <p:nvPr/>
        </p:nvPicPr>
        <p:blipFill>
          <a:blip r:embed="rId4"/>
          <a:stretch>
            <a:fillRect/>
          </a:stretch>
        </p:blipFill>
        <p:spPr>
          <a:xfrm>
            <a:off x="1562100" y="2148019"/>
            <a:ext cx="6019800" cy="4533900"/>
          </a:xfrm>
          <a:prstGeom prst="rect">
            <a:avLst/>
          </a:prstGeom>
        </p:spPr>
      </p:pic>
    </p:spTree>
    <p:extLst>
      <p:ext uri="{BB962C8B-B14F-4D97-AF65-F5344CB8AC3E}">
        <p14:creationId xmlns:p14="http://schemas.microsoft.com/office/powerpoint/2010/main" val="5816227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87BA6A1A-273E-413C-AB6D-CA60D80EEDEB}"/>
              </a:ext>
            </a:extLst>
          </p:cNvPr>
          <p:cNvPicPr>
            <a:picLocks noChangeAspect="1"/>
          </p:cNvPicPr>
          <p:nvPr/>
        </p:nvPicPr>
        <p:blipFill>
          <a:blip r:embed="rId4"/>
          <a:stretch>
            <a:fillRect/>
          </a:stretch>
        </p:blipFill>
        <p:spPr>
          <a:xfrm>
            <a:off x="1604962" y="2134812"/>
            <a:ext cx="5934075" cy="4533900"/>
          </a:xfrm>
          <a:prstGeom prst="rect">
            <a:avLst/>
          </a:prstGeom>
        </p:spPr>
      </p:pic>
    </p:spTree>
    <p:extLst>
      <p:ext uri="{BB962C8B-B14F-4D97-AF65-F5344CB8AC3E}">
        <p14:creationId xmlns:p14="http://schemas.microsoft.com/office/powerpoint/2010/main" val="38696330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B2FC449E-1925-41EA-9748-89ED74F7D70B}"/>
              </a:ext>
            </a:extLst>
          </p:cNvPr>
          <p:cNvPicPr>
            <a:picLocks noChangeAspect="1"/>
          </p:cNvPicPr>
          <p:nvPr/>
        </p:nvPicPr>
        <p:blipFill>
          <a:blip r:embed="rId4"/>
          <a:stretch>
            <a:fillRect/>
          </a:stretch>
        </p:blipFill>
        <p:spPr>
          <a:xfrm>
            <a:off x="1562100" y="1988840"/>
            <a:ext cx="6019800" cy="4552950"/>
          </a:xfrm>
          <a:prstGeom prst="rect">
            <a:avLst/>
          </a:prstGeom>
        </p:spPr>
      </p:pic>
    </p:spTree>
    <p:extLst>
      <p:ext uri="{BB962C8B-B14F-4D97-AF65-F5344CB8AC3E}">
        <p14:creationId xmlns:p14="http://schemas.microsoft.com/office/powerpoint/2010/main" val="31206645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056E3BDB-BC78-468D-BE71-ADD3D01090F9}"/>
              </a:ext>
            </a:extLst>
          </p:cNvPr>
          <p:cNvPicPr>
            <a:picLocks noChangeAspect="1"/>
          </p:cNvPicPr>
          <p:nvPr/>
        </p:nvPicPr>
        <p:blipFill>
          <a:blip r:embed="rId4"/>
          <a:stretch>
            <a:fillRect/>
          </a:stretch>
        </p:blipFill>
        <p:spPr>
          <a:xfrm>
            <a:off x="1566862" y="1988840"/>
            <a:ext cx="6010275" cy="4572000"/>
          </a:xfrm>
          <a:prstGeom prst="rect">
            <a:avLst/>
          </a:prstGeom>
        </p:spPr>
      </p:pic>
    </p:spTree>
    <p:extLst>
      <p:ext uri="{BB962C8B-B14F-4D97-AF65-F5344CB8AC3E}">
        <p14:creationId xmlns:p14="http://schemas.microsoft.com/office/powerpoint/2010/main" val="107047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形状 19">
            <a:extLst>
              <a:ext uri="{FF2B5EF4-FFF2-40B4-BE49-F238E27FC236}">
                <a16:creationId xmlns:a16="http://schemas.microsoft.com/office/drawing/2014/main" id="{B72F0B8E-E619-43BC-B94F-1786696CDB99}"/>
              </a:ext>
            </a:extLst>
          </p:cNvPr>
          <p:cNvSpPr/>
          <p:nvPr/>
        </p:nvSpPr>
        <p:spPr>
          <a:xfrm>
            <a:off x="486076" y="4149080"/>
            <a:ext cx="8345680" cy="2160240"/>
          </a:xfrm>
          <a:custGeom>
            <a:avLst/>
            <a:gdLst/>
            <a:ahLst/>
            <a:cxnLst/>
            <a:rect l="0" t="0" r="0" b="0"/>
            <a:pathLst>
              <a:path w="7633717" h="1491997">
                <a:moveTo>
                  <a:pt x="0" y="1491996"/>
                </a:moveTo>
                <a:lnTo>
                  <a:pt x="7633716" y="1491996"/>
                </a:lnTo>
                <a:lnTo>
                  <a:pt x="7633716" y="0"/>
                </a:lnTo>
                <a:lnTo>
                  <a:pt x="0" y="0"/>
                </a:lnTo>
                <a:close/>
              </a:path>
            </a:pathLst>
          </a:custGeom>
          <a:solidFill>
            <a:srgbClr val="DCE6F2"/>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2800"/>
          </a:p>
        </p:txBody>
      </p:sp>
      <p:sp>
        <p:nvSpPr>
          <p:cNvPr id="23" name="文本框 22">
            <a:extLst>
              <a:ext uri="{FF2B5EF4-FFF2-40B4-BE49-F238E27FC236}">
                <a16:creationId xmlns:a16="http://schemas.microsoft.com/office/drawing/2014/main" id="{C1471D02-2488-4D7D-8032-4397ED5D97B0}"/>
              </a:ext>
            </a:extLst>
          </p:cNvPr>
          <p:cNvSpPr txBox="1"/>
          <p:nvPr/>
        </p:nvSpPr>
        <p:spPr>
          <a:xfrm>
            <a:off x="511292" y="822499"/>
            <a:ext cx="3355086" cy="371897"/>
          </a:xfrm>
          <a:prstGeom prst="rect">
            <a:avLst/>
          </a:prstGeom>
          <a:noFill/>
        </p:spPr>
        <p:txBody>
          <a:bodyPr wrap="none" lIns="0" tIns="0" rIns="0" bIns="0">
            <a:spAutoFit/>
          </a:bodyPr>
          <a:lstStyle/>
          <a:p>
            <a:pPr eaLnBrk="1" fontAlgn="auto" hangingPunct="1">
              <a:lnSpc>
                <a:spcPts val="2879"/>
              </a:lnSpc>
              <a:spcBef>
                <a:spcPts val="0"/>
              </a:spcBef>
              <a:spcAft>
                <a:spcPts val="0"/>
              </a:spcAft>
              <a:defRPr/>
            </a:pPr>
            <a:r>
              <a:rPr lang="zh-CN" altLang="en-US" sz="2800" b="1" dirty="0">
                <a:latin typeface="微软雅黑" panose="020B0503020204020204" pitchFamily="34" charset="-122"/>
                <a:ea typeface="+mn-ea"/>
              </a:rPr>
              <a:t>引子 ─ 故事中的故事</a:t>
            </a:r>
          </a:p>
        </p:txBody>
      </p:sp>
      <p:sp>
        <p:nvSpPr>
          <p:cNvPr id="24" name="文本框 23">
            <a:extLst>
              <a:ext uri="{FF2B5EF4-FFF2-40B4-BE49-F238E27FC236}">
                <a16:creationId xmlns:a16="http://schemas.microsoft.com/office/drawing/2014/main" id="{FBE22A6E-6FAE-44B0-BFE8-BD0688B28E33}"/>
              </a:ext>
            </a:extLst>
          </p:cNvPr>
          <p:cNvSpPr txBox="1"/>
          <p:nvPr/>
        </p:nvSpPr>
        <p:spPr>
          <a:xfrm>
            <a:off x="513172" y="1408942"/>
            <a:ext cx="8163284" cy="2680157"/>
          </a:xfrm>
          <a:prstGeom prst="rect">
            <a:avLst/>
          </a:prstGeom>
          <a:noFill/>
        </p:spPr>
        <p:txBody>
          <a:bodyPr wrap="square" lIns="0" tIns="0" rIns="0" bIns="0">
            <a:spAutoFit/>
          </a:bodyPr>
          <a:lstStyle/>
          <a:p>
            <a:pPr algn="just" eaLnBrk="1" fontAlgn="auto" hangingPunct="1">
              <a:lnSpc>
                <a:spcPct val="150000"/>
              </a:lnSpc>
              <a:spcBef>
                <a:spcPts val="0"/>
              </a:spcBef>
              <a:spcAft>
                <a:spcPts val="0"/>
              </a:spcAft>
              <a:defRPr/>
            </a:pPr>
            <a:r>
              <a:rPr lang="zh-CN" altLang="en-US" sz="3200" b="1" dirty="0">
                <a:solidFill>
                  <a:srgbClr val="F77A2D"/>
                </a:solidFill>
                <a:latin typeface="微软雅黑" panose="020B0503020204020204" pitchFamily="34" charset="-122"/>
                <a:ea typeface="+mn-ea"/>
              </a:rPr>
              <a:t>老和尚讲故事：</a:t>
            </a:r>
            <a:r>
              <a:rPr lang="zh-CN" altLang="en-US" sz="2400" dirty="0">
                <a:solidFill>
                  <a:srgbClr val="000000"/>
                </a:solidFill>
                <a:latin typeface="微软雅黑" panose="020B0503020204020204" pitchFamily="34" charset="-122"/>
                <a:ea typeface="+mn-ea"/>
              </a:rPr>
              <a:t>“从前有个庙，庙里有个老和尚，老和尚给小和尚讲故事</a:t>
            </a:r>
            <a:r>
              <a:rPr lang="en-US" altLang="zh-CN" sz="2400" dirty="0">
                <a:solidFill>
                  <a:srgbClr val="000000"/>
                </a:solidFill>
                <a:latin typeface="微软雅黑" panose="020B0503020204020204" pitchFamily="34" charset="-122"/>
                <a:ea typeface="+mn-ea"/>
              </a:rPr>
              <a:t>,</a:t>
            </a:r>
            <a:r>
              <a:rPr lang="zh-CN" altLang="en-US" sz="2400" dirty="0">
                <a:solidFill>
                  <a:srgbClr val="000000"/>
                </a:solidFill>
                <a:latin typeface="微软雅黑" panose="020B0503020204020204" pitchFamily="34" charset="-122"/>
                <a:ea typeface="+mn-ea"/>
              </a:rPr>
              <a:t>讲的什么故事呢？故事是：从前有个庙，庙里有个老和尚，老和尚给小和尚讲故事</a:t>
            </a:r>
            <a:r>
              <a:rPr lang="en-US" altLang="zh-CN" sz="2400" dirty="0">
                <a:solidFill>
                  <a:srgbClr val="000000"/>
                </a:solidFill>
                <a:latin typeface="微软雅黑" panose="020B0503020204020204" pitchFamily="34" charset="-122"/>
                <a:ea typeface="+mn-ea"/>
              </a:rPr>
              <a:t>,</a:t>
            </a:r>
            <a:r>
              <a:rPr lang="zh-CN" altLang="en-US" sz="2400" dirty="0">
                <a:solidFill>
                  <a:srgbClr val="000000"/>
                </a:solidFill>
                <a:latin typeface="微软雅黑" panose="020B0503020204020204" pitchFamily="34" charset="-122"/>
                <a:ea typeface="+mn-ea"/>
              </a:rPr>
              <a:t>讲的什么故</a:t>
            </a:r>
          </a:p>
          <a:p>
            <a:pPr eaLnBrk="1" fontAlgn="auto" hangingPunct="1">
              <a:lnSpc>
                <a:spcPct val="150000"/>
              </a:lnSpc>
              <a:spcBef>
                <a:spcPts val="0"/>
              </a:spcBef>
              <a:spcAft>
                <a:spcPts val="0"/>
              </a:spcAft>
              <a:defRPr/>
            </a:pPr>
            <a:r>
              <a:rPr lang="zh-CN" altLang="en-US" sz="2400" dirty="0">
                <a:solidFill>
                  <a:srgbClr val="000000"/>
                </a:solidFill>
                <a:latin typeface="微软雅黑" panose="020B0503020204020204" pitchFamily="34" charset="-122"/>
                <a:ea typeface="+mn-ea"/>
              </a:rPr>
              <a:t>事呢？故事是</a:t>
            </a:r>
            <a:r>
              <a:rPr lang="en-US" altLang="zh-CN" sz="2400" dirty="0">
                <a:solidFill>
                  <a:srgbClr val="000000"/>
                </a:solidFill>
                <a:latin typeface="微软雅黑" panose="020B0503020204020204" pitchFamily="34" charset="-122"/>
                <a:ea typeface="+mn-ea"/>
              </a:rPr>
              <a:t>……”</a:t>
            </a:r>
            <a:endParaRPr lang="zh-CN" altLang="en-US" sz="2400" dirty="0">
              <a:solidFill>
                <a:srgbClr val="000000"/>
              </a:solidFill>
              <a:latin typeface="微软雅黑" panose="020B0503020204020204" pitchFamily="34" charset="-122"/>
              <a:ea typeface="+mn-ea"/>
            </a:endParaRPr>
          </a:p>
          <a:p>
            <a:pPr eaLnBrk="1" fontAlgn="auto" hangingPunct="1">
              <a:lnSpc>
                <a:spcPts val="2360"/>
              </a:lnSpc>
              <a:spcBef>
                <a:spcPts val="0"/>
              </a:spcBef>
              <a:spcAft>
                <a:spcPts val="0"/>
              </a:spcAft>
              <a:defRPr/>
            </a:pPr>
            <a:endParaRPr lang="zh-CN" altLang="en-US" sz="1596" dirty="0">
              <a:solidFill>
                <a:srgbClr val="000000"/>
              </a:solidFill>
              <a:latin typeface="微软雅黑" panose="020B0503020204020204" pitchFamily="34" charset="-122"/>
              <a:ea typeface="+mn-ea"/>
            </a:endParaRPr>
          </a:p>
        </p:txBody>
      </p:sp>
      <p:sp>
        <p:nvSpPr>
          <p:cNvPr id="26" name="文本框 25">
            <a:extLst>
              <a:ext uri="{FF2B5EF4-FFF2-40B4-BE49-F238E27FC236}">
                <a16:creationId xmlns:a16="http://schemas.microsoft.com/office/drawing/2014/main" id="{05505F40-3AD0-425F-AE5A-591A537CAFAF}"/>
              </a:ext>
            </a:extLst>
          </p:cNvPr>
          <p:cNvSpPr txBox="1"/>
          <p:nvPr/>
        </p:nvSpPr>
        <p:spPr>
          <a:xfrm>
            <a:off x="578151" y="4210992"/>
            <a:ext cx="1396793" cy="867995"/>
          </a:xfrm>
          <a:prstGeom prst="rect">
            <a:avLst/>
          </a:prstGeom>
          <a:noFill/>
        </p:spPr>
        <p:txBody>
          <a:bodyPr wrap="none" lIns="0" tIns="0" rIns="0" bIns="0">
            <a:spAutoFit/>
          </a:bodyPr>
          <a:lstStyle/>
          <a:p>
            <a:pPr eaLnBrk="1" fontAlgn="auto" hangingPunct="1">
              <a:lnSpc>
                <a:spcPct val="150000"/>
              </a:lnSpc>
              <a:spcBef>
                <a:spcPts val="0"/>
              </a:spcBef>
              <a:spcAft>
                <a:spcPts val="0"/>
              </a:spcAft>
              <a:defRPr/>
            </a:pPr>
            <a:r>
              <a:rPr lang="en-US" altLang="zh-CN" sz="2000">
                <a:solidFill>
                  <a:srgbClr val="000000"/>
                </a:solidFill>
                <a:latin typeface="Times New Roman" panose="02020603050405020304" pitchFamily="18" charset="0"/>
                <a:ea typeface="+mn-ea"/>
              </a:rPr>
              <a:t>Void Story ( )</a:t>
            </a:r>
          </a:p>
          <a:p>
            <a:pPr eaLnBrk="1" fontAlgn="auto" hangingPunct="1">
              <a:lnSpc>
                <a:spcPct val="150000"/>
              </a:lnSpc>
              <a:spcBef>
                <a:spcPts val="0"/>
              </a:spcBef>
              <a:spcAft>
                <a:spcPts val="0"/>
              </a:spcAft>
              <a:defRPr/>
            </a:pPr>
            <a:r>
              <a:rPr lang="en-US" altLang="zh-CN" sz="2000">
                <a:solidFill>
                  <a:srgbClr val="000000"/>
                </a:solidFill>
                <a:latin typeface="Times New Roman" panose="02020603050405020304" pitchFamily="18" charset="0"/>
                <a:ea typeface="+mn-ea"/>
              </a:rPr>
              <a:t>{</a:t>
            </a:r>
            <a:endParaRPr lang="zh-CN" altLang="en-US" sz="2000">
              <a:solidFill>
                <a:srgbClr val="000000"/>
              </a:solidFill>
              <a:latin typeface="Times New Roman" panose="02020603050405020304" pitchFamily="18" charset="0"/>
              <a:ea typeface="+mn-ea"/>
            </a:endParaRPr>
          </a:p>
        </p:txBody>
      </p:sp>
      <p:sp>
        <p:nvSpPr>
          <p:cNvPr id="27" name="文本框 26">
            <a:extLst>
              <a:ext uri="{FF2B5EF4-FFF2-40B4-BE49-F238E27FC236}">
                <a16:creationId xmlns:a16="http://schemas.microsoft.com/office/drawing/2014/main" id="{8F8B0C35-9023-4040-9A49-D857B059F0BC}"/>
              </a:ext>
            </a:extLst>
          </p:cNvPr>
          <p:cNvSpPr txBox="1"/>
          <p:nvPr/>
        </p:nvSpPr>
        <p:spPr>
          <a:xfrm>
            <a:off x="768651" y="4650730"/>
            <a:ext cx="8063105" cy="1329659"/>
          </a:xfrm>
          <a:prstGeom prst="rect">
            <a:avLst/>
          </a:prstGeom>
          <a:noFill/>
        </p:spPr>
        <p:txBody>
          <a:bodyPr wrap="none" lIns="0" tIns="0" rIns="0" bIns="0">
            <a:spAutoFit/>
          </a:bodyPr>
          <a:lstStyle/>
          <a:p>
            <a:pPr eaLnBrk="1" fontAlgn="auto" hangingPunct="1">
              <a:lnSpc>
                <a:spcPct val="150000"/>
              </a:lnSpc>
              <a:spcBef>
                <a:spcPts val="0"/>
              </a:spcBef>
              <a:spcAft>
                <a:spcPts val="0"/>
              </a:spcAft>
              <a:defRPr/>
            </a:pPr>
            <a:r>
              <a:rPr lang="en-US" altLang="zh-CN" sz="2000" dirty="0" err="1">
                <a:solidFill>
                  <a:srgbClr val="000000"/>
                </a:solidFill>
                <a:latin typeface="Times New Roman" panose="02020603050405020304" pitchFamily="18" charset="0"/>
                <a:ea typeface="+mn-ea"/>
              </a:rPr>
              <a:t>printf</a:t>
            </a:r>
            <a:r>
              <a:rPr lang="en-US" altLang="zh-CN" sz="2000" dirty="0">
                <a:solidFill>
                  <a:srgbClr val="000000"/>
                </a:solidFill>
                <a:latin typeface="Times New Roman" panose="02020603050405020304" pitchFamily="18" charset="0"/>
                <a:ea typeface="+mn-ea"/>
              </a:rPr>
              <a:t>(“</a:t>
            </a:r>
            <a:r>
              <a:rPr lang="zh-CN" altLang="en-US" sz="2000" dirty="0">
                <a:solidFill>
                  <a:srgbClr val="000000"/>
                </a:solidFill>
                <a:latin typeface="微软雅黑" panose="020B0503020204020204" pitchFamily="34" charset="-122"/>
                <a:ea typeface="+mn-ea"/>
              </a:rPr>
              <a:t>从前有个庙，庙里有个老和尚，老和尚给小和尚讲故事， </a:t>
            </a:r>
            <a:r>
              <a:rPr lang="en-US" altLang="zh-CN" sz="2000" dirty="0">
                <a:solidFill>
                  <a:srgbClr val="000000"/>
                </a:solidFill>
                <a:latin typeface="Times New Roman" panose="02020603050405020304" pitchFamily="18" charset="0"/>
                <a:ea typeface="+mn-ea"/>
              </a:rPr>
              <a:t>\r\n”)</a:t>
            </a:r>
            <a:r>
              <a:rPr lang="zh-CN" altLang="en-US" sz="2000" dirty="0">
                <a:solidFill>
                  <a:srgbClr val="000000"/>
                </a:solidFill>
                <a:latin typeface="Times New Roman" panose="02020603050405020304" pitchFamily="18" charset="0"/>
                <a:ea typeface="+mn-ea"/>
              </a:rPr>
              <a:t>；</a:t>
            </a:r>
          </a:p>
          <a:p>
            <a:pPr eaLnBrk="1" fontAlgn="auto" hangingPunct="1">
              <a:lnSpc>
                <a:spcPct val="150000"/>
              </a:lnSpc>
              <a:spcBef>
                <a:spcPts val="0"/>
              </a:spcBef>
              <a:spcAft>
                <a:spcPts val="0"/>
              </a:spcAft>
              <a:defRPr/>
            </a:pPr>
            <a:r>
              <a:rPr lang="en-US" altLang="zh-CN" sz="2000" dirty="0" err="1">
                <a:solidFill>
                  <a:srgbClr val="000000"/>
                </a:solidFill>
                <a:latin typeface="Times New Roman" panose="02020603050405020304" pitchFamily="18" charset="0"/>
                <a:ea typeface="+mn-ea"/>
              </a:rPr>
              <a:t>printf</a:t>
            </a:r>
            <a:r>
              <a:rPr lang="en-US" altLang="zh-CN" sz="2000" dirty="0">
                <a:solidFill>
                  <a:srgbClr val="000000"/>
                </a:solidFill>
                <a:latin typeface="Times New Roman" panose="02020603050405020304" pitchFamily="18" charset="0"/>
                <a:ea typeface="+mn-ea"/>
              </a:rPr>
              <a:t>(“</a:t>
            </a:r>
            <a:r>
              <a:rPr lang="zh-CN" altLang="en-US" sz="2000" dirty="0">
                <a:solidFill>
                  <a:srgbClr val="000000"/>
                </a:solidFill>
                <a:latin typeface="微软雅黑" panose="020B0503020204020204" pitchFamily="34" charset="-122"/>
                <a:ea typeface="+mn-ea"/>
              </a:rPr>
              <a:t>讲的什么故事呢？故事是：</a:t>
            </a:r>
            <a:r>
              <a:rPr lang="en-US" altLang="zh-CN" sz="2000" dirty="0">
                <a:solidFill>
                  <a:srgbClr val="000000"/>
                </a:solidFill>
                <a:latin typeface="Times New Roman" panose="02020603050405020304" pitchFamily="18" charset="0"/>
                <a:ea typeface="+mn-ea"/>
              </a:rPr>
              <a:t>\r\n”)</a:t>
            </a:r>
            <a:r>
              <a:rPr lang="zh-CN" altLang="en-US" sz="2000" dirty="0">
                <a:solidFill>
                  <a:srgbClr val="000000"/>
                </a:solidFill>
                <a:latin typeface="Times New Roman" panose="02020603050405020304" pitchFamily="18" charset="0"/>
                <a:ea typeface="+mn-ea"/>
              </a:rPr>
              <a:t>；</a:t>
            </a:r>
            <a:endParaRPr lang="en-US" altLang="zh-CN" sz="2000" dirty="0">
              <a:solidFill>
                <a:srgbClr val="000000"/>
              </a:solidFill>
              <a:latin typeface="Times New Roman" panose="02020603050405020304" pitchFamily="18" charset="0"/>
              <a:ea typeface="+mn-ea"/>
            </a:endParaRPr>
          </a:p>
          <a:p>
            <a:pPr eaLnBrk="1" fontAlgn="auto" hangingPunct="1">
              <a:lnSpc>
                <a:spcPct val="150000"/>
              </a:lnSpc>
              <a:spcBef>
                <a:spcPts val="0"/>
              </a:spcBef>
              <a:spcAft>
                <a:spcPts val="0"/>
              </a:spcAft>
              <a:defRPr/>
            </a:pPr>
            <a:endParaRPr lang="zh-CN" altLang="en-US" sz="2000" dirty="0">
              <a:solidFill>
                <a:srgbClr val="000000"/>
              </a:solidFill>
              <a:latin typeface="Times New Roman" panose="02020603050405020304" pitchFamily="18" charset="0"/>
              <a:ea typeface="+mn-ea"/>
            </a:endParaRPr>
          </a:p>
        </p:txBody>
      </p:sp>
      <p:sp>
        <p:nvSpPr>
          <p:cNvPr id="28" name="文本框 13">
            <a:extLst>
              <a:ext uri="{FF2B5EF4-FFF2-40B4-BE49-F238E27FC236}">
                <a16:creationId xmlns:a16="http://schemas.microsoft.com/office/drawing/2014/main" id="{BA9AE9B9-43DE-40BA-B617-120A3977C5F3}"/>
              </a:ext>
            </a:extLst>
          </p:cNvPr>
          <p:cNvSpPr txBox="1">
            <a:spLocks noChangeArrowheads="1"/>
          </p:cNvSpPr>
          <p:nvPr/>
        </p:nvSpPr>
        <p:spPr bwMode="auto">
          <a:xfrm>
            <a:off x="768651" y="5474206"/>
            <a:ext cx="916918" cy="40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en-US" altLang="zh-CN" sz="2000" b="1" dirty="0">
                <a:solidFill>
                  <a:srgbClr val="F77A2D"/>
                </a:solidFill>
                <a:latin typeface="Times New Roman" panose="02020603050405020304" pitchFamily="18" charset="0"/>
              </a:rPr>
              <a:t>Story( );</a:t>
            </a:r>
            <a:endParaRPr lang="zh-CN" altLang="en-US" sz="2000" b="1" dirty="0">
              <a:solidFill>
                <a:srgbClr val="F77A2D"/>
              </a:solidFill>
              <a:latin typeface="Times New Roman" panose="02020603050405020304" pitchFamily="18" charset="0"/>
            </a:endParaRPr>
          </a:p>
        </p:txBody>
      </p:sp>
      <p:sp>
        <p:nvSpPr>
          <p:cNvPr id="29" name="文本框 14">
            <a:extLst>
              <a:ext uri="{FF2B5EF4-FFF2-40B4-BE49-F238E27FC236}">
                <a16:creationId xmlns:a16="http://schemas.microsoft.com/office/drawing/2014/main" id="{C8F30ABA-F4D2-434C-8571-5096406194FF}"/>
              </a:ext>
            </a:extLst>
          </p:cNvPr>
          <p:cNvSpPr txBox="1">
            <a:spLocks noChangeArrowheads="1"/>
          </p:cNvSpPr>
          <p:nvPr/>
        </p:nvSpPr>
        <p:spPr bwMode="auto">
          <a:xfrm>
            <a:off x="580236" y="5691902"/>
            <a:ext cx="123432" cy="40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en-US" altLang="zh-CN" sz="2000"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758033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a:latin typeface="黑体" pitchFamily="2" charset="-122"/>
                <a:ea typeface="黑体" pitchFamily="2" charset="-122"/>
              </a:rPr>
              <a:t>2.1  </a:t>
            </a:r>
            <a:r>
              <a:rPr lang="zh-CN" altLang="en-US">
                <a:effectLst>
                  <a:outerShdw blurRad="38100" dist="38100" dir="2700000" algn="tl">
                    <a:srgbClr val="C0C0C0"/>
                  </a:outerShdw>
                </a:effectLst>
                <a:latin typeface="黑体" pitchFamily="2" charset="-122"/>
                <a:ea typeface="黑体" pitchFamily="2" charset="-122"/>
              </a:rPr>
              <a:t>递归的概念</a:t>
            </a:r>
          </a:p>
        </p:txBody>
      </p:sp>
      <p:pic>
        <p:nvPicPr>
          <p:cNvPr id="3" name="图片 2">
            <a:extLst>
              <a:ext uri="{FF2B5EF4-FFF2-40B4-BE49-F238E27FC236}">
                <a16:creationId xmlns:a16="http://schemas.microsoft.com/office/drawing/2014/main" id="{E0326153-55F3-4893-8B36-75E0C5ED23B0}"/>
              </a:ext>
            </a:extLst>
          </p:cNvPr>
          <p:cNvPicPr>
            <a:picLocks noChangeAspect="1"/>
          </p:cNvPicPr>
          <p:nvPr/>
        </p:nvPicPr>
        <p:blipFill>
          <a:blip r:embed="rId3"/>
          <a:stretch>
            <a:fillRect/>
          </a:stretch>
        </p:blipFill>
        <p:spPr>
          <a:xfrm>
            <a:off x="0" y="2128484"/>
            <a:ext cx="9144000" cy="2601032"/>
          </a:xfrm>
          <a:prstGeom prst="rect">
            <a:avLst/>
          </a:prstGeom>
        </p:spPr>
      </p:pic>
      <p:sp>
        <p:nvSpPr>
          <p:cNvPr id="5" name="Text Box 4">
            <a:extLst>
              <a:ext uri="{FF2B5EF4-FFF2-40B4-BE49-F238E27FC236}">
                <a16:creationId xmlns:a16="http://schemas.microsoft.com/office/drawing/2014/main" id="{44786E5B-564D-476F-BC9D-95DD20D73FBD}"/>
              </a:ext>
            </a:extLst>
          </p:cNvPr>
          <p:cNvSpPr txBox="1">
            <a:spLocks noChangeArrowheads="1"/>
          </p:cNvSpPr>
          <p:nvPr/>
        </p:nvSpPr>
        <p:spPr bwMode="auto">
          <a:xfrm>
            <a:off x="705990" y="1700213"/>
            <a:ext cx="86185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2400" b="1" dirty="0">
                <a:solidFill>
                  <a:schemeClr val="accent4">
                    <a:lumMod val="75000"/>
                  </a:schemeClr>
                </a:solidFill>
                <a:latin typeface="黑体" pitchFamily="2" charset="-122"/>
                <a:ea typeface="黑体" pitchFamily="2" charset="-122"/>
              </a:rPr>
              <a:t>例</a:t>
            </a:r>
            <a:r>
              <a:rPr lang="en-US" altLang="zh-CN" sz="2400" b="1" dirty="0">
                <a:solidFill>
                  <a:schemeClr val="accent4">
                    <a:lumMod val="75000"/>
                  </a:schemeClr>
                </a:solidFill>
                <a:latin typeface="黑体" pitchFamily="2" charset="-122"/>
                <a:ea typeface="黑体" pitchFamily="2" charset="-122"/>
              </a:rPr>
              <a:t>6  Hanoi</a:t>
            </a:r>
            <a:r>
              <a:rPr lang="zh-CN" altLang="en-US" sz="2400" b="1" dirty="0">
                <a:solidFill>
                  <a:schemeClr val="accent4">
                    <a:lumMod val="75000"/>
                  </a:schemeClr>
                </a:solidFill>
                <a:latin typeface="黑体" pitchFamily="2" charset="-122"/>
                <a:ea typeface="黑体" pitchFamily="2" charset="-122"/>
              </a:rPr>
              <a:t>塔问题</a:t>
            </a:r>
          </a:p>
        </p:txBody>
      </p:sp>
    </p:spTree>
    <p:extLst>
      <p:ext uri="{BB962C8B-B14F-4D97-AF65-F5344CB8AC3E}">
        <p14:creationId xmlns:p14="http://schemas.microsoft.com/office/powerpoint/2010/main" val="274912009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869DF828-ADB8-40E3-BF9E-CDD5CEE4FC3A}"/>
              </a:ext>
            </a:extLst>
          </p:cNvPr>
          <p:cNvPicPr>
            <a:picLocks noChangeAspect="1"/>
          </p:cNvPicPr>
          <p:nvPr/>
        </p:nvPicPr>
        <p:blipFill>
          <a:blip r:embed="rId4"/>
          <a:stretch>
            <a:fillRect/>
          </a:stretch>
        </p:blipFill>
        <p:spPr>
          <a:xfrm>
            <a:off x="1557337" y="2080383"/>
            <a:ext cx="6029325" cy="4552950"/>
          </a:xfrm>
          <a:prstGeom prst="rect">
            <a:avLst/>
          </a:prstGeom>
        </p:spPr>
      </p:pic>
    </p:spTree>
    <p:extLst>
      <p:ext uri="{BB962C8B-B14F-4D97-AF65-F5344CB8AC3E}">
        <p14:creationId xmlns:p14="http://schemas.microsoft.com/office/powerpoint/2010/main" val="410775206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81ED5656-8793-4E33-82AF-B2E147BDB87E}"/>
              </a:ext>
            </a:extLst>
          </p:cNvPr>
          <p:cNvSpPr txBox="1"/>
          <p:nvPr/>
        </p:nvSpPr>
        <p:spPr>
          <a:xfrm>
            <a:off x="345080" y="836712"/>
            <a:ext cx="4572000" cy="502702"/>
          </a:xfrm>
          <a:prstGeom prst="rect">
            <a:avLst/>
          </a:prstGeom>
          <a:noFill/>
        </p:spPr>
        <p:txBody>
          <a:bodyPr wrap="square">
            <a:spAutoFit/>
          </a:bodyPr>
          <a:lstStyle/>
          <a:p>
            <a:pPr>
              <a:lnSpc>
                <a:spcPts val="3150"/>
              </a:lnSpc>
              <a:tabLst>
                <a:tab pos="47625" algn="l"/>
                <a:tab pos="381000" algn="l"/>
              </a:tabLst>
              <a:defRPr/>
            </a:pPr>
            <a:r>
              <a:rPr lang="zh-CN" altLang="en-US" sz="4800" dirty="0">
                <a:effectLst>
                  <a:outerShdw blurRad="38100" dist="38100" dir="2700000" algn="tl">
                    <a:srgbClr val="C0C0C0"/>
                  </a:outerShdw>
                </a:effectLst>
                <a:latin typeface="黑体" pitchFamily="2" charset="-122"/>
                <a:ea typeface="黑体" pitchFamily="2" charset="-122"/>
              </a:rPr>
              <a:t>棋盘覆盖问题</a:t>
            </a:r>
          </a:p>
        </p:txBody>
      </p:sp>
      <p:pic>
        <p:nvPicPr>
          <p:cNvPr id="4" name="图片 3">
            <a:extLst>
              <a:ext uri="{FF2B5EF4-FFF2-40B4-BE49-F238E27FC236}">
                <a16:creationId xmlns:a16="http://schemas.microsoft.com/office/drawing/2014/main" id="{AF99BDED-B429-4B26-B396-D5E7BD5343F6}"/>
              </a:ext>
            </a:extLst>
          </p:cNvPr>
          <p:cNvPicPr>
            <a:picLocks noChangeAspect="1"/>
          </p:cNvPicPr>
          <p:nvPr/>
        </p:nvPicPr>
        <p:blipFill>
          <a:blip r:embed="rId3"/>
          <a:stretch>
            <a:fillRect/>
          </a:stretch>
        </p:blipFill>
        <p:spPr>
          <a:xfrm>
            <a:off x="345080" y="1496637"/>
            <a:ext cx="8086725" cy="638175"/>
          </a:xfrm>
          <a:prstGeom prst="rect">
            <a:avLst/>
          </a:prstGeom>
        </p:spPr>
      </p:pic>
      <p:pic>
        <p:nvPicPr>
          <p:cNvPr id="3" name="图片 2">
            <a:extLst>
              <a:ext uri="{FF2B5EF4-FFF2-40B4-BE49-F238E27FC236}">
                <a16:creationId xmlns:a16="http://schemas.microsoft.com/office/drawing/2014/main" id="{B943433A-B001-4E59-A464-8833C56A63A4}"/>
              </a:ext>
            </a:extLst>
          </p:cNvPr>
          <p:cNvPicPr>
            <a:picLocks noChangeAspect="1"/>
          </p:cNvPicPr>
          <p:nvPr/>
        </p:nvPicPr>
        <p:blipFill>
          <a:blip r:embed="rId4"/>
          <a:stretch>
            <a:fillRect/>
          </a:stretch>
        </p:blipFill>
        <p:spPr>
          <a:xfrm>
            <a:off x="1547812" y="1988840"/>
            <a:ext cx="6048375" cy="4581525"/>
          </a:xfrm>
          <a:prstGeom prst="rect">
            <a:avLst/>
          </a:prstGeom>
        </p:spPr>
      </p:pic>
    </p:spTree>
    <p:extLst>
      <p:ext uri="{BB962C8B-B14F-4D97-AF65-F5344CB8AC3E}">
        <p14:creationId xmlns:p14="http://schemas.microsoft.com/office/powerpoint/2010/main" val="336184854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en-US">
                <a:effectLst>
                  <a:outerShdw blurRad="38100" dist="38100" dir="2700000" algn="tl">
                    <a:srgbClr val="C0C0C0"/>
                  </a:outerShdw>
                </a:effectLst>
                <a:latin typeface="黑体" pitchFamily="2" charset="-122"/>
                <a:ea typeface="黑体" pitchFamily="2" charset="-122"/>
              </a:rPr>
              <a:t>棋盘覆盖</a:t>
            </a:r>
            <a:endParaRPr lang="zh-CN" altLang="en-US">
              <a:effectLst>
                <a:outerShdw blurRad="38100" dist="38100" dir="2700000" algn="tl">
                  <a:srgbClr val="C0C0C0"/>
                </a:outerShdw>
              </a:effectLst>
              <a:latin typeface="黑体" pitchFamily="2" charset="-122"/>
              <a:ea typeface="黑体" pitchFamily="2" charset="-122"/>
            </a:endParaRPr>
          </a:p>
        </p:txBody>
      </p:sp>
      <p:sp>
        <p:nvSpPr>
          <p:cNvPr id="41987" name="Text Box 3"/>
          <p:cNvSpPr txBox="1">
            <a:spLocks noChangeArrowheads="1"/>
          </p:cNvSpPr>
          <p:nvPr/>
        </p:nvSpPr>
        <p:spPr bwMode="auto">
          <a:xfrm>
            <a:off x="0" y="981075"/>
            <a:ext cx="6300788" cy="585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dirty="0">
                <a:ea typeface="楷体_GB2312" pitchFamily="49" charset="-122"/>
              </a:rPr>
              <a:t>void </a:t>
            </a:r>
            <a:r>
              <a:rPr lang="en-US" altLang="zh-CN" b="1" dirty="0" err="1">
                <a:ea typeface="楷体_GB2312" pitchFamily="49" charset="-122"/>
              </a:rPr>
              <a:t>chessBoard</a:t>
            </a:r>
            <a:r>
              <a:rPr lang="en-US" altLang="zh-CN" dirty="0">
                <a:ea typeface="楷体_GB2312" pitchFamily="49" charset="-122"/>
              </a:rPr>
              <a:t>(int tr, int </a:t>
            </a:r>
            <a:r>
              <a:rPr lang="en-US" altLang="zh-CN" dirty="0" err="1">
                <a:ea typeface="楷体_GB2312" pitchFamily="49" charset="-122"/>
              </a:rPr>
              <a:t>tc</a:t>
            </a:r>
            <a:r>
              <a:rPr lang="en-US" altLang="zh-CN" dirty="0">
                <a:ea typeface="楷体_GB2312" pitchFamily="49" charset="-122"/>
              </a:rPr>
              <a:t>, int </a:t>
            </a:r>
            <a:r>
              <a:rPr lang="en-US" altLang="zh-CN" dirty="0" err="1">
                <a:ea typeface="楷体_GB2312" pitchFamily="49" charset="-122"/>
              </a:rPr>
              <a:t>dr</a:t>
            </a:r>
            <a:r>
              <a:rPr lang="en-US" altLang="zh-CN" dirty="0">
                <a:ea typeface="楷体_GB2312" pitchFamily="49" charset="-122"/>
              </a:rPr>
              <a:t>, int dc, int size)</a:t>
            </a:r>
          </a:p>
          <a:p>
            <a:r>
              <a:rPr lang="en-US" altLang="zh-CN" dirty="0">
                <a:ea typeface="楷体_GB2312" pitchFamily="49" charset="-122"/>
              </a:rPr>
              <a:t>   {</a:t>
            </a:r>
          </a:p>
          <a:p>
            <a:r>
              <a:rPr lang="en-US" altLang="zh-CN" dirty="0">
                <a:ea typeface="楷体_GB2312" pitchFamily="49" charset="-122"/>
              </a:rPr>
              <a:t>      </a:t>
            </a:r>
            <a:r>
              <a:rPr lang="en-US" altLang="zh-CN" b="1" dirty="0">
                <a:ea typeface="楷体_GB2312" pitchFamily="49" charset="-122"/>
              </a:rPr>
              <a:t>if</a:t>
            </a:r>
            <a:r>
              <a:rPr lang="en-US" altLang="zh-CN" dirty="0">
                <a:ea typeface="楷体_GB2312" pitchFamily="49" charset="-122"/>
              </a:rPr>
              <a:t> (size == 1) </a:t>
            </a:r>
            <a:r>
              <a:rPr lang="en-US" altLang="zh-CN" b="1" dirty="0">
                <a:ea typeface="楷体_GB2312" pitchFamily="49" charset="-122"/>
              </a:rPr>
              <a:t>return</a:t>
            </a:r>
            <a:r>
              <a:rPr lang="en-US" altLang="zh-CN" dirty="0">
                <a:ea typeface="楷体_GB2312" pitchFamily="49" charset="-122"/>
              </a:rPr>
              <a:t>;</a:t>
            </a:r>
          </a:p>
          <a:p>
            <a:r>
              <a:rPr lang="en-US" altLang="zh-CN" dirty="0">
                <a:ea typeface="楷体_GB2312" pitchFamily="49" charset="-122"/>
              </a:rPr>
              <a:t>      int t = tile++,  // L</a:t>
            </a:r>
            <a:r>
              <a:rPr lang="zh-CN" altLang="en-US" dirty="0">
                <a:ea typeface="楷体_GB2312" pitchFamily="49" charset="-122"/>
              </a:rPr>
              <a:t>型骨牌号</a:t>
            </a:r>
          </a:p>
          <a:p>
            <a:r>
              <a:rPr lang="zh-CN" altLang="en-US" dirty="0">
                <a:ea typeface="楷体_GB2312" pitchFamily="49" charset="-122"/>
              </a:rPr>
              <a:t>        </a:t>
            </a:r>
            <a:r>
              <a:rPr lang="en-US" altLang="zh-CN" dirty="0">
                <a:ea typeface="楷体_GB2312" pitchFamily="49" charset="-122"/>
              </a:rPr>
              <a:t>s = size/2;  // </a:t>
            </a:r>
            <a:r>
              <a:rPr lang="zh-CN" altLang="en-US" dirty="0">
                <a:ea typeface="楷体_GB2312" pitchFamily="49" charset="-122"/>
              </a:rPr>
              <a:t>分割棋盘</a:t>
            </a:r>
          </a:p>
          <a:p>
            <a:r>
              <a:rPr lang="zh-CN" altLang="en-US" dirty="0">
                <a:ea typeface="楷体_GB2312" pitchFamily="49" charset="-122"/>
              </a:rPr>
              <a:t>      </a:t>
            </a:r>
            <a:r>
              <a:rPr lang="en-US" altLang="zh-CN" dirty="0">
                <a:ea typeface="楷体_GB2312" pitchFamily="49" charset="-122"/>
              </a:rPr>
              <a:t>// </a:t>
            </a:r>
            <a:r>
              <a:rPr lang="zh-CN" altLang="en-US" dirty="0">
                <a:ea typeface="楷体_GB2312" pitchFamily="49" charset="-122"/>
              </a:rPr>
              <a:t>覆盖左上角子棋盘</a:t>
            </a:r>
          </a:p>
          <a:p>
            <a:r>
              <a:rPr lang="zh-CN" altLang="en-US" dirty="0">
                <a:ea typeface="楷体_GB2312" pitchFamily="49" charset="-122"/>
              </a:rPr>
              <a:t>      </a:t>
            </a:r>
            <a:r>
              <a:rPr lang="en-US" altLang="zh-CN" b="1" dirty="0">
                <a:ea typeface="楷体_GB2312" pitchFamily="49" charset="-122"/>
              </a:rPr>
              <a:t>if </a:t>
            </a:r>
            <a:r>
              <a:rPr lang="en-US" altLang="zh-CN" dirty="0">
                <a:ea typeface="楷体_GB2312" pitchFamily="49" charset="-122"/>
              </a:rPr>
              <a:t>(</a:t>
            </a:r>
            <a:r>
              <a:rPr lang="en-US" altLang="zh-CN" dirty="0" err="1">
                <a:ea typeface="楷体_GB2312" pitchFamily="49" charset="-122"/>
              </a:rPr>
              <a:t>dr</a:t>
            </a:r>
            <a:r>
              <a:rPr lang="en-US" altLang="zh-CN" dirty="0">
                <a:ea typeface="楷体_GB2312" pitchFamily="49" charset="-122"/>
              </a:rPr>
              <a:t> &lt; tr + s &amp;&amp; dc &lt; </a:t>
            </a:r>
            <a:r>
              <a:rPr lang="en-US" altLang="zh-CN" dirty="0" err="1">
                <a:ea typeface="楷体_GB2312" pitchFamily="49" charset="-122"/>
              </a:rPr>
              <a:t>tc</a:t>
            </a:r>
            <a:r>
              <a:rPr lang="en-US" altLang="zh-CN" dirty="0">
                <a:ea typeface="楷体_GB2312" pitchFamily="49" charset="-122"/>
              </a:rPr>
              <a:t> + s)</a:t>
            </a:r>
          </a:p>
          <a:p>
            <a:r>
              <a:rPr lang="en-US" altLang="zh-CN" dirty="0">
                <a:ea typeface="楷体_GB2312" pitchFamily="49" charset="-122"/>
              </a:rPr>
              <a:t>         // </a:t>
            </a:r>
            <a:r>
              <a:rPr lang="zh-CN" altLang="en-US" dirty="0">
                <a:ea typeface="楷体_GB2312" pitchFamily="49" charset="-122"/>
              </a:rPr>
              <a:t>特殊方格在此棋盘中</a:t>
            </a:r>
          </a:p>
          <a:p>
            <a:r>
              <a:rPr lang="zh-CN" altLang="en-US" dirty="0">
                <a:ea typeface="楷体_GB2312" pitchFamily="49" charset="-122"/>
              </a:rPr>
              <a:t>         </a:t>
            </a:r>
            <a:r>
              <a:rPr lang="en-US" altLang="zh-CN" b="1" dirty="0" err="1">
                <a:ea typeface="楷体_GB2312" pitchFamily="49" charset="-122"/>
              </a:rPr>
              <a:t>chessBoard</a:t>
            </a:r>
            <a:r>
              <a:rPr lang="en-US" altLang="zh-CN" dirty="0">
                <a:ea typeface="楷体_GB2312" pitchFamily="49" charset="-122"/>
              </a:rPr>
              <a:t>(tr, </a:t>
            </a:r>
            <a:r>
              <a:rPr lang="en-US" altLang="zh-CN" dirty="0" err="1">
                <a:ea typeface="楷体_GB2312" pitchFamily="49" charset="-122"/>
              </a:rPr>
              <a:t>tc</a:t>
            </a:r>
            <a:r>
              <a:rPr lang="en-US" altLang="zh-CN" dirty="0">
                <a:ea typeface="楷体_GB2312" pitchFamily="49" charset="-122"/>
              </a:rPr>
              <a:t>, </a:t>
            </a:r>
            <a:r>
              <a:rPr lang="en-US" altLang="zh-CN" dirty="0" err="1">
                <a:ea typeface="楷体_GB2312" pitchFamily="49" charset="-122"/>
              </a:rPr>
              <a:t>dr</a:t>
            </a:r>
            <a:r>
              <a:rPr lang="en-US" altLang="zh-CN" dirty="0">
                <a:ea typeface="楷体_GB2312" pitchFamily="49" charset="-122"/>
              </a:rPr>
              <a:t>, dc, s);</a:t>
            </a:r>
          </a:p>
          <a:p>
            <a:r>
              <a:rPr lang="en-US" altLang="zh-CN" dirty="0">
                <a:ea typeface="楷体_GB2312" pitchFamily="49" charset="-122"/>
              </a:rPr>
              <a:t>      </a:t>
            </a:r>
            <a:r>
              <a:rPr lang="en-US" altLang="zh-CN" b="1" dirty="0">
                <a:ea typeface="楷体_GB2312" pitchFamily="49" charset="-122"/>
              </a:rPr>
              <a:t>else</a:t>
            </a:r>
            <a:r>
              <a:rPr lang="en-US" altLang="zh-CN" dirty="0">
                <a:ea typeface="楷体_GB2312" pitchFamily="49" charset="-122"/>
              </a:rPr>
              <a:t> {// </a:t>
            </a:r>
            <a:r>
              <a:rPr lang="zh-CN" altLang="en-US" dirty="0">
                <a:ea typeface="楷体_GB2312" pitchFamily="49" charset="-122"/>
              </a:rPr>
              <a:t>此棋盘中无特殊方格</a:t>
            </a:r>
          </a:p>
          <a:p>
            <a:r>
              <a:rPr lang="zh-CN" altLang="en-US" dirty="0">
                <a:ea typeface="楷体_GB2312" pitchFamily="49" charset="-122"/>
              </a:rPr>
              <a:t>         </a:t>
            </a:r>
            <a:r>
              <a:rPr lang="en-US" altLang="zh-CN" dirty="0">
                <a:ea typeface="楷体_GB2312" pitchFamily="49" charset="-122"/>
              </a:rPr>
              <a:t>// </a:t>
            </a:r>
            <a:r>
              <a:rPr lang="zh-CN" altLang="en-US" dirty="0">
                <a:ea typeface="楷体_GB2312" pitchFamily="49" charset="-122"/>
              </a:rPr>
              <a:t>用 </a:t>
            </a:r>
            <a:r>
              <a:rPr lang="en-US" altLang="zh-CN" dirty="0">
                <a:ea typeface="楷体_GB2312" pitchFamily="49" charset="-122"/>
              </a:rPr>
              <a:t>t </a:t>
            </a:r>
            <a:r>
              <a:rPr lang="zh-CN" altLang="en-US" dirty="0">
                <a:ea typeface="楷体_GB2312" pitchFamily="49" charset="-122"/>
              </a:rPr>
              <a:t>号</a:t>
            </a:r>
            <a:r>
              <a:rPr lang="en-US" altLang="zh-CN" dirty="0">
                <a:ea typeface="楷体_GB2312" pitchFamily="49" charset="-122"/>
              </a:rPr>
              <a:t>L</a:t>
            </a:r>
            <a:r>
              <a:rPr lang="zh-CN" altLang="en-US" dirty="0">
                <a:ea typeface="楷体_GB2312" pitchFamily="49" charset="-122"/>
              </a:rPr>
              <a:t>型骨牌覆盖右下角</a:t>
            </a:r>
          </a:p>
          <a:p>
            <a:r>
              <a:rPr lang="zh-CN" altLang="en-US" dirty="0">
                <a:ea typeface="楷体_GB2312" pitchFamily="49" charset="-122"/>
              </a:rPr>
              <a:t>         </a:t>
            </a:r>
            <a:r>
              <a:rPr lang="en-US" altLang="zh-CN" dirty="0">
                <a:ea typeface="楷体_GB2312" pitchFamily="49" charset="-122"/>
              </a:rPr>
              <a:t>board[tr + s - 1][</a:t>
            </a:r>
            <a:r>
              <a:rPr lang="en-US" altLang="zh-CN" dirty="0" err="1">
                <a:ea typeface="楷体_GB2312" pitchFamily="49" charset="-122"/>
              </a:rPr>
              <a:t>tc</a:t>
            </a:r>
            <a:r>
              <a:rPr lang="en-US" altLang="zh-CN" dirty="0">
                <a:ea typeface="楷体_GB2312" pitchFamily="49" charset="-122"/>
              </a:rPr>
              <a:t> + s - 1] = t;</a:t>
            </a:r>
          </a:p>
          <a:p>
            <a:r>
              <a:rPr lang="en-US" altLang="zh-CN" dirty="0">
                <a:ea typeface="楷体_GB2312" pitchFamily="49" charset="-122"/>
              </a:rPr>
              <a:t>         // </a:t>
            </a:r>
            <a:r>
              <a:rPr lang="zh-CN" altLang="en-US" dirty="0">
                <a:ea typeface="楷体_GB2312" pitchFamily="49" charset="-122"/>
              </a:rPr>
              <a:t>覆盖其余方格</a:t>
            </a:r>
          </a:p>
          <a:p>
            <a:r>
              <a:rPr lang="zh-CN" altLang="en-US" dirty="0">
                <a:ea typeface="楷体_GB2312" pitchFamily="49" charset="-122"/>
              </a:rPr>
              <a:t>         </a:t>
            </a:r>
            <a:r>
              <a:rPr lang="en-US" altLang="zh-CN" b="1" dirty="0" err="1">
                <a:ea typeface="楷体_GB2312" pitchFamily="49" charset="-122"/>
              </a:rPr>
              <a:t>chessBoard</a:t>
            </a:r>
            <a:r>
              <a:rPr lang="en-US" altLang="zh-CN" dirty="0">
                <a:ea typeface="楷体_GB2312" pitchFamily="49" charset="-122"/>
              </a:rPr>
              <a:t>(tr, </a:t>
            </a:r>
            <a:r>
              <a:rPr lang="en-US" altLang="zh-CN" dirty="0" err="1">
                <a:ea typeface="楷体_GB2312" pitchFamily="49" charset="-122"/>
              </a:rPr>
              <a:t>tc</a:t>
            </a:r>
            <a:r>
              <a:rPr lang="en-US" altLang="zh-CN" dirty="0">
                <a:ea typeface="楷体_GB2312" pitchFamily="49" charset="-122"/>
              </a:rPr>
              <a:t>, tr+s-1, tc+s-1, s);}</a:t>
            </a:r>
          </a:p>
          <a:p>
            <a:r>
              <a:rPr lang="en-US" altLang="zh-CN" dirty="0">
                <a:ea typeface="楷体_GB2312" pitchFamily="49" charset="-122"/>
              </a:rPr>
              <a:t>      // </a:t>
            </a:r>
            <a:r>
              <a:rPr lang="zh-CN" altLang="en-US" dirty="0">
                <a:ea typeface="楷体_GB2312" pitchFamily="49" charset="-122"/>
              </a:rPr>
              <a:t>覆盖右上角子棋盘</a:t>
            </a:r>
          </a:p>
          <a:p>
            <a:r>
              <a:rPr lang="zh-CN" altLang="en-US" dirty="0">
                <a:ea typeface="楷体_GB2312" pitchFamily="49" charset="-122"/>
              </a:rPr>
              <a:t>      </a:t>
            </a:r>
            <a:r>
              <a:rPr lang="en-US" altLang="zh-CN" b="1" dirty="0">
                <a:ea typeface="楷体_GB2312" pitchFamily="49" charset="-122"/>
              </a:rPr>
              <a:t>if </a:t>
            </a:r>
            <a:r>
              <a:rPr lang="en-US" altLang="zh-CN" dirty="0">
                <a:ea typeface="楷体_GB2312" pitchFamily="49" charset="-122"/>
              </a:rPr>
              <a:t>(</a:t>
            </a:r>
            <a:r>
              <a:rPr lang="en-US" altLang="zh-CN" dirty="0" err="1">
                <a:ea typeface="楷体_GB2312" pitchFamily="49" charset="-122"/>
              </a:rPr>
              <a:t>dr</a:t>
            </a:r>
            <a:r>
              <a:rPr lang="en-US" altLang="zh-CN" dirty="0">
                <a:ea typeface="楷体_GB2312" pitchFamily="49" charset="-122"/>
              </a:rPr>
              <a:t> &lt; tr + s &amp;&amp; dc &gt;= </a:t>
            </a:r>
            <a:r>
              <a:rPr lang="en-US" altLang="zh-CN" dirty="0" err="1">
                <a:ea typeface="楷体_GB2312" pitchFamily="49" charset="-122"/>
              </a:rPr>
              <a:t>tc</a:t>
            </a:r>
            <a:r>
              <a:rPr lang="en-US" altLang="zh-CN" dirty="0">
                <a:ea typeface="楷体_GB2312" pitchFamily="49" charset="-122"/>
              </a:rPr>
              <a:t> + s)</a:t>
            </a:r>
          </a:p>
          <a:p>
            <a:r>
              <a:rPr lang="en-US" altLang="zh-CN" dirty="0">
                <a:ea typeface="楷体_GB2312" pitchFamily="49" charset="-122"/>
              </a:rPr>
              <a:t>         // </a:t>
            </a:r>
            <a:r>
              <a:rPr lang="zh-CN" altLang="en-US" dirty="0">
                <a:ea typeface="楷体_GB2312" pitchFamily="49" charset="-122"/>
              </a:rPr>
              <a:t>特殊方格在此棋盘中</a:t>
            </a:r>
          </a:p>
          <a:p>
            <a:r>
              <a:rPr lang="zh-CN" altLang="en-US" dirty="0">
                <a:ea typeface="楷体_GB2312" pitchFamily="49" charset="-122"/>
              </a:rPr>
              <a:t>         </a:t>
            </a:r>
            <a:r>
              <a:rPr lang="en-US" altLang="zh-CN" b="1" dirty="0" err="1">
                <a:ea typeface="楷体_GB2312" pitchFamily="49" charset="-122"/>
              </a:rPr>
              <a:t>chessBoard</a:t>
            </a:r>
            <a:r>
              <a:rPr lang="en-US" altLang="zh-CN" dirty="0">
                <a:ea typeface="楷体_GB2312" pitchFamily="49" charset="-122"/>
              </a:rPr>
              <a:t>(tr, </a:t>
            </a:r>
            <a:r>
              <a:rPr lang="en-US" altLang="zh-CN" dirty="0" err="1">
                <a:ea typeface="楷体_GB2312" pitchFamily="49" charset="-122"/>
              </a:rPr>
              <a:t>tc+s</a:t>
            </a:r>
            <a:r>
              <a:rPr lang="en-US" altLang="zh-CN" dirty="0">
                <a:ea typeface="楷体_GB2312" pitchFamily="49" charset="-122"/>
              </a:rPr>
              <a:t>, </a:t>
            </a:r>
            <a:r>
              <a:rPr lang="en-US" altLang="zh-CN" dirty="0" err="1">
                <a:ea typeface="楷体_GB2312" pitchFamily="49" charset="-122"/>
              </a:rPr>
              <a:t>dr</a:t>
            </a:r>
            <a:r>
              <a:rPr lang="en-US" altLang="zh-CN" dirty="0">
                <a:ea typeface="楷体_GB2312" pitchFamily="49" charset="-122"/>
              </a:rPr>
              <a:t>, dc, s);</a:t>
            </a:r>
          </a:p>
          <a:p>
            <a:r>
              <a:rPr lang="en-US" altLang="zh-CN" dirty="0">
                <a:ea typeface="楷体_GB2312" pitchFamily="49" charset="-122"/>
              </a:rPr>
              <a:t>      </a:t>
            </a:r>
            <a:r>
              <a:rPr lang="en-US" altLang="zh-CN" b="1" dirty="0">
                <a:ea typeface="楷体_GB2312" pitchFamily="49" charset="-122"/>
              </a:rPr>
              <a:t>else</a:t>
            </a:r>
            <a:r>
              <a:rPr lang="en-US" altLang="zh-CN" dirty="0">
                <a:ea typeface="楷体_GB2312" pitchFamily="49" charset="-122"/>
              </a:rPr>
              <a:t> {// </a:t>
            </a:r>
            <a:r>
              <a:rPr lang="zh-CN" altLang="en-US" dirty="0">
                <a:ea typeface="楷体_GB2312" pitchFamily="49" charset="-122"/>
              </a:rPr>
              <a:t>此棋盘中无特殊方格</a:t>
            </a:r>
          </a:p>
          <a:p>
            <a:r>
              <a:rPr lang="zh-CN" altLang="en-US" dirty="0">
                <a:ea typeface="楷体_GB2312" pitchFamily="49" charset="-122"/>
              </a:rPr>
              <a:t>         </a:t>
            </a:r>
            <a:r>
              <a:rPr lang="en-US" altLang="zh-CN" dirty="0">
                <a:ea typeface="楷体_GB2312" pitchFamily="49" charset="-122"/>
              </a:rPr>
              <a:t>// </a:t>
            </a:r>
            <a:r>
              <a:rPr lang="zh-CN" altLang="en-US" dirty="0">
                <a:ea typeface="楷体_GB2312" pitchFamily="49" charset="-122"/>
              </a:rPr>
              <a:t>用 </a:t>
            </a:r>
            <a:r>
              <a:rPr lang="en-US" altLang="zh-CN" dirty="0">
                <a:ea typeface="楷体_GB2312" pitchFamily="49" charset="-122"/>
              </a:rPr>
              <a:t>t </a:t>
            </a:r>
            <a:r>
              <a:rPr lang="zh-CN" altLang="en-US" dirty="0">
                <a:ea typeface="楷体_GB2312" pitchFamily="49" charset="-122"/>
              </a:rPr>
              <a:t>号</a:t>
            </a:r>
            <a:r>
              <a:rPr lang="en-US" altLang="zh-CN" dirty="0">
                <a:ea typeface="楷体_GB2312" pitchFamily="49" charset="-122"/>
              </a:rPr>
              <a:t>L</a:t>
            </a:r>
            <a:r>
              <a:rPr lang="zh-CN" altLang="en-US" dirty="0">
                <a:ea typeface="楷体_GB2312" pitchFamily="49" charset="-122"/>
              </a:rPr>
              <a:t>型骨牌覆盖左下角</a:t>
            </a:r>
          </a:p>
          <a:p>
            <a:r>
              <a:rPr lang="zh-CN" altLang="en-US" dirty="0">
                <a:ea typeface="楷体_GB2312" pitchFamily="49" charset="-122"/>
              </a:rPr>
              <a:t>         </a:t>
            </a:r>
          </a:p>
        </p:txBody>
      </p:sp>
      <p:sp>
        <p:nvSpPr>
          <p:cNvPr id="41988" name="Text Box 4"/>
          <p:cNvSpPr txBox="1">
            <a:spLocks noChangeArrowheads="1"/>
          </p:cNvSpPr>
          <p:nvPr/>
        </p:nvSpPr>
        <p:spPr bwMode="auto">
          <a:xfrm>
            <a:off x="4067175" y="1273175"/>
            <a:ext cx="5076825"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en-US" altLang="zh-CN">
                <a:ea typeface="楷体_GB2312" pitchFamily="49" charset="-122"/>
              </a:rPr>
              <a:t>        board[tr + s - 1][tc + s] = t;</a:t>
            </a:r>
          </a:p>
          <a:p>
            <a:r>
              <a:rPr lang="en-US" altLang="zh-CN">
                <a:ea typeface="楷体_GB2312" pitchFamily="49" charset="-122"/>
              </a:rPr>
              <a:t>         // </a:t>
            </a:r>
            <a:r>
              <a:rPr lang="zh-CN" altLang="en-US">
                <a:ea typeface="楷体_GB2312" pitchFamily="49" charset="-122"/>
              </a:rPr>
              <a:t>覆盖其余方格</a:t>
            </a:r>
          </a:p>
          <a:p>
            <a:r>
              <a:rPr lang="zh-CN" altLang="en-US">
                <a:ea typeface="楷体_GB2312" pitchFamily="49" charset="-122"/>
              </a:rPr>
              <a:t>         </a:t>
            </a:r>
            <a:r>
              <a:rPr lang="en-US" altLang="zh-CN" b="1">
                <a:ea typeface="楷体_GB2312" pitchFamily="49" charset="-122"/>
              </a:rPr>
              <a:t>chessBoard</a:t>
            </a:r>
            <a:r>
              <a:rPr lang="en-US" altLang="zh-CN">
                <a:ea typeface="楷体_GB2312" pitchFamily="49" charset="-122"/>
              </a:rPr>
              <a:t>(tr, tc+s, tr+s-1, tc+s, s);}</a:t>
            </a:r>
          </a:p>
          <a:p>
            <a:r>
              <a:rPr lang="en-US" altLang="zh-CN">
                <a:ea typeface="楷体_GB2312" pitchFamily="49" charset="-122"/>
              </a:rPr>
              <a:t>        // </a:t>
            </a:r>
            <a:r>
              <a:rPr lang="zh-CN" altLang="en-US">
                <a:ea typeface="楷体_GB2312" pitchFamily="49" charset="-122"/>
              </a:rPr>
              <a:t>覆盖左下角子棋盘</a:t>
            </a:r>
          </a:p>
          <a:p>
            <a:r>
              <a:rPr lang="zh-CN" altLang="en-US">
                <a:ea typeface="楷体_GB2312" pitchFamily="49" charset="-122"/>
              </a:rPr>
              <a:t>      </a:t>
            </a:r>
            <a:r>
              <a:rPr lang="en-US" altLang="zh-CN" b="1">
                <a:ea typeface="楷体_GB2312" pitchFamily="49" charset="-122"/>
              </a:rPr>
              <a:t>if</a:t>
            </a:r>
            <a:r>
              <a:rPr lang="en-US" altLang="zh-CN">
                <a:ea typeface="楷体_GB2312" pitchFamily="49" charset="-122"/>
              </a:rPr>
              <a:t> (dr &gt;= tr + s &amp;&amp; dc &lt; tc + s)</a:t>
            </a:r>
          </a:p>
          <a:p>
            <a:r>
              <a:rPr lang="en-US" altLang="zh-CN">
                <a:ea typeface="楷体_GB2312" pitchFamily="49" charset="-122"/>
              </a:rPr>
              <a:t>         // </a:t>
            </a:r>
            <a:r>
              <a:rPr lang="zh-CN" altLang="en-US">
                <a:ea typeface="楷体_GB2312" pitchFamily="49" charset="-122"/>
              </a:rPr>
              <a:t>特殊方格在此棋盘中</a:t>
            </a:r>
          </a:p>
          <a:p>
            <a:r>
              <a:rPr lang="zh-CN" altLang="en-US">
                <a:ea typeface="楷体_GB2312" pitchFamily="49" charset="-122"/>
              </a:rPr>
              <a:t>         </a:t>
            </a:r>
            <a:r>
              <a:rPr lang="en-US" altLang="zh-CN" b="1">
                <a:ea typeface="楷体_GB2312" pitchFamily="49" charset="-122"/>
              </a:rPr>
              <a:t>chessBoard</a:t>
            </a:r>
            <a:r>
              <a:rPr lang="en-US" altLang="zh-CN">
                <a:ea typeface="楷体_GB2312" pitchFamily="49" charset="-122"/>
              </a:rPr>
              <a:t>(tr+s, tc, dr, dc, s);</a:t>
            </a:r>
          </a:p>
          <a:p>
            <a:r>
              <a:rPr lang="en-US" altLang="zh-CN">
                <a:ea typeface="楷体_GB2312" pitchFamily="49" charset="-122"/>
              </a:rPr>
              <a:t>     </a:t>
            </a:r>
            <a:r>
              <a:rPr lang="en-US" altLang="zh-CN" b="1">
                <a:ea typeface="楷体_GB2312" pitchFamily="49" charset="-122"/>
              </a:rPr>
              <a:t> else</a:t>
            </a:r>
            <a:r>
              <a:rPr lang="en-US" altLang="zh-CN">
                <a:ea typeface="楷体_GB2312" pitchFamily="49" charset="-122"/>
              </a:rPr>
              <a:t> {// </a:t>
            </a:r>
            <a:r>
              <a:rPr lang="zh-CN" altLang="en-US">
                <a:ea typeface="楷体_GB2312" pitchFamily="49" charset="-122"/>
              </a:rPr>
              <a:t>用 </a:t>
            </a:r>
            <a:r>
              <a:rPr lang="en-US" altLang="zh-CN">
                <a:ea typeface="楷体_GB2312" pitchFamily="49" charset="-122"/>
              </a:rPr>
              <a:t>t </a:t>
            </a:r>
            <a:r>
              <a:rPr lang="zh-CN" altLang="en-US">
                <a:ea typeface="楷体_GB2312" pitchFamily="49" charset="-122"/>
              </a:rPr>
              <a:t>号</a:t>
            </a:r>
            <a:r>
              <a:rPr lang="en-US" altLang="zh-CN">
                <a:ea typeface="楷体_GB2312" pitchFamily="49" charset="-122"/>
              </a:rPr>
              <a:t>L</a:t>
            </a:r>
            <a:r>
              <a:rPr lang="zh-CN" altLang="en-US">
                <a:ea typeface="楷体_GB2312" pitchFamily="49" charset="-122"/>
              </a:rPr>
              <a:t>型骨牌覆盖右上角</a:t>
            </a:r>
          </a:p>
          <a:p>
            <a:r>
              <a:rPr lang="zh-CN" altLang="en-US">
                <a:ea typeface="楷体_GB2312" pitchFamily="49" charset="-122"/>
              </a:rPr>
              <a:t>         </a:t>
            </a:r>
            <a:r>
              <a:rPr lang="en-US" altLang="zh-CN">
                <a:ea typeface="楷体_GB2312" pitchFamily="49" charset="-122"/>
              </a:rPr>
              <a:t>board[tr + s][tc + s - 1] = t;</a:t>
            </a:r>
          </a:p>
          <a:p>
            <a:r>
              <a:rPr lang="en-US" altLang="zh-CN">
                <a:ea typeface="楷体_GB2312" pitchFamily="49" charset="-122"/>
              </a:rPr>
              <a:t>         // </a:t>
            </a:r>
            <a:r>
              <a:rPr lang="zh-CN" altLang="en-US">
                <a:ea typeface="楷体_GB2312" pitchFamily="49" charset="-122"/>
              </a:rPr>
              <a:t>覆盖其余方格</a:t>
            </a:r>
          </a:p>
          <a:p>
            <a:r>
              <a:rPr lang="zh-CN" altLang="en-US">
                <a:ea typeface="楷体_GB2312" pitchFamily="49" charset="-122"/>
              </a:rPr>
              <a:t>         </a:t>
            </a:r>
            <a:r>
              <a:rPr lang="en-US" altLang="zh-CN" b="1">
                <a:ea typeface="楷体_GB2312" pitchFamily="49" charset="-122"/>
              </a:rPr>
              <a:t>chessBoard</a:t>
            </a:r>
            <a:r>
              <a:rPr lang="en-US" altLang="zh-CN">
                <a:ea typeface="楷体_GB2312" pitchFamily="49" charset="-122"/>
              </a:rPr>
              <a:t>(tr+s, tc, tr+s, tc+s-1, s);}</a:t>
            </a:r>
          </a:p>
          <a:p>
            <a:r>
              <a:rPr lang="en-US" altLang="zh-CN">
                <a:ea typeface="楷体_GB2312" pitchFamily="49" charset="-122"/>
              </a:rPr>
              <a:t>      // </a:t>
            </a:r>
            <a:r>
              <a:rPr lang="zh-CN" altLang="en-US">
                <a:ea typeface="楷体_GB2312" pitchFamily="49" charset="-122"/>
              </a:rPr>
              <a:t>覆盖右下角子棋盘</a:t>
            </a:r>
          </a:p>
          <a:p>
            <a:r>
              <a:rPr lang="zh-CN" altLang="en-US">
                <a:ea typeface="楷体_GB2312" pitchFamily="49" charset="-122"/>
              </a:rPr>
              <a:t>      </a:t>
            </a:r>
            <a:r>
              <a:rPr lang="en-US" altLang="zh-CN" b="1">
                <a:ea typeface="楷体_GB2312" pitchFamily="49" charset="-122"/>
              </a:rPr>
              <a:t>if</a:t>
            </a:r>
            <a:r>
              <a:rPr lang="en-US" altLang="zh-CN">
                <a:ea typeface="楷体_GB2312" pitchFamily="49" charset="-122"/>
              </a:rPr>
              <a:t> (dr &gt;= tr + s &amp;&amp; dc &gt;= tc + s)</a:t>
            </a:r>
          </a:p>
          <a:p>
            <a:r>
              <a:rPr lang="en-US" altLang="zh-CN">
                <a:ea typeface="楷体_GB2312" pitchFamily="49" charset="-122"/>
              </a:rPr>
              <a:t>         // </a:t>
            </a:r>
            <a:r>
              <a:rPr lang="zh-CN" altLang="en-US">
                <a:ea typeface="楷体_GB2312" pitchFamily="49" charset="-122"/>
              </a:rPr>
              <a:t>特殊方格在此棋盘中</a:t>
            </a:r>
          </a:p>
          <a:p>
            <a:r>
              <a:rPr lang="zh-CN" altLang="en-US">
                <a:ea typeface="楷体_GB2312" pitchFamily="49" charset="-122"/>
              </a:rPr>
              <a:t>         </a:t>
            </a:r>
            <a:r>
              <a:rPr lang="en-US" altLang="zh-CN" b="1">
                <a:ea typeface="楷体_GB2312" pitchFamily="49" charset="-122"/>
              </a:rPr>
              <a:t>chessBoard</a:t>
            </a:r>
            <a:r>
              <a:rPr lang="en-US" altLang="zh-CN">
                <a:ea typeface="楷体_GB2312" pitchFamily="49" charset="-122"/>
              </a:rPr>
              <a:t>(tr+s, tc+s, dr, dc, s);</a:t>
            </a:r>
          </a:p>
          <a:p>
            <a:r>
              <a:rPr lang="en-US" altLang="zh-CN">
                <a:ea typeface="楷体_GB2312" pitchFamily="49" charset="-122"/>
              </a:rPr>
              <a:t>      </a:t>
            </a:r>
            <a:r>
              <a:rPr lang="en-US" altLang="zh-CN" b="1">
                <a:ea typeface="楷体_GB2312" pitchFamily="49" charset="-122"/>
              </a:rPr>
              <a:t>else</a:t>
            </a:r>
            <a:r>
              <a:rPr lang="en-US" altLang="zh-CN">
                <a:ea typeface="楷体_GB2312" pitchFamily="49" charset="-122"/>
              </a:rPr>
              <a:t> {// </a:t>
            </a:r>
            <a:r>
              <a:rPr lang="zh-CN" altLang="en-US">
                <a:ea typeface="楷体_GB2312" pitchFamily="49" charset="-122"/>
              </a:rPr>
              <a:t>用 </a:t>
            </a:r>
            <a:r>
              <a:rPr lang="en-US" altLang="zh-CN">
                <a:ea typeface="楷体_GB2312" pitchFamily="49" charset="-122"/>
              </a:rPr>
              <a:t>t </a:t>
            </a:r>
            <a:r>
              <a:rPr lang="zh-CN" altLang="en-US">
                <a:ea typeface="楷体_GB2312" pitchFamily="49" charset="-122"/>
              </a:rPr>
              <a:t>号</a:t>
            </a:r>
            <a:r>
              <a:rPr lang="en-US" altLang="zh-CN">
                <a:ea typeface="楷体_GB2312" pitchFamily="49" charset="-122"/>
              </a:rPr>
              <a:t>L</a:t>
            </a:r>
            <a:r>
              <a:rPr lang="zh-CN" altLang="en-US">
                <a:ea typeface="楷体_GB2312" pitchFamily="49" charset="-122"/>
              </a:rPr>
              <a:t>型骨牌覆盖左上角</a:t>
            </a:r>
          </a:p>
          <a:p>
            <a:r>
              <a:rPr lang="zh-CN" altLang="en-US">
                <a:ea typeface="楷体_GB2312" pitchFamily="49" charset="-122"/>
              </a:rPr>
              <a:t>         </a:t>
            </a:r>
            <a:r>
              <a:rPr lang="en-US" altLang="zh-CN">
                <a:ea typeface="楷体_GB2312" pitchFamily="49" charset="-122"/>
              </a:rPr>
              <a:t>board[tr + s][tc + s] = t;</a:t>
            </a:r>
          </a:p>
          <a:p>
            <a:r>
              <a:rPr lang="en-US" altLang="zh-CN">
                <a:ea typeface="楷体_GB2312" pitchFamily="49" charset="-122"/>
              </a:rPr>
              <a:t>         // </a:t>
            </a:r>
            <a:r>
              <a:rPr lang="zh-CN" altLang="en-US">
                <a:ea typeface="楷体_GB2312" pitchFamily="49" charset="-122"/>
              </a:rPr>
              <a:t>覆盖其余方格</a:t>
            </a:r>
          </a:p>
          <a:p>
            <a:r>
              <a:rPr lang="zh-CN" altLang="en-US">
                <a:ea typeface="楷体_GB2312" pitchFamily="49" charset="-122"/>
              </a:rPr>
              <a:t>         </a:t>
            </a:r>
            <a:r>
              <a:rPr lang="en-US" altLang="zh-CN" b="1">
                <a:ea typeface="楷体_GB2312" pitchFamily="49" charset="-122"/>
              </a:rPr>
              <a:t>chessBoard</a:t>
            </a:r>
            <a:r>
              <a:rPr lang="en-US" altLang="zh-CN">
                <a:ea typeface="楷体_GB2312" pitchFamily="49" charset="-122"/>
              </a:rPr>
              <a:t>(tr+s, tc+s, tr+s, tc+s, s);}</a:t>
            </a:r>
          </a:p>
          <a:p>
            <a:r>
              <a:rPr lang="en-US" altLang="zh-CN">
                <a:ea typeface="楷体_GB2312" pitchFamily="49" charset="-122"/>
              </a:rPr>
              <a:t>   }</a:t>
            </a:r>
          </a:p>
        </p:txBody>
      </p:sp>
      <p:sp>
        <p:nvSpPr>
          <p:cNvPr id="41989" name="Rectangle 5"/>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pSp>
        <p:nvGrpSpPr>
          <p:cNvPr id="41990" name="Group 6"/>
          <p:cNvGrpSpPr>
            <a:grpSpLocks/>
          </p:cNvGrpSpPr>
          <p:nvPr/>
        </p:nvGrpSpPr>
        <p:grpSpPr bwMode="auto">
          <a:xfrm>
            <a:off x="1259632" y="1143000"/>
            <a:ext cx="6988175" cy="4595111"/>
            <a:chOff x="846" y="1577"/>
            <a:chExt cx="4402" cy="2299"/>
          </a:xfrm>
        </p:grpSpPr>
        <p:sp>
          <p:nvSpPr>
            <p:cNvPr id="41991" name="AutoShape 7"/>
            <p:cNvSpPr>
              <a:spLocks noChangeArrowheads="1"/>
            </p:cNvSpPr>
            <p:nvPr/>
          </p:nvSpPr>
          <p:spPr bwMode="auto">
            <a:xfrm>
              <a:off x="846" y="1577"/>
              <a:ext cx="4402" cy="2299"/>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dirty="0">
                  <a:ea typeface="黑体" pitchFamily="2" charset="-122"/>
                </a:rPr>
                <a:t>复杂度分析</a:t>
              </a:r>
            </a:p>
            <a:p>
              <a:pPr eaLnBrk="0" hangingPunct="0"/>
              <a:endParaRPr lang="zh-CN" altLang="en-US" sz="2400" b="1" dirty="0">
                <a:effectLst>
                  <a:outerShdw blurRad="38100" dist="38100" dir="2700000" algn="tl">
                    <a:srgbClr val="C0C0C0"/>
                  </a:outerShdw>
                </a:effectLst>
                <a:ea typeface="黑体" pitchFamily="2" charset="-122"/>
              </a:endParaRPr>
            </a:p>
            <a:p>
              <a:pPr eaLnBrk="0" hangingPunct="0"/>
              <a:endParaRPr lang="zh-CN" altLang="en-US" sz="2400" b="1" dirty="0"/>
            </a:p>
            <a:p>
              <a:pPr algn="ctr" eaLnBrk="1" fontAlgn="auto" hangingPunct="1">
                <a:lnSpc>
                  <a:spcPts val="3928"/>
                </a:lnSpc>
                <a:spcBef>
                  <a:spcPts val="0"/>
                </a:spcBef>
                <a:spcAft>
                  <a:spcPts val="0"/>
                </a:spcAft>
                <a:tabLst>
                  <a:tab pos="50800" algn="l"/>
                  <a:tab pos="63500" algn="l"/>
                  <a:tab pos="698500" algn="l"/>
                  <a:tab pos="1422400" algn="l"/>
                </a:tabLst>
                <a:defRPr/>
              </a:pPr>
              <a:endParaRPr lang="en-US" altLang="zh-CN" sz="2400" dirty="0"/>
            </a:p>
            <a:p>
              <a:pPr algn="ctr" eaLnBrk="1" fontAlgn="auto" hangingPunct="1">
                <a:lnSpc>
                  <a:spcPts val="3928"/>
                </a:lnSpc>
                <a:spcBef>
                  <a:spcPts val="0"/>
                </a:spcBef>
                <a:spcAft>
                  <a:spcPts val="0"/>
                </a:spcAft>
                <a:tabLst>
                  <a:tab pos="50800" algn="l"/>
                  <a:tab pos="63500" algn="l"/>
                  <a:tab pos="698500" algn="l"/>
                  <a:tab pos="1422400" algn="l"/>
                </a:tabLst>
                <a:defRPr/>
              </a:pPr>
              <a:r>
                <a:rPr lang="en-US" altLang="zh-CN" sz="2800" dirty="0"/>
                <a:t>T(n)=O(4</a:t>
              </a:r>
              <a:r>
                <a:rPr lang="en-US" altLang="zh-CN" sz="2800" i="1" baseline="30000" dirty="0"/>
                <a:t>k</a:t>
              </a:r>
              <a:r>
                <a:rPr lang="en-US" altLang="zh-CN" sz="2800" dirty="0"/>
                <a:t>)</a:t>
              </a:r>
              <a:endParaRPr lang="en-US" altLang="zh-CN" sz="2800" b="1" dirty="0">
                <a:solidFill>
                  <a:srgbClr val="000000"/>
                </a:solidFill>
                <a:latin typeface="微软雅黑" panose="020B0503020204020204" pitchFamily="34" charset="-122"/>
                <a:ea typeface="+mn-ea"/>
              </a:endParaRPr>
            </a:p>
            <a:p>
              <a:pPr eaLnBrk="1" fontAlgn="auto" hangingPunct="1">
                <a:lnSpc>
                  <a:spcPts val="3928"/>
                </a:lnSpc>
                <a:spcBef>
                  <a:spcPts val="0"/>
                </a:spcBef>
                <a:spcAft>
                  <a:spcPts val="0"/>
                </a:spcAft>
                <a:tabLst>
                  <a:tab pos="50800" algn="l"/>
                  <a:tab pos="63500" algn="l"/>
                  <a:tab pos="698500" algn="l"/>
                  <a:tab pos="1422400" algn="l"/>
                </a:tabLst>
                <a:defRPr/>
              </a:pPr>
              <a:r>
                <a:rPr lang="zh-CN" altLang="en-US" sz="2800" b="1" dirty="0">
                  <a:solidFill>
                    <a:srgbClr val="000000"/>
                  </a:solidFill>
                  <a:latin typeface="微软雅黑" panose="020B0503020204020204" pitchFamily="34" charset="-122"/>
                  <a:ea typeface="+mn-ea"/>
                </a:rPr>
                <a:t>由于覆盖一个</a:t>
              </a:r>
              <a:r>
                <a:rPr lang="en-US" altLang="zh-CN" sz="2800" dirty="0"/>
                <a:t>2</a:t>
              </a:r>
              <a:r>
                <a:rPr lang="en-US" altLang="zh-CN" sz="2800" i="1" baseline="30000" dirty="0"/>
                <a:t>k </a:t>
              </a:r>
              <a:r>
                <a:rPr lang="en-US" altLang="zh-CN" sz="2800" b="1" dirty="0">
                  <a:solidFill>
                    <a:srgbClr val="000000"/>
                  </a:solidFill>
                  <a:latin typeface="微软雅黑" panose="020B0503020204020204" pitchFamily="34" charset="-122"/>
                  <a:ea typeface="+mn-ea"/>
                </a:rPr>
                <a:t>×</a:t>
              </a:r>
              <a:r>
                <a:rPr lang="en-US" altLang="zh-CN" sz="2800" dirty="0"/>
                <a:t> 2</a:t>
              </a:r>
              <a:r>
                <a:rPr lang="en-US" altLang="zh-CN" sz="2800" i="1" baseline="30000" dirty="0"/>
                <a:t>k</a:t>
              </a:r>
              <a:r>
                <a:rPr lang="zh-CN" altLang="en-US" sz="2800" b="1" dirty="0">
                  <a:solidFill>
                    <a:srgbClr val="000000"/>
                  </a:solidFill>
                  <a:latin typeface="微软雅黑" panose="020B0503020204020204" pitchFamily="34" charset="-122"/>
                  <a:ea typeface="+mn-ea"/>
                </a:rPr>
                <a:t>棋盘所需的骨牌个数为</a:t>
              </a:r>
              <a:r>
                <a:rPr lang="en-US" altLang="zh-CN" sz="2800" dirty="0"/>
                <a:t>(4</a:t>
              </a:r>
              <a:r>
                <a:rPr lang="en-US" altLang="zh-CN" sz="2800" i="1" baseline="30000" dirty="0"/>
                <a:t>k </a:t>
              </a:r>
              <a:r>
                <a:rPr lang="en-US" altLang="zh-CN" sz="2800" dirty="0"/>
                <a:t>-1)/3</a:t>
              </a:r>
              <a:r>
                <a:rPr lang="zh-CN" altLang="en-US" sz="2800" b="1" dirty="0">
                  <a:solidFill>
                    <a:srgbClr val="000000"/>
                  </a:solidFill>
                  <a:latin typeface="微软雅黑" panose="020B0503020204020204" pitchFamily="34" charset="-122"/>
                  <a:ea typeface="+mn-ea"/>
                </a:rPr>
                <a:t>，与</a:t>
              </a:r>
              <a:r>
                <a:rPr lang="en-US" altLang="zh-CN" sz="2800" dirty="0"/>
                <a:t>4</a:t>
              </a:r>
              <a:r>
                <a:rPr lang="en-US" altLang="zh-CN" sz="2800" i="1" baseline="30000" dirty="0"/>
                <a:t>k</a:t>
              </a:r>
              <a:r>
                <a:rPr lang="zh-CN" altLang="en-US" sz="2800" b="1" dirty="0">
                  <a:solidFill>
                    <a:srgbClr val="000000"/>
                  </a:solidFill>
                  <a:latin typeface="微软雅黑" panose="020B0503020204020204" pitchFamily="34" charset="-122"/>
                  <a:ea typeface="+mn-ea"/>
                </a:rPr>
                <a:t>同阶，所以求解棋盘覆盖问题	的分治算法是一个在渐进意义下的最优算法。</a:t>
              </a:r>
              <a:endParaRPr lang="zh-CN" altLang="en-US" sz="2800" b="1" dirty="0">
                <a:solidFill>
                  <a:srgbClr val="FF0000"/>
                </a:solidFill>
                <a:ea typeface="楷体_GB2312" pitchFamily="49" charset="-122"/>
                <a:sym typeface="Wingdings" pitchFamily="2" charset="2"/>
              </a:endParaRPr>
            </a:p>
          </p:txBody>
        </p:sp>
        <p:graphicFrame>
          <p:nvGraphicFramePr>
            <p:cNvPr id="41992" name="Object 8"/>
            <p:cNvGraphicFramePr>
              <a:graphicFrameLocks noChangeAspect="1"/>
            </p:cNvGraphicFramePr>
            <p:nvPr/>
          </p:nvGraphicFramePr>
          <p:xfrm>
            <a:off x="1731" y="1875"/>
            <a:ext cx="2631" cy="617"/>
          </p:xfrm>
          <a:graphic>
            <a:graphicData uri="http://schemas.openxmlformats.org/presentationml/2006/ole">
              <mc:AlternateContent xmlns:mc="http://schemas.openxmlformats.org/markup-compatibility/2006">
                <mc:Choice xmlns:v="urn:schemas-microsoft-com:vml" Requires="v">
                  <p:oleObj name="公式" r:id="rId3" imgW="1955800" imgH="457200" progId="Equation.3">
                    <p:embed/>
                  </p:oleObj>
                </mc:Choice>
                <mc:Fallback>
                  <p:oleObj name="公式" r:id="rId3" imgW="1955800" imgH="457200" progId="Equation.3">
                    <p:embed/>
                    <p:pic>
                      <p:nvPicPr>
                        <p:cNvPr id="4199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 y="1875"/>
                          <a:ext cx="2631" cy="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blinds(horizontal)">
                                      <p:cBhvr>
                                        <p:cTn id="7" dur="500"/>
                                        <p:tgtEl>
                                          <p:spTgt spid="41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ChangeArrowheads="1"/>
          </p:cNvSpPr>
          <p:nvPr/>
        </p:nvSpPr>
        <p:spPr bwMode="auto">
          <a:xfrm>
            <a:off x="684213" y="31928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a:effectLst>
                  <a:outerShdw blurRad="38100" dist="38100" dir="2700000" algn="tl">
                    <a:srgbClr val="C0C0C0"/>
                  </a:outerShdw>
                </a:effectLst>
                <a:latin typeface="黑体" pitchFamily="2" charset="-122"/>
                <a:ea typeface="黑体" pitchFamily="2" charset="-122"/>
              </a:rPr>
              <a:t>循环赛日程表</a:t>
            </a:r>
          </a:p>
        </p:txBody>
      </p:sp>
      <p:sp>
        <p:nvSpPr>
          <p:cNvPr id="61448" name="Text Box 8"/>
          <p:cNvSpPr txBox="1">
            <a:spLocks noChangeArrowheads="1"/>
          </p:cNvSpPr>
          <p:nvPr/>
        </p:nvSpPr>
        <p:spPr bwMode="auto">
          <a:xfrm>
            <a:off x="692771" y="1268760"/>
            <a:ext cx="7911678" cy="367023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nSpc>
                <a:spcPct val="150000"/>
              </a:lnSpc>
            </a:pPr>
            <a:r>
              <a:rPr lang="zh-CN" altLang="en-US" sz="3200" dirty="0">
                <a:ea typeface="楷体_GB2312" pitchFamily="49" charset="-122"/>
              </a:rPr>
              <a:t>设有</a:t>
            </a:r>
            <a:r>
              <a:rPr lang="en-US" altLang="zh-CN" sz="3200" dirty="0">
                <a:ea typeface="楷体_GB2312" pitchFamily="49" charset="-122"/>
              </a:rPr>
              <a:t>n=2</a:t>
            </a:r>
            <a:r>
              <a:rPr lang="en-US" altLang="zh-CN" sz="3200" baseline="30000" dirty="0">
                <a:ea typeface="楷体_GB2312" pitchFamily="49" charset="-122"/>
              </a:rPr>
              <a:t>K</a:t>
            </a:r>
            <a:r>
              <a:rPr lang="zh-CN" altLang="en-US" sz="3200" dirty="0">
                <a:ea typeface="楷体_GB2312" pitchFamily="49" charset="-122"/>
              </a:rPr>
              <a:t>个运动员要进行网球循环赛，现在要设计一个满足以下要求的比赛日程表：</a:t>
            </a:r>
          </a:p>
          <a:p>
            <a:pPr>
              <a:lnSpc>
                <a:spcPct val="150000"/>
              </a:lnSpc>
            </a:pPr>
            <a:r>
              <a:rPr lang="en-US" altLang="zh-CN" sz="3200" dirty="0">
                <a:latin typeface="黑体" pitchFamily="2" charset="-122"/>
                <a:ea typeface="黑体" pitchFamily="2" charset="-122"/>
              </a:rPr>
              <a:t>(1)</a:t>
            </a:r>
            <a:r>
              <a:rPr lang="zh-CN" altLang="en-US" sz="3200" dirty="0">
                <a:latin typeface="黑体" pitchFamily="2" charset="-122"/>
                <a:ea typeface="黑体" pitchFamily="2" charset="-122"/>
              </a:rPr>
              <a:t>每个选手必须与其他</a:t>
            </a:r>
            <a:r>
              <a:rPr lang="en-US" altLang="zh-CN" sz="3200" dirty="0">
                <a:latin typeface="黑体" pitchFamily="2" charset="-122"/>
                <a:ea typeface="黑体" pitchFamily="2" charset="-122"/>
              </a:rPr>
              <a:t>n-1</a:t>
            </a:r>
            <a:r>
              <a:rPr lang="zh-CN" altLang="en-US" sz="3200" dirty="0">
                <a:latin typeface="黑体" pitchFamily="2" charset="-122"/>
                <a:ea typeface="黑体" pitchFamily="2" charset="-122"/>
              </a:rPr>
              <a:t>个选手各赛一次；</a:t>
            </a:r>
          </a:p>
          <a:p>
            <a:pPr>
              <a:lnSpc>
                <a:spcPct val="150000"/>
              </a:lnSpc>
            </a:pPr>
            <a:r>
              <a:rPr lang="en-US" altLang="zh-CN" sz="3200" dirty="0">
                <a:latin typeface="黑体" pitchFamily="2" charset="-122"/>
                <a:ea typeface="黑体" pitchFamily="2" charset="-122"/>
              </a:rPr>
              <a:t>(2)</a:t>
            </a:r>
            <a:r>
              <a:rPr lang="zh-CN" altLang="en-US" sz="3200" dirty="0">
                <a:latin typeface="黑体" pitchFamily="2" charset="-122"/>
                <a:ea typeface="黑体" pitchFamily="2" charset="-122"/>
              </a:rPr>
              <a:t>每个选手一天只能赛一次；</a:t>
            </a:r>
          </a:p>
          <a:p>
            <a:pPr>
              <a:lnSpc>
                <a:spcPct val="150000"/>
              </a:lnSpc>
            </a:pPr>
            <a:r>
              <a:rPr lang="en-US" altLang="zh-CN" sz="3200" dirty="0">
                <a:latin typeface="黑体" pitchFamily="2" charset="-122"/>
                <a:ea typeface="黑体" pitchFamily="2" charset="-122"/>
              </a:rPr>
              <a:t>(3)</a:t>
            </a:r>
            <a:r>
              <a:rPr lang="zh-CN" altLang="en-US" sz="3200" dirty="0">
                <a:latin typeface="黑体" pitchFamily="2" charset="-122"/>
                <a:ea typeface="黑体" pitchFamily="2" charset="-122"/>
              </a:rPr>
              <a:t>循环赛一共进行</a:t>
            </a:r>
            <a:r>
              <a:rPr lang="en-US" altLang="zh-CN" sz="3200" dirty="0">
                <a:latin typeface="黑体" pitchFamily="2" charset="-122"/>
                <a:ea typeface="黑体" pitchFamily="2" charset="-122"/>
              </a:rPr>
              <a:t>n-1</a:t>
            </a:r>
            <a:r>
              <a:rPr lang="zh-CN" altLang="en-US" sz="3200" dirty="0">
                <a:latin typeface="黑体" pitchFamily="2" charset="-122"/>
                <a:ea typeface="黑体" pitchFamily="2" charset="-122"/>
              </a:rPr>
              <a:t>天。</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ChangeArrowheads="1"/>
          </p:cNvSpPr>
          <p:nvPr/>
        </p:nvSpPr>
        <p:spPr bwMode="auto">
          <a:xfrm>
            <a:off x="684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a:effectLst>
                  <a:outerShdw blurRad="38100" dist="38100" dir="2700000" algn="tl">
                    <a:srgbClr val="C0C0C0"/>
                  </a:outerShdw>
                </a:effectLst>
                <a:latin typeface="黑体" pitchFamily="2" charset="-122"/>
                <a:ea typeface="黑体" pitchFamily="2" charset="-122"/>
              </a:rPr>
              <a:t>循环赛日程表</a:t>
            </a:r>
          </a:p>
        </p:txBody>
      </p:sp>
      <p:graphicFrame>
        <p:nvGraphicFramePr>
          <p:cNvPr id="62458" name="Group 1018"/>
          <p:cNvGraphicFramePr>
            <a:graphicFrameLocks noGrp="1"/>
          </p:cNvGraphicFramePr>
          <p:nvPr/>
        </p:nvGraphicFramePr>
        <p:xfrm>
          <a:off x="971600" y="1143000"/>
          <a:ext cx="6912770" cy="5475286"/>
        </p:xfrm>
        <a:graphic>
          <a:graphicData uri="http://schemas.openxmlformats.org/drawingml/2006/table">
            <a:tbl>
              <a:tblPr/>
              <a:tblGrid>
                <a:gridCol w="865268">
                  <a:extLst>
                    <a:ext uri="{9D8B030D-6E8A-4147-A177-3AD203B41FA5}">
                      <a16:colId xmlns:a16="http://schemas.microsoft.com/office/drawing/2014/main" val="20000"/>
                    </a:ext>
                  </a:extLst>
                </a:gridCol>
                <a:gridCol w="862924">
                  <a:extLst>
                    <a:ext uri="{9D8B030D-6E8A-4147-A177-3AD203B41FA5}">
                      <a16:colId xmlns:a16="http://schemas.microsoft.com/office/drawing/2014/main" val="20001"/>
                    </a:ext>
                  </a:extLst>
                </a:gridCol>
                <a:gridCol w="865269">
                  <a:extLst>
                    <a:ext uri="{9D8B030D-6E8A-4147-A177-3AD203B41FA5}">
                      <a16:colId xmlns:a16="http://schemas.microsoft.com/office/drawing/2014/main" val="20002"/>
                    </a:ext>
                  </a:extLst>
                </a:gridCol>
                <a:gridCol w="862924">
                  <a:extLst>
                    <a:ext uri="{9D8B030D-6E8A-4147-A177-3AD203B41FA5}">
                      <a16:colId xmlns:a16="http://schemas.microsoft.com/office/drawing/2014/main" val="20003"/>
                    </a:ext>
                  </a:extLst>
                </a:gridCol>
                <a:gridCol w="865268">
                  <a:extLst>
                    <a:ext uri="{9D8B030D-6E8A-4147-A177-3AD203B41FA5}">
                      <a16:colId xmlns:a16="http://schemas.microsoft.com/office/drawing/2014/main" val="20004"/>
                    </a:ext>
                  </a:extLst>
                </a:gridCol>
                <a:gridCol w="862924">
                  <a:extLst>
                    <a:ext uri="{9D8B030D-6E8A-4147-A177-3AD203B41FA5}">
                      <a16:colId xmlns:a16="http://schemas.microsoft.com/office/drawing/2014/main" val="20005"/>
                    </a:ext>
                  </a:extLst>
                </a:gridCol>
                <a:gridCol w="865269">
                  <a:extLst>
                    <a:ext uri="{9D8B030D-6E8A-4147-A177-3AD203B41FA5}">
                      <a16:colId xmlns:a16="http://schemas.microsoft.com/office/drawing/2014/main" val="20006"/>
                    </a:ext>
                  </a:extLst>
                </a:gridCol>
                <a:gridCol w="862924">
                  <a:extLst>
                    <a:ext uri="{9D8B030D-6E8A-4147-A177-3AD203B41FA5}">
                      <a16:colId xmlns:a16="http://schemas.microsoft.com/office/drawing/2014/main" val="20007"/>
                    </a:ext>
                  </a:extLst>
                </a:gridCol>
              </a:tblGrid>
              <a:tr h="685242">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1</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2</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3</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4</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5</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6</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7</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8</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685242">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2</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1</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4</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3</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6</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5</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8</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7</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681917">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3</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4</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1</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2</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7</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8</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5</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6</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2"/>
                  </a:ext>
                </a:extLst>
              </a:tr>
              <a:tr h="685242">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4</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3</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2</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1</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8</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7</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6</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5</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685242">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5</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6</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7</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8</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1</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2</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3</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4</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685242">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6</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5</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8</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7</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2</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1</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4</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3</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681917">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7</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8</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5</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6</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3</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4</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1</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2</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685242">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8</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7</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6</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5</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4</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3</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a:ln>
                            <a:noFill/>
                          </a:ln>
                          <a:solidFill>
                            <a:schemeClr val="tx1"/>
                          </a:solidFill>
                          <a:effectLst/>
                          <a:latin typeface="Arial" charset="0"/>
                          <a:ea typeface="宋体" pitchFamily="2" charset="-122"/>
                          <a:cs typeface="Times New Roman" pitchFamily="18" charset="0"/>
                        </a:rPr>
                        <a:t>2</a:t>
                      </a:r>
                      <a:endParaRPr kumimoji="0" lang="en-US" altLang="zh-CN" sz="5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a:spcBef>
                          <a:spcPct val="20000"/>
                        </a:spcBef>
                        <a:buClr>
                          <a:schemeClr val="bg2"/>
                        </a:buClr>
                        <a:buFont typeface="Wingdings" pitchFamily="2" charset="2"/>
                        <a:defRPr>
                          <a:solidFill>
                            <a:schemeClr val="tx1"/>
                          </a:solidFill>
                          <a:latin typeface="Arial" charset="0"/>
                          <a:ea typeface="宋体" pitchFamily="2" charset="-122"/>
                        </a:defRPr>
                      </a:lvl5pPr>
                      <a:lvl6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fontAlgn="base">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Pct val="75000"/>
                        <a:buFontTx/>
                        <a:buNone/>
                        <a:tabLst/>
                      </a:pPr>
                      <a:r>
                        <a:rPr kumimoji="0" lang="en-US" altLang="zh-CN" sz="2800" b="0" i="0" u="none" strike="noStrike" cap="none" normalizeH="0" baseline="0" dirty="0">
                          <a:ln>
                            <a:noFill/>
                          </a:ln>
                          <a:solidFill>
                            <a:schemeClr val="tx1"/>
                          </a:solidFill>
                          <a:effectLst/>
                          <a:latin typeface="Arial" charset="0"/>
                          <a:ea typeface="宋体" pitchFamily="2" charset="-122"/>
                          <a:cs typeface="Times New Roman" pitchFamily="18" charset="0"/>
                        </a:rPr>
                        <a:t>1</a:t>
                      </a:r>
                      <a:endParaRPr kumimoji="0" lang="en-US" altLang="zh-CN" sz="54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0291103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ChangeArrowheads="1"/>
          </p:cNvSpPr>
          <p:nvPr/>
        </p:nvSpPr>
        <p:spPr bwMode="auto">
          <a:xfrm>
            <a:off x="684213" y="31928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a:effectLst>
                  <a:outerShdw blurRad="38100" dist="38100" dir="2700000" algn="tl">
                    <a:srgbClr val="C0C0C0"/>
                  </a:outerShdw>
                </a:effectLst>
                <a:latin typeface="黑体" pitchFamily="2" charset="-122"/>
                <a:ea typeface="黑体" pitchFamily="2" charset="-122"/>
              </a:rPr>
              <a:t>循环赛日程表</a:t>
            </a:r>
          </a:p>
        </p:txBody>
      </p:sp>
      <p:sp>
        <p:nvSpPr>
          <p:cNvPr id="61449" name="Text Box 9"/>
          <p:cNvSpPr txBox="1">
            <a:spLocks noChangeArrowheads="1"/>
          </p:cNvSpPr>
          <p:nvPr/>
        </p:nvSpPr>
        <p:spPr bwMode="auto">
          <a:xfrm>
            <a:off x="365919" y="2348880"/>
            <a:ext cx="8408988" cy="3046988"/>
          </a:xfrm>
          <a:prstGeom prst="rect">
            <a:avLst/>
          </a:prstGeom>
          <a:solidFill>
            <a:srgbClr val="FFCC00"/>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3200" dirty="0">
                <a:ea typeface="楷体_GB2312" pitchFamily="49" charset="-122"/>
              </a:rPr>
              <a:t>按分治策略，将所有的选手分为两半，</a:t>
            </a:r>
            <a:r>
              <a:rPr lang="en-US" altLang="zh-CN" sz="3200" dirty="0">
                <a:ea typeface="楷体_GB2312" pitchFamily="49" charset="-122"/>
              </a:rPr>
              <a:t>n</a:t>
            </a:r>
            <a:r>
              <a:rPr lang="zh-CN" altLang="en-US" sz="3200" dirty="0">
                <a:ea typeface="楷体_GB2312" pitchFamily="49" charset="-122"/>
              </a:rPr>
              <a:t>个选手的比赛日程表就可以通过为</a:t>
            </a:r>
            <a:r>
              <a:rPr lang="en-US" altLang="zh-CN" sz="3200" dirty="0">
                <a:ea typeface="楷体_GB2312" pitchFamily="49" charset="-122"/>
              </a:rPr>
              <a:t>n/2</a:t>
            </a:r>
            <a:r>
              <a:rPr lang="zh-CN" altLang="en-US" sz="3200" dirty="0">
                <a:ea typeface="楷体_GB2312" pitchFamily="49" charset="-122"/>
              </a:rPr>
              <a:t>个选手设计的比赛日程表来决定。递归地用对选手进行分割，直到只剩下</a:t>
            </a:r>
            <a:r>
              <a:rPr lang="en-US" altLang="zh-CN" sz="3200" dirty="0">
                <a:ea typeface="楷体_GB2312" pitchFamily="49" charset="-122"/>
              </a:rPr>
              <a:t>2</a:t>
            </a:r>
            <a:r>
              <a:rPr lang="zh-CN" altLang="en-US" sz="3200" dirty="0">
                <a:ea typeface="楷体_GB2312" pitchFamily="49" charset="-122"/>
              </a:rPr>
              <a:t>个选手时，比赛日程表的制定就变得很简单。这时只要让这</a:t>
            </a:r>
            <a:r>
              <a:rPr lang="en-US" altLang="zh-CN" sz="3200" dirty="0">
                <a:ea typeface="楷体_GB2312" pitchFamily="49" charset="-122"/>
              </a:rPr>
              <a:t>2</a:t>
            </a:r>
            <a:r>
              <a:rPr lang="zh-CN" altLang="en-US" sz="3200" dirty="0">
                <a:ea typeface="楷体_GB2312" pitchFamily="49" charset="-122"/>
              </a:rPr>
              <a:t>个选手进行比赛就可以了。</a:t>
            </a:r>
          </a:p>
        </p:txBody>
      </p:sp>
    </p:spTree>
    <p:extLst>
      <p:ext uri="{BB962C8B-B14F-4D97-AF65-F5344CB8AC3E}">
        <p14:creationId xmlns:p14="http://schemas.microsoft.com/office/powerpoint/2010/main" val="54224487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ChangeArrowheads="1"/>
          </p:cNvSpPr>
          <p:nvPr/>
        </p:nvSpPr>
        <p:spPr bwMode="auto">
          <a:xfrm>
            <a:off x="684213" y="31928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a:effectLst>
                  <a:outerShdw blurRad="38100" dist="38100" dir="2700000" algn="tl">
                    <a:srgbClr val="C0C0C0"/>
                  </a:outerShdw>
                </a:effectLst>
                <a:latin typeface="黑体" pitchFamily="2" charset="-122"/>
                <a:ea typeface="黑体" pitchFamily="2" charset="-122"/>
              </a:rPr>
              <a:t>循环赛日程表</a:t>
            </a:r>
          </a:p>
        </p:txBody>
      </p:sp>
      <p:pic>
        <p:nvPicPr>
          <p:cNvPr id="3" name="图片 2">
            <a:extLst>
              <a:ext uri="{FF2B5EF4-FFF2-40B4-BE49-F238E27FC236}">
                <a16:creationId xmlns:a16="http://schemas.microsoft.com/office/drawing/2014/main" id="{F066A216-9978-4D05-A9F4-A6CD6F458087}"/>
              </a:ext>
            </a:extLst>
          </p:cNvPr>
          <p:cNvPicPr>
            <a:picLocks noChangeAspect="1"/>
          </p:cNvPicPr>
          <p:nvPr/>
        </p:nvPicPr>
        <p:blipFill>
          <a:blip r:embed="rId3"/>
          <a:stretch>
            <a:fillRect/>
          </a:stretch>
        </p:blipFill>
        <p:spPr>
          <a:xfrm>
            <a:off x="941388" y="1340768"/>
            <a:ext cx="7258050" cy="5048250"/>
          </a:xfrm>
          <a:prstGeom prst="rect">
            <a:avLst/>
          </a:prstGeom>
        </p:spPr>
      </p:pic>
    </p:spTree>
    <p:extLst>
      <p:ext uri="{BB962C8B-B14F-4D97-AF65-F5344CB8AC3E}">
        <p14:creationId xmlns:p14="http://schemas.microsoft.com/office/powerpoint/2010/main" val="71088386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ChangeArrowheads="1"/>
          </p:cNvSpPr>
          <p:nvPr/>
        </p:nvSpPr>
        <p:spPr bwMode="auto">
          <a:xfrm>
            <a:off x="684213" y="31928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a:effectLst>
                  <a:outerShdw blurRad="38100" dist="38100" dir="2700000" algn="tl">
                    <a:srgbClr val="C0C0C0"/>
                  </a:outerShdw>
                </a:effectLst>
                <a:latin typeface="黑体" pitchFamily="2" charset="-122"/>
                <a:ea typeface="黑体" pitchFamily="2" charset="-122"/>
              </a:rPr>
              <a:t>循环赛日程表</a:t>
            </a:r>
          </a:p>
        </p:txBody>
      </p:sp>
      <p:pic>
        <p:nvPicPr>
          <p:cNvPr id="3" name="图片 2">
            <a:extLst>
              <a:ext uri="{FF2B5EF4-FFF2-40B4-BE49-F238E27FC236}">
                <a16:creationId xmlns:a16="http://schemas.microsoft.com/office/drawing/2014/main" id="{7882D648-7094-4B3E-8328-CAF9E981E850}"/>
              </a:ext>
            </a:extLst>
          </p:cNvPr>
          <p:cNvPicPr>
            <a:picLocks noChangeAspect="1"/>
          </p:cNvPicPr>
          <p:nvPr/>
        </p:nvPicPr>
        <p:blipFill>
          <a:blip r:embed="rId3"/>
          <a:stretch>
            <a:fillRect/>
          </a:stretch>
        </p:blipFill>
        <p:spPr>
          <a:xfrm>
            <a:off x="1855788" y="1462286"/>
            <a:ext cx="5429250" cy="4972050"/>
          </a:xfrm>
          <a:prstGeom prst="rect">
            <a:avLst/>
          </a:prstGeom>
        </p:spPr>
      </p:pic>
    </p:spTree>
    <p:extLst>
      <p:ext uri="{BB962C8B-B14F-4D97-AF65-F5344CB8AC3E}">
        <p14:creationId xmlns:p14="http://schemas.microsoft.com/office/powerpoint/2010/main" val="2556348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ChangeArrowheads="1"/>
          </p:cNvSpPr>
          <p:nvPr/>
        </p:nvSpPr>
        <p:spPr bwMode="auto">
          <a:xfrm>
            <a:off x="547687" y="271899"/>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pic>
        <p:nvPicPr>
          <p:cNvPr id="4" name="图片 3">
            <a:extLst>
              <a:ext uri="{FF2B5EF4-FFF2-40B4-BE49-F238E27FC236}">
                <a16:creationId xmlns:a16="http://schemas.microsoft.com/office/drawing/2014/main" id="{A663D474-9F06-4BF3-B3F5-17665C45CDCF}"/>
              </a:ext>
            </a:extLst>
          </p:cNvPr>
          <p:cNvPicPr>
            <a:picLocks noChangeAspect="1"/>
          </p:cNvPicPr>
          <p:nvPr/>
        </p:nvPicPr>
        <p:blipFill>
          <a:blip r:embed="rId3"/>
          <a:stretch>
            <a:fillRect/>
          </a:stretch>
        </p:blipFill>
        <p:spPr>
          <a:xfrm>
            <a:off x="0" y="1720006"/>
            <a:ext cx="8867775" cy="5133975"/>
          </a:xfrm>
          <a:prstGeom prst="rect">
            <a:avLst/>
          </a:prstGeom>
        </p:spPr>
      </p:pic>
      <p:sp>
        <p:nvSpPr>
          <p:cNvPr id="6" name="Text Box 4">
            <a:extLst>
              <a:ext uri="{FF2B5EF4-FFF2-40B4-BE49-F238E27FC236}">
                <a16:creationId xmlns:a16="http://schemas.microsoft.com/office/drawing/2014/main" id="{A9B032B2-A61D-4675-A40C-C5E68285273F}"/>
              </a:ext>
            </a:extLst>
          </p:cNvPr>
          <p:cNvSpPr txBox="1">
            <a:spLocks noChangeArrowheads="1"/>
          </p:cNvSpPr>
          <p:nvPr/>
        </p:nvSpPr>
        <p:spPr bwMode="auto">
          <a:xfrm>
            <a:off x="683568" y="1412776"/>
            <a:ext cx="86185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2400" b="1" dirty="0">
                <a:solidFill>
                  <a:schemeClr val="accent4">
                    <a:lumMod val="75000"/>
                  </a:schemeClr>
                </a:solidFill>
                <a:latin typeface="黑体" pitchFamily="2" charset="-122"/>
                <a:ea typeface="黑体" pitchFamily="2" charset="-122"/>
              </a:rPr>
              <a:t>例</a:t>
            </a:r>
            <a:r>
              <a:rPr lang="en-US" altLang="zh-CN" sz="2400" b="1" dirty="0">
                <a:solidFill>
                  <a:schemeClr val="accent4">
                    <a:lumMod val="75000"/>
                  </a:schemeClr>
                </a:solidFill>
                <a:latin typeface="黑体" pitchFamily="2" charset="-122"/>
                <a:ea typeface="黑体" pitchFamily="2" charset="-122"/>
              </a:rPr>
              <a:t>6  Hanoi</a:t>
            </a:r>
            <a:r>
              <a:rPr lang="zh-CN" altLang="en-US" sz="2400" b="1" dirty="0">
                <a:solidFill>
                  <a:schemeClr val="accent4">
                    <a:lumMod val="75000"/>
                  </a:schemeClr>
                </a:solidFill>
                <a:latin typeface="黑体" pitchFamily="2" charset="-122"/>
                <a:ea typeface="黑体" pitchFamily="2" charset="-122"/>
              </a:rPr>
              <a:t>塔问题</a:t>
            </a:r>
          </a:p>
        </p:txBody>
      </p:sp>
    </p:spTree>
    <p:extLst>
      <p:ext uri="{BB962C8B-B14F-4D97-AF65-F5344CB8AC3E}">
        <p14:creationId xmlns:p14="http://schemas.microsoft.com/office/powerpoint/2010/main" val="3496973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9B270-6480-051D-3CC8-484E0E6DCC63}"/>
            </a:ext>
          </a:extLst>
        </p:cNvPr>
        <p:cNvGrpSpPr/>
        <p:nvPr/>
      </p:nvGrpSpPr>
      <p:grpSpPr>
        <a:xfrm>
          <a:off x="0" y="0"/>
          <a:ext cx="0" cy="0"/>
          <a:chOff x="0" y="0"/>
          <a:chExt cx="0" cy="0"/>
        </a:xfrm>
      </p:grpSpPr>
      <p:sp>
        <p:nvSpPr>
          <p:cNvPr id="24579" name="Rectangle 3">
            <a:extLst>
              <a:ext uri="{FF2B5EF4-FFF2-40B4-BE49-F238E27FC236}">
                <a16:creationId xmlns:a16="http://schemas.microsoft.com/office/drawing/2014/main" id="{87CA6681-11FA-CF59-A51D-9ECA5629D712}"/>
              </a:ext>
            </a:extLst>
          </p:cNvPr>
          <p:cNvSpPr>
            <a:spLocks noChangeArrowheads="1"/>
          </p:cNvSpPr>
          <p:nvPr/>
        </p:nvSpPr>
        <p:spPr bwMode="auto">
          <a:xfrm>
            <a:off x="547687" y="271899"/>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pic>
        <p:nvPicPr>
          <p:cNvPr id="2" name="汉诺塔问题">
            <a:hlinkClick r:id="" action="ppaction://media"/>
            <a:extLst>
              <a:ext uri="{FF2B5EF4-FFF2-40B4-BE49-F238E27FC236}">
                <a16:creationId xmlns:a16="http://schemas.microsoft.com/office/drawing/2014/main" id="{16F88D4C-B2A0-A82A-0BFB-3560F58158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40768"/>
            <a:ext cx="9144000" cy="5143500"/>
          </a:xfrm>
          <a:prstGeom prst="rect">
            <a:avLst/>
          </a:prstGeom>
        </p:spPr>
      </p:pic>
    </p:spTree>
    <p:extLst>
      <p:ext uri="{BB962C8B-B14F-4D97-AF65-F5344CB8AC3E}">
        <p14:creationId xmlns:p14="http://schemas.microsoft.com/office/powerpoint/2010/main" val="261218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467544" y="268179"/>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递归小结</a:t>
            </a:r>
          </a:p>
        </p:txBody>
      </p:sp>
      <p:sp>
        <p:nvSpPr>
          <p:cNvPr id="25603" name="Text Box 3"/>
          <p:cNvSpPr txBox="1">
            <a:spLocks noChangeArrowheads="1"/>
          </p:cNvSpPr>
          <p:nvPr/>
        </p:nvSpPr>
        <p:spPr bwMode="auto">
          <a:xfrm>
            <a:off x="250825" y="1700213"/>
            <a:ext cx="8618538" cy="1439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3600" b="1" dirty="0">
                <a:solidFill>
                  <a:schemeClr val="accent4">
                    <a:lumMod val="75000"/>
                  </a:schemeClr>
                </a:solidFill>
                <a:latin typeface="华文楷体" panose="02010600040101010101" pitchFamily="2" charset="-122"/>
                <a:ea typeface="华文楷体" panose="02010600040101010101" pitchFamily="2" charset="-122"/>
              </a:rPr>
              <a:t>优点：</a:t>
            </a:r>
            <a:r>
              <a:rPr lang="zh-CN" altLang="en-US" sz="3600" b="1" dirty="0">
                <a:latin typeface="华文楷体" panose="02010600040101010101" pitchFamily="2" charset="-122"/>
                <a:ea typeface="华文楷体" panose="02010600040101010101" pitchFamily="2" charset="-122"/>
              </a:rPr>
              <a:t>结构清晰，可读性强，而且容易用数学归纳法来证明算法的正确性，因此它为设计算法、调试程序带来很大方便。</a:t>
            </a:r>
          </a:p>
        </p:txBody>
      </p:sp>
      <p:sp>
        <p:nvSpPr>
          <p:cNvPr id="25604" name="Text Box 4"/>
          <p:cNvSpPr txBox="1">
            <a:spLocks noChangeArrowheads="1"/>
          </p:cNvSpPr>
          <p:nvPr/>
        </p:nvSpPr>
        <p:spPr bwMode="auto">
          <a:xfrm>
            <a:off x="250825" y="3429000"/>
            <a:ext cx="8618538" cy="1439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80000"/>
              </a:lnSpc>
              <a:spcBef>
                <a:spcPct val="20000"/>
              </a:spcBef>
            </a:pPr>
            <a:r>
              <a:rPr lang="zh-CN" altLang="en-US" sz="3600" b="1" dirty="0">
                <a:solidFill>
                  <a:schemeClr val="accent4">
                    <a:lumMod val="75000"/>
                  </a:schemeClr>
                </a:solidFill>
                <a:latin typeface="华文楷体" panose="02010600040101010101" pitchFamily="2" charset="-122"/>
                <a:ea typeface="华文楷体" panose="02010600040101010101" pitchFamily="2" charset="-122"/>
              </a:rPr>
              <a:t>缺点：</a:t>
            </a:r>
            <a:r>
              <a:rPr lang="zh-CN" altLang="en-US" sz="3600" b="1" dirty="0">
                <a:latin typeface="华文楷体" panose="02010600040101010101" pitchFamily="2" charset="-122"/>
                <a:ea typeface="华文楷体" panose="02010600040101010101" pitchFamily="2" charset="-122"/>
              </a:rPr>
              <a:t>递归算法的运行效率较低，无论是耗费的计算时间还是占用的存储空间都比非递归算法要多。</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35086" y="1700808"/>
            <a:ext cx="8473827" cy="4255909"/>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nSpc>
                <a:spcPct val="150000"/>
              </a:lnSpc>
              <a:spcBef>
                <a:spcPct val="20000"/>
              </a:spcBef>
            </a:pPr>
            <a:r>
              <a:rPr lang="zh-CN" altLang="en-US" sz="2800" b="1" dirty="0">
                <a:solidFill>
                  <a:schemeClr val="bg1"/>
                </a:solidFill>
                <a:latin typeface="黑体" pitchFamily="2" charset="-122"/>
                <a:ea typeface="黑体" pitchFamily="2" charset="-122"/>
              </a:rPr>
              <a:t>解决方法：</a:t>
            </a:r>
            <a:r>
              <a:rPr lang="zh-CN" altLang="en-US" sz="2400" b="1" dirty="0">
                <a:solidFill>
                  <a:schemeClr val="bg1"/>
                </a:solidFill>
                <a:latin typeface="楷体_GB2312" pitchFamily="49" charset="-122"/>
                <a:ea typeface="楷体_GB2312" pitchFamily="49" charset="-122"/>
              </a:rPr>
              <a:t>在递归算法中消除递归调用，使其转化为</a:t>
            </a:r>
            <a:r>
              <a:rPr lang="zh-CN" altLang="en-US" sz="2400" b="1" dirty="0">
                <a:latin typeface="楷体_GB2312" pitchFamily="49" charset="-122"/>
                <a:ea typeface="楷体_GB2312" pitchFamily="49" charset="-122"/>
              </a:rPr>
              <a:t>非递归</a:t>
            </a:r>
            <a:r>
              <a:rPr lang="zh-CN" altLang="en-US" sz="2400" b="1" dirty="0">
                <a:solidFill>
                  <a:schemeClr val="bg1"/>
                </a:solidFill>
                <a:latin typeface="楷体_GB2312" pitchFamily="49" charset="-122"/>
                <a:ea typeface="楷体_GB2312" pitchFamily="49" charset="-122"/>
              </a:rPr>
              <a:t>算法。</a:t>
            </a:r>
          </a:p>
          <a:p>
            <a:pPr>
              <a:lnSpc>
                <a:spcPct val="120000"/>
              </a:lnSpc>
              <a:spcBef>
                <a:spcPct val="20000"/>
              </a:spcBef>
            </a:pPr>
            <a:r>
              <a:rPr lang="en-US" altLang="zh-CN" sz="2400" b="1" dirty="0">
                <a:solidFill>
                  <a:schemeClr val="bg1"/>
                </a:solidFill>
                <a:latin typeface="楷体_GB2312" pitchFamily="49" charset="-122"/>
                <a:ea typeface="楷体_GB2312" pitchFamily="49" charset="-122"/>
              </a:rPr>
              <a:t>1</a:t>
            </a:r>
            <a:r>
              <a:rPr lang="zh-CN" altLang="en-US" sz="2400" b="1" dirty="0">
                <a:solidFill>
                  <a:schemeClr val="bg1"/>
                </a:solidFill>
                <a:latin typeface="楷体_GB2312" pitchFamily="49" charset="-122"/>
                <a:ea typeface="楷体_GB2312" pitchFamily="49" charset="-122"/>
              </a:rPr>
              <a:t>、采用一个用户定义的栈来模拟系统的递归调用工作栈。该方法通用性强，但本质上还是递归，只不过人工做了本来由编译器做的事情，优化效果不明显。</a:t>
            </a:r>
          </a:p>
          <a:p>
            <a:pPr>
              <a:spcBef>
                <a:spcPct val="20000"/>
              </a:spcBef>
            </a:pPr>
            <a:r>
              <a:rPr lang="en-US" altLang="zh-CN" sz="2400" b="1" dirty="0">
                <a:solidFill>
                  <a:schemeClr val="bg1"/>
                </a:solidFill>
                <a:latin typeface="楷体_GB2312" pitchFamily="49" charset="-122"/>
                <a:ea typeface="楷体_GB2312" pitchFamily="49" charset="-122"/>
              </a:rPr>
              <a:t>2</a:t>
            </a:r>
            <a:r>
              <a:rPr lang="zh-CN" altLang="en-US" sz="2400" b="1" dirty="0">
                <a:solidFill>
                  <a:schemeClr val="bg1"/>
                </a:solidFill>
                <a:latin typeface="楷体_GB2312" pitchFamily="49" charset="-122"/>
                <a:ea typeface="楷体_GB2312" pitchFamily="49" charset="-122"/>
              </a:rPr>
              <a:t>、用递推来实现递归函数。</a:t>
            </a:r>
          </a:p>
          <a:p>
            <a:pPr>
              <a:lnSpc>
                <a:spcPct val="150000"/>
              </a:lnSpc>
              <a:spcBef>
                <a:spcPct val="20000"/>
              </a:spcBef>
            </a:pPr>
            <a:r>
              <a:rPr lang="en-US" altLang="zh-CN" sz="2400" b="1" dirty="0">
                <a:solidFill>
                  <a:schemeClr val="bg1"/>
                </a:solidFill>
                <a:latin typeface="楷体_GB2312" pitchFamily="49" charset="-122"/>
                <a:ea typeface="楷体_GB2312" pitchFamily="49" charset="-122"/>
              </a:rPr>
              <a:t>3</a:t>
            </a:r>
            <a:r>
              <a:rPr lang="zh-CN" altLang="en-US" sz="2400" b="1" dirty="0">
                <a:solidFill>
                  <a:schemeClr val="bg1"/>
                </a:solidFill>
                <a:latin typeface="楷体_GB2312" pitchFamily="49" charset="-122"/>
                <a:ea typeface="楷体_GB2312" pitchFamily="49" charset="-122"/>
              </a:rPr>
              <a:t>、通过</a:t>
            </a:r>
            <a:r>
              <a:rPr lang="zh-CN" altLang="zh-CN" sz="2400" b="1" dirty="0">
                <a:solidFill>
                  <a:schemeClr val="bg1"/>
                </a:solidFill>
                <a:latin typeface="楷体_GB2312" pitchFamily="49" charset="-122"/>
                <a:ea typeface="楷体_GB2312" pitchFamily="49" charset="-122"/>
              </a:rPr>
              <a:t>变换能</a:t>
            </a:r>
            <a:r>
              <a:rPr lang="zh-CN" altLang="en-US" sz="2400" b="1" dirty="0">
                <a:solidFill>
                  <a:schemeClr val="bg1"/>
                </a:solidFill>
                <a:latin typeface="楷体_GB2312" pitchFamily="49" charset="-122"/>
                <a:ea typeface="楷体_GB2312" pitchFamily="49" charset="-122"/>
              </a:rPr>
              <a:t>将一些递归转化为尾递归，从而迭代求出结果。 后两种方法在时空复杂度上均有较大改善，但其适用范围有限。</a:t>
            </a:r>
          </a:p>
        </p:txBody>
      </p:sp>
      <p:sp>
        <p:nvSpPr>
          <p:cNvPr id="26627" name="Rectangle 3"/>
          <p:cNvSpPr>
            <a:spLocks noChangeArrowheads="1"/>
          </p:cNvSpPr>
          <p:nvPr/>
        </p:nvSpPr>
        <p:spPr bwMode="auto">
          <a:xfrm>
            <a:off x="395535" y="274014"/>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递归小结</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0" name="Text Box 52"/>
          <p:cNvSpPr txBox="1">
            <a:spLocks noChangeArrowheads="1"/>
          </p:cNvSpPr>
          <p:nvPr/>
        </p:nvSpPr>
        <p:spPr bwMode="auto">
          <a:xfrm>
            <a:off x="674661" y="2684681"/>
            <a:ext cx="768244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pPr algn="just"/>
            <a:r>
              <a:rPr lang="zh-CN" altLang="en-US" sz="2800" b="1" dirty="0">
                <a:solidFill>
                  <a:schemeClr val="accent4">
                    <a:lumMod val="75000"/>
                  </a:schemeClr>
                </a:solidFill>
                <a:ea typeface="黑体" pitchFamily="2" charset="-122"/>
              </a:rPr>
              <a:t>       分治法的设计思想是，将一个难以直接解决的大问题，分割成一些规模较小的相同问题，以便各个击破，分而治之。</a:t>
            </a:r>
          </a:p>
          <a:p>
            <a:pPr algn="just"/>
            <a:r>
              <a:rPr lang="zh-CN" altLang="en-US" sz="2800" b="1" dirty="0">
                <a:ea typeface="黑体" pitchFamily="2" charset="-122"/>
              </a:rPr>
              <a:t>							</a:t>
            </a:r>
          </a:p>
        </p:txBody>
      </p:sp>
      <p:sp>
        <p:nvSpPr>
          <p:cNvPr id="57" name="文本框 56">
            <a:extLst>
              <a:ext uri="{FF2B5EF4-FFF2-40B4-BE49-F238E27FC236}">
                <a16:creationId xmlns:a16="http://schemas.microsoft.com/office/drawing/2014/main" id="{DFA249CF-B440-4391-AF13-D00DEFC1CAFF}"/>
              </a:ext>
            </a:extLst>
          </p:cNvPr>
          <p:cNvSpPr txBox="1"/>
          <p:nvPr/>
        </p:nvSpPr>
        <p:spPr>
          <a:xfrm>
            <a:off x="250825" y="660849"/>
            <a:ext cx="4692316" cy="481094"/>
          </a:xfrm>
          <a:prstGeom prst="rect">
            <a:avLst/>
          </a:prstGeom>
          <a:noFill/>
        </p:spPr>
        <p:txBody>
          <a:bodyPr wrap="square">
            <a:spAutoFit/>
          </a:bodyPr>
          <a:lstStyle/>
          <a:p>
            <a:pPr fontAlgn="auto">
              <a:lnSpc>
                <a:spcPts val="2879"/>
              </a:lnSpc>
              <a:spcBef>
                <a:spcPts val="0"/>
              </a:spcBef>
              <a:spcAft>
                <a:spcPts val="0"/>
              </a:spcAft>
              <a:tabLst>
                <a:tab pos="292100" algn="l"/>
                <a:tab pos="3441700" algn="l"/>
              </a:tabLst>
              <a:defRPr/>
            </a:pPr>
            <a:r>
              <a:rPr lang="zh-CN" altLang="en-US" sz="3600" b="1" dirty="0">
                <a:solidFill>
                  <a:schemeClr val="accent4">
                    <a:lumMod val="75000"/>
                  </a:schemeClr>
                </a:solidFill>
                <a:latin typeface="微软雅黑" panose="020B0503020204020204" pitchFamily="34" charset="-122"/>
                <a:ea typeface="+mn-ea"/>
              </a:rPr>
              <a:t>分治算法基本思想</a:t>
            </a:r>
          </a:p>
        </p:txBody>
      </p:sp>
    </p:spTree>
    <p:extLst>
      <p:ext uri="{BB962C8B-B14F-4D97-AF65-F5344CB8AC3E}">
        <p14:creationId xmlns:p14="http://schemas.microsoft.com/office/powerpoint/2010/main" val="959383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340"/>
                                        </p:tgtEl>
                                        <p:attrNameLst>
                                          <p:attrName>style.visibility</p:attrName>
                                        </p:attrNameLst>
                                      </p:cBhvr>
                                      <p:to>
                                        <p:strVal val="visible"/>
                                      </p:to>
                                    </p:set>
                                    <p:animEffect transition="in" filter="blinds(horizontal)">
                                      <p:cBhvr>
                                        <p:cTn id="7" dur="500"/>
                                        <p:tgtEl>
                                          <p:spTgt spid="12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08DBCC76-078B-4B48-9822-4BDA49C4236B}"/>
              </a:ext>
            </a:extLst>
          </p:cNvPr>
          <p:cNvSpPr txBox="1"/>
          <p:nvPr/>
        </p:nvSpPr>
        <p:spPr>
          <a:xfrm>
            <a:off x="755576" y="116632"/>
            <a:ext cx="564257" cy="1012778"/>
          </a:xfrm>
          <a:prstGeom prst="rect">
            <a:avLst/>
          </a:prstGeom>
          <a:noFill/>
        </p:spPr>
        <p:txBody>
          <a:bodyPr wrap="none" lIns="0" tIns="0" rIns="0" bIns="0">
            <a:spAutoFit/>
          </a:bodyPr>
          <a:lstStyle/>
          <a:p>
            <a:pPr fontAlgn="auto">
              <a:lnSpc>
                <a:spcPts val="2879"/>
              </a:lnSpc>
              <a:spcBef>
                <a:spcPts val="0"/>
              </a:spcBef>
              <a:spcAft>
                <a:spcPts val="0"/>
              </a:spcAft>
              <a:tabLst>
                <a:tab pos="330200" algn="l"/>
              </a:tabLst>
              <a:defRPr/>
            </a:pPr>
            <a:r>
              <a:rPr lang="zh-CN" altLang="en-US" sz="2196" b="1" dirty="0">
                <a:solidFill>
                  <a:srgbClr val="FFFFFF"/>
                </a:solidFill>
                <a:latin typeface="微软雅黑" panose="020B0503020204020204" pitchFamily="34" charset="-122"/>
                <a:ea typeface="+mn-ea"/>
              </a:rPr>
              <a:t>引子</a:t>
            </a:r>
          </a:p>
          <a:p>
            <a:pPr fontAlgn="auto">
              <a:lnSpc>
                <a:spcPts val="1000"/>
              </a:lnSpc>
              <a:spcBef>
                <a:spcPts val="0"/>
              </a:spcBef>
              <a:spcAft>
                <a:spcPts val="0"/>
              </a:spcAft>
              <a:tabLst>
                <a:tab pos="330200" algn="l"/>
              </a:tabLst>
              <a:defRPr/>
            </a:pPr>
            <a:endParaRPr lang="zh-CN" altLang="en-US" sz="2196" b="1" dirty="0">
              <a:solidFill>
                <a:srgbClr val="FFFFFF"/>
              </a:solidFill>
              <a:latin typeface="微软雅黑" panose="020B0503020204020204" pitchFamily="34" charset="-122"/>
              <a:ea typeface="+mn-ea"/>
            </a:endParaRPr>
          </a:p>
          <a:p>
            <a:pPr fontAlgn="auto">
              <a:lnSpc>
                <a:spcPts val="1000"/>
              </a:lnSpc>
              <a:spcBef>
                <a:spcPts val="0"/>
              </a:spcBef>
              <a:spcAft>
                <a:spcPts val="0"/>
              </a:spcAft>
              <a:tabLst>
                <a:tab pos="330200" algn="l"/>
              </a:tabLst>
              <a:defRPr/>
            </a:pPr>
            <a:endParaRPr lang="zh-CN" altLang="en-US" sz="2196" b="1" dirty="0">
              <a:solidFill>
                <a:srgbClr val="FFFFFF"/>
              </a:solidFill>
              <a:latin typeface="微软雅黑" panose="020B0503020204020204" pitchFamily="34" charset="-122"/>
              <a:ea typeface="+mn-ea"/>
            </a:endParaRPr>
          </a:p>
          <a:p>
            <a:pPr fontAlgn="auto">
              <a:lnSpc>
                <a:spcPts val="3256"/>
              </a:lnSpc>
              <a:spcBef>
                <a:spcPts val="0"/>
              </a:spcBef>
              <a:spcAft>
                <a:spcPts val="0"/>
              </a:spcAft>
              <a:tabLst>
                <a:tab pos="330200" algn="l"/>
              </a:tabLst>
              <a:defRPr/>
            </a:pPr>
            <a:r>
              <a:rPr lang="zh-CN" altLang="en-US" sz="2196" b="1" dirty="0">
                <a:solidFill>
                  <a:srgbClr val="FFFFFF"/>
                </a:solidFill>
                <a:latin typeface="微软雅黑" panose="020B0503020204020204" pitchFamily="34" charset="-122"/>
                <a:ea typeface="+mn-ea"/>
              </a:rPr>
              <a:t>	</a:t>
            </a:r>
            <a:endParaRPr lang="zh-CN" altLang="en-US" sz="2006" b="1" dirty="0">
              <a:solidFill>
                <a:srgbClr val="FFFFFF"/>
              </a:solidFill>
              <a:latin typeface="微软雅黑" panose="020B0503020204020204" pitchFamily="34" charset="-122"/>
              <a:ea typeface="+mn-ea"/>
            </a:endParaRPr>
          </a:p>
        </p:txBody>
      </p:sp>
      <p:sp>
        <p:nvSpPr>
          <p:cNvPr id="12" name="文本框 11">
            <a:extLst>
              <a:ext uri="{FF2B5EF4-FFF2-40B4-BE49-F238E27FC236}">
                <a16:creationId xmlns:a16="http://schemas.microsoft.com/office/drawing/2014/main" id="{EC300C6B-C9CB-43AB-B788-C97AA58EE401}"/>
              </a:ext>
            </a:extLst>
          </p:cNvPr>
          <p:cNvSpPr txBox="1"/>
          <p:nvPr/>
        </p:nvSpPr>
        <p:spPr>
          <a:xfrm>
            <a:off x="323528" y="1558591"/>
            <a:ext cx="4692316" cy="369332"/>
          </a:xfrm>
          <a:prstGeom prst="rect">
            <a:avLst/>
          </a:prstGeom>
          <a:noFill/>
        </p:spPr>
        <p:txBody>
          <a:bodyPr wrap="square">
            <a:spAutoFit/>
          </a:bodyPr>
          <a:lstStyle/>
          <a:p>
            <a:r>
              <a:rPr lang="zh-CN" altLang="en-US" sz="1800" b="1" dirty="0">
                <a:solidFill>
                  <a:srgbClr val="FFFFFF"/>
                </a:solidFill>
                <a:latin typeface="微软雅黑" panose="020B0503020204020204" pitchFamily="34" charset="-122"/>
                <a:ea typeface="+mn-ea"/>
              </a:rPr>
              <a:t>治国</a:t>
            </a:r>
            <a:endParaRPr lang="zh-CN" altLang="en-US" dirty="0"/>
          </a:p>
        </p:txBody>
      </p:sp>
      <p:pic>
        <p:nvPicPr>
          <p:cNvPr id="10" name="图片 9">
            <a:extLst>
              <a:ext uri="{FF2B5EF4-FFF2-40B4-BE49-F238E27FC236}">
                <a16:creationId xmlns:a16="http://schemas.microsoft.com/office/drawing/2014/main" id="{52F8E2B3-A7B0-4124-AF9B-751CE8D4F943}"/>
              </a:ext>
            </a:extLst>
          </p:cNvPr>
          <p:cNvPicPr>
            <a:picLocks noChangeAspect="1"/>
          </p:cNvPicPr>
          <p:nvPr/>
        </p:nvPicPr>
        <p:blipFill>
          <a:blip r:embed="rId3"/>
          <a:stretch>
            <a:fillRect/>
          </a:stretch>
        </p:blipFill>
        <p:spPr>
          <a:xfrm>
            <a:off x="142875" y="1371600"/>
            <a:ext cx="9001125" cy="5486400"/>
          </a:xfrm>
          <a:prstGeom prst="rect">
            <a:avLst/>
          </a:prstGeom>
        </p:spPr>
      </p:pic>
      <p:sp>
        <p:nvSpPr>
          <p:cNvPr id="16" name="文本框 15">
            <a:extLst>
              <a:ext uri="{FF2B5EF4-FFF2-40B4-BE49-F238E27FC236}">
                <a16:creationId xmlns:a16="http://schemas.microsoft.com/office/drawing/2014/main" id="{9B622060-75F3-4144-A01A-6E6D283000F0}"/>
              </a:ext>
            </a:extLst>
          </p:cNvPr>
          <p:cNvSpPr txBox="1"/>
          <p:nvPr/>
        </p:nvSpPr>
        <p:spPr>
          <a:xfrm>
            <a:off x="0" y="794756"/>
            <a:ext cx="4632158" cy="468911"/>
          </a:xfrm>
          <a:prstGeom prst="rect">
            <a:avLst/>
          </a:prstGeom>
          <a:noFill/>
        </p:spPr>
        <p:txBody>
          <a:bodyPr wrap="square">
            <a:spAutoFit/>
          </a:bodyPr>
          <a:lstStyle/>
          <a:p>
            <a:pPr fontAlgn="auto">
              <a:lnSpc>
                <a:spcPts val="2879"/>
              </a:lnSpc>
              <a:spcBef>
                <a:spcPts val="0"/>
              </a:spcBef>
              <a:spcAft>
                <a:spcPts val="0"/>
              </a:spcAft>
              <a:tabLst>
                <a:tab pos="292100" algn="l"/>
                <a:tab pos="3441700" algn="l"/>
              </a:tabLst>
              <a:defRPr/>
            </a:pPr>
            <a:r>
              <a:rPr lang="zh-CN" altLang="en-US" sz="3200" b="1" dirty="0">
                <a:solidFill>
                  <a:schemeClr val="accent4">
                    <a:lumMod val="75000"/>
                  </a:schemeClr>
                </a:solidFill>
                <a:latin typeface="微软雅黑" panose="020B0503020204020204" pitchFamily="34" charset="-122"/>
                <a:ea typeface="+mn-ea"/>
              </a:rPr>
              <a:t>分治算法基本思想</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9760C1B0-553C-4D99-9D5C-1F577806F56D}"/>
              </a:ext>
            </a:extLst>
          </p:cNvPr>
          <p:cNvSpPr/>
          <p:nvPr/>
        </p:nvSpPr>
        <p:spPr>
          <a:xfrm>
            <a:off x="250826" y="1389720"/>
            <a:ext cx="1387474" cy="523220"/>
          </a:xfrm>
          <a:custGeom>
            <a:avLst/>
            <a:gdLst/>
            <a:ahLst/>
            <a:cxnLst/>
            <a:rect l="0" t="0" r="0" b="0"/>
            <a:pathLst>
              <a:path w="935737" h="377953">
                <a:moveTo>
                  <a:pt x="173800" y="0"/>
                </a:moveTo>
                <a:lnTo>
                  <a:pt x="935736" y="0"/>
                </a:lnTo>
                <a:lnTo>
                  <a:pt x="935736" y="204089"/>
                </a:lnTo>
                <a:cubicBezTo>
                  <a:pt x="935736" y="300101"/>
                  <a:pt x="857923" y="377952"/>
                  <a:pt x="761936" y="377952"/>
                </a:cubicBezTo>
                <a:lnTo>
                  <a:pt x="0" y="377952"/>
                </a:lnTo>
                <a:lnTo>
                  <a:pt x="0" y="173863"/>
                </a:lnTo>
                <a:cubicBezTo>
                  <a:pt x="0" y="77851"/>
                  <a:pt x="77813" y="0"/>
                  <a:pt x="173800" y="0"/>
                </a:cubicBezTo>
                <a:close/>
              </a:path>
            </a:pathLst>
          </a:custGeom>
          <a:solidFill>
            <a:srgbClr val="F77A2D"/>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103" name="图片 8">
            <a:extLst>
              <a:ext uri="{FF2B5EF4-FFF2-40B4-BE49-F238E27FC236}">
                <a16:creationId xmlns:a16="http://schemas.microsoft.com/office/drawing/2014/main" id="{4429976A-6896-4F40-BDBB-41171A80D2C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967" y="1877591"/>
            <a:ext cx="20955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图片 10">
            <a:extLst>
              <a:ext uri="{FF2B5EF4-FFF2-40B4-BE49-F238E27FC236}">
                <a16:creationId xmlns:a16="http://schemas.microsoft.com/office/drawing/2014/main" id="{9028DE7C-3C22-4594-A405-8DCFA79A747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850" y="4005064"/>
            <a:ext cx="18923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图片 14">
            <a:extLst>
              <a:ext uri="{FF2B5EF4-FFF2-40B4-BE49-F238E27FC236}">
                <a16:creationId xmlns:a16="http://schemas.microsoft.com/office/drawing/2014/main" id="{6AC9F717-01C6-4CBD-B53B-B980FB51434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2559050"/>
            <a:ext cx="35433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10D0ABD6-CD93-464B-AD86-BC989FE39328}"/>
              </a:ext>
            </a:extLst>
          </p:cNvPr>
          <p:cNvSpPr txBox="1"/>
          <p:nvPr/>
        </p:nvSpPr>
        <p:spPr>
          <a:xfrm>
            <a:off x="781561" y="109871"/>
            <a:ext cx="567463" cy="1012841"/>
          </a:xfrm>
          <a:prstGeom prst="rect">
            <a:avLst/>
          </a:prstGeom>
          <a:noFill/>
        </p:spPr>
        <p:txBody>
          <a:bodyPr wrap="none" lIns="0" tIns="0" rIns="0" bIns="0">
            <a:spAutoFit/>
          </a:bodyPr>
          <a:lstStyle/>
          <a:p>
            <a:pPr fontAlgn="auto">
              <a:lnSpc>
                <a:spcPts val="2882"/>
              </a:lnSpc>
              <a:spcBef>
                <a:spcPts val="0"/>
              </a:spcBef>
              <a:spcAft>
                <a:spcPts val="0"/>
              </a:spcAft>
              <a:tabLst>
                <a:tab pos="190500" algn="l"/>
              </a:tabLst>
              <a:defRPr/>
            </a:pPr>
            <a:r>
              <a:rPr lang="zh-CN" altLang="en-US" sz="2198" b="1" dirty="0">
                <a:solidFill>
                  <a:srgbClr val="FFFFFF"/>
                </a:solidFill>
                <a:latin typeface="微软雅黑" panose="020B0503020204020204" pitchFamily="34" charset="-122"/>
                <a:ea typeface="+mn-ea"/>
              </a:rPr>
              <a:t>引子</a:t>
            </a:r>
          </a:p>
          <a:p>
            <a:pPr fontAlgn="auto">
              <a:lnSpc>
                <a:spcPts val="1000"/>
              </a:lnSpc>
              <a:spcBef>
                <a:spcPts val="0"/>
              </a:spcBef>
              <a:spcAft>
                <a:spcPts val="0"/>
              </a:spcAft>
              <a:tabLst>
                <a:tab pos="190500" algn="l"/>
              </a:tabLst>
              <a:defRPr/>
            </a:pPr>
            <a:endParaRPr lang="zh-CN" altLang="en-US" sz="2198" b="1" dirty="0">
              <a:solidFill>
                <a:srgbClr val="FFFFFF"/>
              </a:solidFill>
              <a:latin typeface="微软雅黑" panose="020B0503020204020204" pitchFamily="34" charset="-122"/>
              <a:ea typeface="+mn-ea"/>
            </a:endParaRPr>
          </a:p>
          <a:p>
            <a:pPr fontAlgn="auto">
              <a:lnSpc>
                <a:spcPts val="1000"/>
              </a:lnSpc>
              <a:spcBef>
                <a:spcPts val="0"/>
              </a:spcBef>
              <a:spcAft>
                <a:spcPts val="0"/>
              </a:spcAft>
              <a:tabLst>
                <a:tab pos="190500" algn="l"/>
              </a:tabLst>
              <a:defRPr/>
            </a:pPr>
            <a:endParaRPr lang="zh-CN" altLang="en-US" sz="2198" b="1" dirty="0">
              <a:solidFill>
                <a:srgbClr val="FFFFFF"/>
              </a:solidFill>
              <a:latin typeface="微软雅黑" panose="020B0503020204020204" pitchFamily="34" charset="-122"/>
              <a:ea typeface="+mn-ea"/>
            </a:endParaRPr>
          </a:p>
          <a:p>
            <a:pPr fontAlgn="auto">
              <a:lnSpc>
                <a:spcPts val="3267"/>
              </a:lnSpc>
              <a:spcBef>
                <a:spcPts val="0"/>
              </a:spcBef>
              <a:spcAft>
                <a:spcPts val="0"/>
              </a:spcAft>
              <a:tabLst>
                <a:tab pos="190500" algn="l"/>
              </a:tabLst>
              <a:defRPr/>
            </a:pPr>
            <a:r>
              <a:rPr lang="zh-CN" altLang="en-US" sz="2198" b="1" dirty="0">
                <a:solidFill>
                  <a:srgbClr val="FFFFFF"/>
                </a:solidFill>
                <a:latin typeface="微软雅黑" panose="020B0503020204020204" pitchFamily="34" charset="-122"/>
                <a:ea typeface="+mn-ea"/>
              </a:rPr>
              <a:t>	</a:t>
            </a:r>
            <a:endParaRPr lang="zh-CN" altLang="en-US" sz="2006" b="1" dirty="0">
              <a:solidFill>
                <a:srgbClr val="FFFFFF"/>
              </a:solidFill>
              <a:latin typeface="微软雅黑" panose="020B0503020204020204" pitchFamily="34" charset="-122"/>
              <a:ea typeface="+mn-ea"/>
            </a:endParaRPr>
          </a:p>
        </p:txBody>
      </p:sp>
      <p:sp>
        <p:nvSpPr>
          <p:cNvPr id="13" name="文本框 12">
            <a:extLst>
              <a:ext uri="{FF2B5EF4-FFF2-40B4-BE49-F238E27FC236}">
                <a16:creationId xmlns:a16="http://schemas.microsoft.com/office/drawing/2014/main" id="{30AF9819-CF4B-4500-81A2-EB34D605EA70}"/>
              </a:ext>
            </a:extLst>
          </p:cNvPr>
          <p:cNvSpPr txBox="1"/>
          <p:nvPr/>
        </p:nvSpPr>
        <p:spPr>
          <a:xfrm>
            <a:off x="395536" y="1376378"/>
            <a:ext cx="1537246" cy="523220"/>
          </a:xfrm>
          <a:prstGeom prst="rect">
            <a:avLst/>
          </a:prstGeom>
          <a:noFill/>
        </p:spPr>
        <p:txBody>
          <a:bodyPr wrap="square">
            <a:spAutoFit/>
          </a:bodyPr>
          <a:lstStyle/>
          <a:p>
            <a:r>
              <a:rPr lang="zh-CN" altLang="en-US" sz="2800" b="1" dirty="0">
                <a:solidFill>
                  <a:srgbClr val="FFFFFF"/>
                </a:solidFill>
                <a:latin typeface="微软雅黑" panose="020B0503020204020204" pitchFamily="34" charset="-122"/>
                <a:ea typeface="+mn-ea"/>
              </a:rPr>
              <a:t>齐家</a:t>
            </a:r>
            <a:endParaRPr lang="zh-CN" altLang="en-US" sz="2800" dirty="0"/>
          </a:p>
        </p:txBody>
      </p:sp>
      <p:sp>
        <p:nvSpPr>
          <p:cNvPr id="15" name="文本框 14">
            <a:extLst>
              <a:ext uri="{FF2B5EF4-FFF2-40B4-BE49-F238E27FC236}">
                <a16:creationId xmlns:a16="http://schemas.microsoft.com/office/drawing/2014/main" id="{31F5CDBC-FC07-49EC-990C-819FE898A30C}"/>
              </a:ext>
            </a:extLst>
          </p:cNvPr>
          <p:cNvSpPr txBox="1"/>
          <p:nvPr/>
        </p:nvSpPr>
        <p:spPr>
          <a:xfrm>
            <a:off x="277430" y="715920"/>
            <a:ext cx="4572000" cy="468911"/>
          </a:xfrm>
          <a:prstGeom prst="rect">
            <a:avLst/>
          </a:prstGeom>
          <a:noFill/>
        </p:spPr>
        <p:txBody>
          <a:bodyPr wrap="square">
            <a:spAutoFit/>
          </a:bodyPr>
          <a:lstStyle/>
          <a:p>
            <a:pPr fontAlgn="auto">
              <a:lnSpc>
                <a:spcPts val="2879"/>
              </a:lnSpc>
              <a:spcBef>
                <a:spcPts val="0"/>
              </a:spcBef>
              <a:spcAft>
                <a:spcPts val="0"/>
              </a:spcAft>
              <a:tabLst>
                <a:tab pos="292100" algn="l"/>
                <a:tab pos="3441700" algn="l"/>
              </a:tabLst>
              <a:defRPr/>
            </a:pPr>
            <a:r>
              <a:rPr lang="zh-CN" altLang="en-US" sz="3200" b="1" dirty="0">
                <a:solidFill>
                  <a:schemeClr val="accent4">
                    <a:lumMod val="75000"/>
                  </a:schemeClr>
                </a:solidFill>
                <a:latin typeface="微软雅黑" panose="020B0503020204020204" pitchFamily="34" charset="-122"/>
                <a:ea typeface="+mn-ea"/>
              </a:rPr>
              <a:t>分治算法基本思想</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BB751DAB-BD8D-4E01-BB77-2D8773A7EED4}"/>
              </a:ext>
            </a:extLst>
          </p:cNvPr>
          <p:cNvSpPr/>
          <p:nvPr/>
        </p:nvSpPr>
        <p:spPr>
          <a:xfrm>
            <a:off x="9509" y="1724639"/>
            <a:ext cx="9144000" cy="4083918"/>
          </a:xfrm>
          <a:custGeom>
            <a:avLst/>
            <a:gdLst/>
            <a:ahLst/>
            <a:cxnLst/>
            <a:rect l="0" t="0" r="0" b="0"/>
            <a:pathLst>
              <a:path w="9144001" h="5143501">
                <a:moveTo>
                  <a:pt x="0" y="5143500"/>
                </a:moveTo>
                <a:lnTo>
                  <a:pt x="9144000" y="5143500"/>
                </a:lnTo>
                <a:lnTo>
                  <a:pt x="9144000" y="0"/>
                </a:lnTo>
                <a:lnTo>
                  <a:pt x="0" y="0"/>
                </a:lnTo>
                <a:close/>
              </a:path>
            </a:pathLst>
          </a:custGeom>
          <a:solidFill>
            <a:srgbClr val="FFFFF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ts val="2879"/>
              </a:lnSpc>
              <a:spcBef>
                <a:spcPts val="0"/>
              </a:spcBef>
              <a:spcAft>
                <a:spcPts val="0"/>
              </a:spcAft>
              <a:tabLst>
                <a:tab pos="292100" algn="l"/>
                <a:tab pos="3441700" algn="l"/>
              </a:tabLst>
              <a:defRPr/>
            </a:pPr>
            <a:endParaRPr lang="zh-CN" altLang="en-US" sz="3200" b="1" dirty="0">
              <a:solidFill>
                <a:schemeClr val="tx1"/>
              </a:solidFill>
              <a:latin typeface="微软雅黑" panose="020B0503020204020204" pitchFamily="34" charset="-122"/>
              <a:ea typeface="+mn-ea"/>
            </a:endParaRPr>
          </a:p>
        </p:txBody>
      </p:sp>
      <p:sp>
        <p:nvSpPr>
          <p:cNvPr id="5128" name="文本框 8">
            <a:extLst>
              <a:ext uri="{FF2B5EF4-FFF2-40B4-BE49-F238E27FC236}">
                <a16:creationId xmlns:a16="http://schemas.microsoft.com/office/drawing/2014/main" id="{2871E5E1-A904-473B-8918-315A8DFA06B6}"/>
              </a:ext>
            </a:extLst>
          </p:cNvPr>
          <p:cNvSpPr txBox="1">
            <a:spLocks noChangeArrowheads="1"/>
          </p:cNvSpPr>
          <p:nvPr/>
        </p:nvSpPr>
        <p:spPr bwMode="auto">
          <a:xfrm>
            <a:off x="342901" y="2838451"/>
            <a:ext cx="1756891" cy="32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63"/>
              </a:lnSpc>
            </a:pPr>
            <a:r>
              <a:rPr lang="zh-CN" altLang="en-US" sz="2800">
                <a:solidFill>
                  <a:srgbClr val="000000"/>
                </a:solidFill>
                <a:latin typeface="Wingdings" panose="05000000000000000000" pitchFamily="2" charset="2"/>
              </a:rPr>
              <a:t> </a:t>
            </a:r>
            <a:r>
              <a:rPr lang="zh-CN" altLang="en-US" sz="2800" b="1">
                <a:solidFill>
                  <a:srgbClr val="000000"/>
                </a:solidFill>
                <a:latin typeface="微软雅黑" panose="020B0503020204020204" pitchFamily="34" charset="-122"/>
              </a:rPr>
              <a:t>编算法</a:t>
            </a:r>
          </a:p>
        </p:txBody>
      </p:sp>
      <p:sp>
        <p:nvSpPr>
          <p:cNvPr id="5129" name="文本框 9">
            <a:extLst>
              <a:ext uri="{FF2B5EF4-FFF2-40B4-BE49-F238E27FC236}">
                <a16:creationId xmlns:a16="http://schemas.microsoft.com/office/drawing/2014/main" id="{09B24A3B-33DF-4FBF-8A10-578847E554AC}"/>
              </a:ext>
            </a:extLst>
          </p:cNvPr>
          <p:cNvSpPr txBox="1">
            <a:spLocks noChangeArrowheads="1"/>
          </p:cNvSpPr>
          <p:nvPr/>
        </p:nvSpPr>
        <p:spPr bwMode="auto">
          <a:xfrm>
            <a:off x="800100" y="3278188"/>
            <a:ext cx="4837863" cy="32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63"/>
              </a:lnSpc>
            </a:pPr>
            <a:r>
              <a:rPr lang="zh-CN" altLang="en-US" sz="2800" dirty="0">
                <a:solidFill>
                  <a:srgbClr val="000000"/>
                </a:solidFill>
                <a:latin typeface="Wingdings" panose="05000000000000000000" pitchFamily="2" charset="2"/>
              </a:rPr>
              <a:t> </a:t>
            </a:r>
            <a:r>
              <a:rPr lang="en-US" altLang="zh-CN" sz="2800" dirty="0">
                <a:solidFill>
                  <a:srgbClr val="000000"/>
                </a:solidFill>
                <a:latin typeface="微软雅黑" panose="020B0503020204020204" pitchFamily="34" charset="-122"/>
              </a:rPr>
              <a:t>10000000</a:t>
            </a:r>
            <a:r>
              <a:rPr lang="zh-CN" altLang="en-US" sz="2800" dirty="0">
                <a:solidFill>
                  <a:srgbClr val="000000"/>
                </a:solidFill>
                <a:latin typeface="微软雅黑" panose="020B0503020204020204" pitchFamily="34" charset="-122"/>
              </a:rPr>
              <a:t>万个整数的排序</a:t>
            </a:r>
          </a:p>
        </p:txBody>
      </p:sp>
      <p:sp>
        <p:nvSpPr>
          <p:cNvPr id="5130" name="文本框 10">
            <a:extLst>
              <a:ext uri="{FF2B5EF4-FFF2-40B4-BE49-F238E27FC236}">
                <a16:creationId xmlns:a16="http://schemas.microsoft.com/office/drawing/2014/main" id="{39F6702A-6CB9-48B0-9BCF-D47148E3C757}"/>
              </a:ext>
            </a:extLst>
          </p:cNvPr>
          <p:cNvSpPr txBox="1">
            <a:spLocks noChangeArrowheads="1"/>
          </p:cNvSpPr>
          <p:nvPr/>
        </p:nvSpPr>
        <p:spPr bwMode="auto">
          <a:xfrm>
            <a:off x="800101" y="3771900"/>
            <a:ext cx="8069517"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63"/>
              </a:lnSpc>
            </a:pPr>
            <a:r>
              <a:rPr lang="zh-CN" altLang="en-US" sz="2800">
                <a:solidFill>
                  <a:srgbClr val="000000"/>
                </a:solidFill>
                <a:latin typeface="Wingdings" panose="05000000000000000000" pitchFamily="2" charset="2"/>
              </a:rPr>
              <a:t> </a:t>
            </a:r>
            <a:r>
              <a:rPr lang="zh-CN" altLang="en-US" sz="2800">
                <a:solidFill>
                  <a:srgbClr val="000000"/>
                </a:solidFill>
                <a:latin typeface="微软雅黑" panose="020B0503020204020204" pitchFamily="34" charset="-122"/>
              </a:rPr>
              <a:t>一个地图中</a:t>
            </a:r>
            <a:r>
              <a:rPr lang="en-US" altLang="zh-CN" sz="2800">
                <a:solidFill>
                  <a:srgbClr val="000000"/>
                </a:solidFill>
                <a:latin typeface="微软雅黑" panose="020B0503020204020204" pitchFamily="34" charset="-122"/>
              </a:rPr>
              <a:t>10000000</a:t>
            </a:r>
            <a:r>
              <a:rPr lang="zh-CN" altLang="en-US" sz="2800">
                <a:solidFill>
                  <a:srgbClr val="000000"/>
                </a:solidFill>
                <a:latin typeface="微软雅黑" panose="020B0503020204020204" pitchFamily="34" charset="-122"/>
              </a:rPr>
              <a:t>万个点，找出最近两个点</a:t>
            </a:r>
          </a:p>
          <a:p>
            <a:pPr>
              <a:lnSpc>
                <a:spcPts val="1000"/>
              </a:lnSpc>
            </a:pPr>
            <a:endParaRPr lang="zh-CN" altLang="en-US" sz="2800">
              <a:solidFill>
                <a:srgbClr val="000000"/>
              </a:solidFill>
              <a:latin typeface="微软雅黑" panose="020B0503020204020204" pitchFamily="34" charset="-122"/>
            </a:endParaRPr>
          </a:p>
          <a:p>
            <a:pPr>
              <a:lnSpc>
                <a:spcPts val="2888"/>
              </a:lnSpc>
            </a:pPr>
            <a:r>
              <a:rPr lang="zh-CN" altLang="en-US" sz="2800">
                <a:solidFill>
                  <a:srgbClr val="000000"/>
                </a:solidFill>
                <a:latin typeface="Wingdings" panose="05000000000000000000" pitchFamily="2" charset="2"/>
              </a:rPr>
              <a:t> </a:t>
            </a:r>
            <a:r>
              <a:rPr lang="en-US" altLang="zh-CN" sz="2800">
                <a:solidFill>
                  <a:srgbClr val="000000"/>
                </a:solidFill>
                <a:latin typeface="微软雅黑" panose="020B0503020204020204" pitchFamily="34" charset="-122"/>
              </a:rPr>
              <a:t>1PB</a:t>
            </a:r>
            <a:r>
              <a:rPr lang="zh-CN" altLang="en-US" sz="2800">
                <a:solidFill>
                  <a:srgbClr val="000000"/>
                </a:solidFill>
                <a:latin typeface="微软雅黑" panose="020B0503020204020204" pitchFamily="34" charset="-122"/>
              </a:rPr>
              <a:t>的网页文本中进行关键字统计</a:t>
            </a:r>
          </a:p>
        </p:txBody>
      </p:sp>
      <p:sp>
        <p:nvSpPr>
          <p:cNvPr id="11" name="文本框 10">
            <a:extLst>
              <a:ext uri="{FF2B5EF4-FFF2-40B4-BE49-F238E27FC236}">
                <a16:creationId xmlns:a16="http://schemas.microsoft.com/office/drawing/2014/main" id="{FD0791EE-74E7-4677-AC72-5BE89674E8AF}"/>
              </a:ext>
            </a:extLst>
          </p:cNvPr>
          <p:cNvSpPr txBox="1"/>
          <p:nvPr/>
        </p:nvSpPr>
        <p:spPr>
          <a:xfrm>
            <a:off x="781561" y="109871"/>
            <a:ext cx="567463" cy="1012841"/>
          </a:xfrm>
          <a:prstGeom prst="rect">
            <a:avLst/>
          </a:prstGeom>
          <a:noFill/>
        </p:spPr>
        <p:txBody>
          <a:bodyPr wrap="none" lIns="0" tIns="0" rIns="0" bIns="0">
            <a:spAutoFit/>
          </a:bodyPr>
          <a:lstStyle/>
          <a:p>
            <a:pPr fontAlgn="auto">
              <a:lnSpc>
                <a:spcPts val="2882"/>
              </a:lnSpc>
              <a:spcBef>
                <a:spcPts val="0"/>
              </a:spcBef>
              <a:spcAft>
                <a:spcPts val="0"/>
              </a:spcAft>
              <a:tabLst>
                <a:tab pos="190500" algn="l"/>
              </a:tabLst>
              <a:defRPr/>
            </a:pPr>
            <a:r>
              <a:rPr lang="zh-CN" altLang="en-US" sz="2198" b="1" dirty="0">
                <a:solidFill>
                  <a:srgbClr val="FFFFFF"/>
                </a:solidFill>
                <a:latin typeface="微软雅黑" panose="020B0503020204020204" pitchFamily="34" charset="-122"/>
                <a:ea typeface="+mn-ea"/>
              </a:rPr>
              <a:t>引子</a:t>
            </a:r>
          </a:p>
          <a:p>
            <a:pPr fontAlgn="auto">
              <a:lnSpc>
                <a:spcPts val="1000"/>
              </a:lnSpc>
              <a:spcBef>
                <a:spcPts val="0"/>
              </a:spcBef>
              <a:spcAft>
                <a:spcPts val="0"/>
              </a:spcAft>
              <a:tabLst>
                <a:tab pos="190500" algn="l"/>
              </a:tabLst>
              <a:defRPr/>
            </a:pPr>
            <a:endParaRPr lang="zh-CN" altLang="en-US" sz="2198" b="1" dirty="0">
              <a:solidFill>
                <a:srgbClr val="FFFFFF"/>
              </a:solidFill>
              <a:latin typeface="微软雅黑" panose="020B0503020204020204" pitchFamily="34" charset="-122"/>
              <a:ea typeface="+mn-ea"/>
            </a:endParaRPr>
          </a:p>
          <a:p>
            <a:pPr fontAlgn="auto">
              <a:lnSpc>
                <a:spcPts val="1000"/>
              </a:lnSpc>
              <a:spcBef>
                <a:spcPts val="0"/>
              </a:spcBef>
              <a:spcAft>
                <a:spcPts val="0"/>
              </a:spcAft>
              <a:tabLst>
                <a:tab pos="190500" algn="l"/>
              </a:tabLst>
              <a:defRPr/>
            </a:pPr>
            <a:endParaRPr lang="zh-CN" altLang="en-US" sz="2198" b="1" dirty="0">
              <a:solidFill>
                <a:srgbClr val="FFFFFF"/>
              </a:solidFill>
              <a:latin typeface="微软雅黑" panose="020B0503020204020204" pitchFamily="34" charset="-122"/>
              <a:ea typeface="+mn-ea"/>
            </a:endParaRPr>
          </a:p>
          <a:p>
            <a:pPr fontAlgn="auto">
              <a:lnSpc>
                <a:spcPts val="3267"/>
              </a:lnSpc>
              <a:spcBef>
                <a:spcPts val="0"/>
              </a:spcBef>
              <a:spcAft>
                <a:spcPts val="0"/>
              </a:spcAft>
              <a:tabLst>
                <a:tab pos="190500" algn="l"/>
              </a:tabLst>
              <a:defRPr/>
            </a:pPr>
            <a:r>
              <a:rPr lang="zh-CN" altLang="en-US" sz="2198" b="1" dirty="0">
                <a:solidFill>
                  <a:srgbClr val="FFFFFF"/>
                </a:solidFill>
                <a:latin typeface="微软雅黑" panose="020B0503020204020204" pitchFamily="34" charset="-122"/>
                <a:ea typeface="+mn-ea"/>
              </a:rPr>
              <a:t>	</a:t>
            </a:r>
            <a:endParaRPr lang="zh-CN" altLang="en-US" sz="2006" b="1" dirty="0">
              <a:solidFill>
                <a:srgbClr val="FFFFFF"/>
              </a:solidFill>
              <a:latin typeface="微软雅黑" panose="020B0503020204020204" pitchFamily="34" charset="-122"/>
              <a:ea typeface="+mn-ea"/>
            </a:endParaRPr>
          </a:p>
        </p:txBody>
      </p:sp>
      <p:sp>
        <p:nvSpPr>
          <p:cNvPr id="4" name="文本框 3">
            <a:extLst>
              <a:ext uri="{FF2B5EF4-FFF2-40B4-BE49-F238E27FC236}">
                <a16:creationId xmlns:a16="http://schemas.microsoft.com/office/drawing/2014/main" id="{2340523D-B882-9B6A-6D95-9BE524EAEBFC}"/>
              </a:ext>
            </a:extLst>
          </p:cNvPr>
          <p:cNvSpPr txBox="1"/>
          <p:nvPr/>
        </p:nvSpPr>
        <p:spPr>
          <a:xfrm>
            <a:off x="683568" y="711798"/>
            <a:ext cx="4576916" cy="468911"/>
          </a:xfrm>
          <a:prstGeom prst="rect">
            <a:avLst/>
          </a:prstGeom>
          <a:noFill/>
        </p:spPr>
        <p:txBody>
          <a:bodyPr wrap="square">
            <a:spAutoFit/>
          </a:bodyPr>
          <a:lstStyle/>
          <a:p>
            <a:pPr fontAlgn="auto">
              <a:lnSpc>
                <a:spcPts val="2879"/>
              </a:lnSpc>
              <a:spcBef>
                <a:spcPts val="0"/>
              </a:spcBef>
              <a:spcAft>
                <a:spcPts val="0"/>
              </a:spcAft>
              <a:tabLst>
                <a:tab pos="292100" algn="l"/>
                <a:tab pos="3441700" algn="l"/>
              </a:tabLst>
              <a:defRPr/>
            </a:pPr>
            <a:r>
              <a:rPr lang="zh-CN" altLang="en-US" sz="3200" b="1" dirty="0">
                <a:solidFill>
                  <a:schemeClr val="tx1"/>
                </a:solidFill>
                <a:latin typeface="微软雅黑" panose="020B0503020204020204" pitchFamily="34" charset="-122"/>
                <a:ea typeface="+mn-ea"/>
              </a:rPr>
              <a:t>分治算法基本思想</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49E48F-7CAE-42F4-8B8A-4EAF92C33A93}"/>
              </a:ext>
            </a:extLst>
          </p:cNvPr>
          <p:cNvSpPr txBox="1"/>
          <p:nvPr/>
        </p:nvSpPr>
        <p:spPr>
          <a:xfrm>
            <a:off x="336551" y="860426"/>
            <a:ext cx="8267897" cy="2033249"/>
          </a:xfrm>
          <a:prstGeom prst="rect">
            <a:avLst/>
          </a:prstGeom>
          <a:noFill/>
        </p:spPr>
        <p:txBody>
          <a:bodyPr wrap="square" lIns="0" tIns="0" rIns="0" bIns="0">
            <a:spAutoFit/>
          </a:bodyPr>
          <a:lstStyle/>
          <a:p>
            <a:pPr fontAlgn="auto">
              <a:lnSpc>
                <a:spcPts val="2879"/>
              </a:lnSpc>
              <a:spcBef>
                <a:spcPts val="0"/>
              </a:spcBef>
              <a:spcAft>
                <a:spcPts val="0"/>
              </a:spcAft>
              <a:tabLst>
                <a:tab pos="292100" algn="l"/>
                <a:tab pos="3441700" algn="l"/>
              </a:tabLst>
              <a:defRPr/>
            </a:pPr>
            <a:r>
              <a:rPr lang="zh-CN" altLang="en-US" sz="2800" b="1" dirty="0">
                <a:solidFill>
                  <a:schemeClr val="accent4">
                    <a:lumMod val="75000"/>
                  </a:schemeClr>
                </a:solidFill>
                <a:latin typeface="微软雅黑" panose="020B0503020204020204" pitchFamily="34" charset="-122"/>
                <a:ea typeface="+mn-ea"/>
              </a:rPr>
              <a:t>分治算法基本思想</a:t>
            </a:r>
          </a:p>
          <a:p>
            <a:pPr fontAlgn="auto">
              <a:lnSpc>
                <a:spcPts val="1000"/>
              </a:lnSpc>
              <a:spcBef>
                <a:spcPts val="0"/>
              </a:spcBef>
              <a:spcAft>
                <a:spcPts val="0"/>
              </a:spcAft>
              <a:tabLst>
                <a:tab pos="292100" algn="l"/>
                <a:tab pos="3441700" algn="l"/>
              </a:tabLst>
              <a:defRPr/>
            </a:pPr>
            <a:endParaRPr lang="zh-CN" altLang="en-US" sz="3200" b="1" dirty="0">
              <a:solidFill>
                <a:srgbClr val="FFFFFF"/>
              </a:solidFill>
              <a:latin typeface="微软雅黑" panose="020B0503020204020204" pitchFamily="34" charset="-122"/>
              <a:ea typeface="+mn-ea"/>
            </a:endParaRPr>
          </a:p>
          <a:p>
            <a:pPr fontAlgn="auto">
              <a:lnSpc>
                <a:spcPts val="2761"/>
              </a:lnSpc>
              <a:spcBef>
                <a:spcPts val="0"/>
              </a:spcBef>
              <a:spcAft>
                <a:spcPts val="0"/>
              </a:spcAft>
              <a:tabLst>
                <a:tab pos="292100" algn="l"/>
                <a:tab pos="3441700" algn="l"/>
              </a:tabLst>
              <a:defRPr/>
            </a:pPr>
            <a:r>
              <a:rPr lang="zh-CN" altLang="en-US" sz="3200" b="1" dirty="0">
                <a:solidFill>
                  <a:srgbClr val="FFFFFF"/>
                </a:solidFill>
                <a:latin typeface="微软雅黑" panose="020B0503020204020204" pitchFamily="34" charset="-122"/>
                <a:ea typeface="+mn-ea"/>
              </a:rPr>
              <a:t>	</a:t>
            </a:r>
            <a:r>
              <a:rPr lang="zh-CN" altLang="en-US" sz="2800" b="1" dirty="0">
                <a:solidFill>
                  <a:srgbClr val="F77A2D"/>
                </a:solidFill>
                <a:latin typeface="微软雅黑" panose="020B0503020204020204" pitchFamily="34" charset="-122"/>
                <a:ea typeface="+mn-ea"/>
              </a:rPr>
              <a:t>分 </a:t>
            </a:r>
            <a:r>
              <a:rPr lang="en-US" altLang="zh-CN" sz="2800" dirty="0">
                <a:solidFill>
                  <a:srgbClr val="000000"/>
                </a:solidFill>
                <a:latin typeface="微软雅黑" panose="020B0503020204020204" pitchFamily="34" charset="-122"/>
                <a:ea typeface="+mn-ea"/>
              </a:rPr>
              <a:t>— </a:t>
            </a:r>
            <a:r>
              <a:rPr lang="zh-CN" altLang="en-US" sz="2000" dirty="0">
                <a:solidFill>
                  <a:srgbClr val="000000"/>
                </a:solidFill>
                <a:latin typeface="微软雅黑" panose="020B0503020204020204" pitchFamily="34" charset="-122"/>
                <a:ea typeface="+mn-ea"/>
              </a:rPr>
              <a:t>将大规模的原问题分割成 </a:t>
            </a:r>
            <a:r>
              <a:rPr lang="en-US" altLang="zh-CN" sz="2000" dirty="0">
                <a:solidFill>
                  <a:srgbClr val="000000"/>
                </a:solidFill>
                <a:latin typeface="微软雅黑" panose="020B0503020204020204" pitchFamily="34" charset="-122"/>
                <a:ea typeface="+mn-ea"/>
              </a:rPr>
              <a:t>k </a:t>
            </a:r>
            <a:r>
              <a:rPr lang="zh-CN" altLang="en-US" sz="2000" dirty="0">
                <a:solidFill>
                  <a:srgbClr val="000000"/>
                </a:solidFill>
                <a:latin typeface="微软雅黑" panose="020B0503020204020204" pitchFamily="34" charset="-122"/>
                <a:ea typeface="+mn-ea"/>
              </a:rPr>
              <a:t>个更小规模的 </a:t>
            </a:r>
            <a:r>
              <a:rPr lang="zh-CN" altLang="en-US" sz="2000" b="1" dirty="0">
                <a:solidFill>
                  <a:srgbClr val="000000"/>
                </a:solidFill>
                <a:latin typeface="微软雅黑" panose="020B0503020204020204" pitchFamily="34" charset="-122"/>
                <a:ea typeface="+mn-ea"/>
              </a:rPr>
              <a:t>子问题</a:t>
            </a:r>
            <a:r>
              <a:rPr lang="zh-CN" altLang="en-US" sz="2000" dirty="0">
                <a:solidFill>
                  <a:srgbClr val="000000"/>
                </a:solidFill>
                <a:latin typeface="微软雅黑" panose="020B0503020204020204" pitchFamily="34" charset="-122"/>
                <a:ea typeface="+mn-ea"/>
              </a:rPr>
              <a:t>，如果子问题的规模仍然不够小，则再划分为  </a:t>
            </a:r>
            <a:r>
              <a:rPr lang="en-US" altLang="zh-CN" sz="2000" dirty="0">
                <a:solidFill>
                  <a:srgbClr val="000000"/>
                </a:solidFill>
                <a:latin typeface="微软雅黑" panose="020B0503020204020204" pitchFamily="34" charset="-122"/>
                <a:ea typeface="+mn-ea"/>
              </a:rPr>
              <a:t>k  </a:t>
            </a:r>
            <a:r>
              <a:rPr lang="zh-CN" altLang="en-US" sz="2000" dirty="0">
                <a:solidFill>
                  <a:srgbClr val="000000"/>
                </a:solidFill>
                <a:latin typeface="微软雅黑" panose="020B0503020204020204" pitchFamily="34" charset="-122"/>
                <a:ea typeface="+mn-ea"/>
              </a:rPr>
              <a:t>个“</a:t>
            </a:r>
            <a:r>
              <a:rPr lang="zh-CN" altLang="en-US" sz="2000" b="1" dirty="0">
                <a:solidFill>
                  <a:srgbClr val="F77A2D"/>
                </a:solidFill>
                <a:latin typeface="微软雅黑" panose="020B0503020204020204" pitchFamily="34" charset="-122"/>
                <a:ea typeface="+mn-ea"/>
              </a:rPr>
              <a:t>子  子</a:t>
            </a:r>
            <a:r>
              <a:rPr lang="zh-CN" altLang="en-US" sz="2000" dirty="0">
                <a:solidFill>
                  <a:srgbClr val="000000"/>
                </a:solidFill>
                <a:latin typeface="微软雅黑" panose="020B0503020204020204" pitchFamily="34" charset="-122"/>
                <a:ea typeface="+mn-ea"/>
              </a:rPr>
              <a:t>”问题，如此</a:t>
            </a:r>
            <a:r>
              <a:rPr lang="zh-CN" altLang="en-US" sz="2000" b="1" dirty="0">
                <a:solidFill>
                  <a:srgbClr val="F77A2D"/>
                </a:solidFill>
                <a:latin typeface="微软雅黑" panose="020B0503020204020204" pitchFamily="34" charset="-122"/>
                <a:ea typeface="+mn-ea"/>
              </a:rPr>
              <a:t>递归地</a:t>
            </a:r>
            <a:r>
              <a:rPr lang="zh-CN" altLang="en-US" sz="2000" dirty="0">
                <a:solidFill>
                  <a:srgbClr val="000000"/>
                </a:solidFill>
                <a:latin typeface="微软雅黑" panose="020B0503020204020204" pitchFamily="34" charset="-122"/>
                <a:ea typeface="+mn-ea"/>
              </a:rPr>
              <a:t>进行下去，直到子问题规模足够小（</a:t>
            </a:r>
            <a:r>
              <a:rPr lang="zh-CN" altLang="en-US" sz="2000" b="1" dirty="0">
                <a:solidFill>
                  <a:srgbClr val="000000"/>
                </a:solidFill>
                <a:latin typeface="微软雅黑" panose="020B0503020204020204" pitchFamily="34" charset="-122"/>
                <a:ea typeface="+mn-ea"/>
              </a:rPr>
              <a:t>基础问题</a:t>
            </a:r>
            <a:r>
              <a:rPr lang="zh-CN" altLang="en-US" sz="2000" dirty="0">
                <a:solidFill>
                  <a:srgbClr val="000000"/>
                </a:solidFill>
                <a:latin typeface="微软雅黑" panose="020B0503020204020204" pitchFamily="34" charset="-122"/>
                <a:ea typeface="+mn-ea"/>
              </a:rPr>
              <a:t>），很容易求出其解为止。</a:t>
            </a:r>
          </a:p>
          <a:p>
            <a:pPr fontAlgn="auto">
              <a:lnSpc>
                <a:spcPts val="1000"/>
              </a:lnSpc>
              <a:spcBef>
                <a:spcPts val="0"/>
              </a:spcBef>
              <a:spcAft>
                <a:spcPts val="0"/>
              </a:spcAft>
              <a:tabLst>
                <a:tab pos="292100" algn="l"/>
                <a:tab pos="3441700" algn="l"/>
              </a:tabLst>
              <a:defRPr/>
            </a:pPr>
            <a:endParaRPr lang="zh-CN" altLang="en-US" sz="1598" dirty="0">
              <a:solidFill>
                <a:srgbClr val="000000"/>
              </a:solidFill>
              <a:latin typeface="微软雅黑" panose="020B0503020204020204" pitchFamily="34" charset="-122"/>
              <a:ea typeface="+mn-ea"/>
            </a:endParaRPr>
          </a:p>
          <a:p>
            <a:pPr fontAlgn="auto">
              <a:lnSpc>
                <a:spcPts val="2878"/>
              </a:lnSpc>
              <a:spcBef>
                <a:spcPts val="0"/>
              </a:spcBef>
              <a:spcAft>
                <a:spcPts val="0"/>
              </a:spcAft>
              <a:tabLst>
                <a:tab pos="292100" algn="l"/>
                <a:tab pos="3441700" algn="l"/>
              </a:tabLst>
              <a:defRPr/>
            </a:pPr>
            <a:r>
              <a:rPr lang="zh-CN" altLang="en-US" sz="1598" dirty="0">
                <a:solidFill>
                  <a:srgbClr val="000000"/>
                </a:solidFill>
                <a:latin typeface="微软雅黑" panose="020B0503020204020204" pitchFamily="34" charset="-122"/>
                <a:ea typeface="+mn-ea"/>
              </a:rPr>
              <a:t>		</a:t>
            </a:r>
            <a:endParaRPr lang="zh-CN" altLang="en-US" sz="1596" dirty="0">
              <a:solidFill>
                <a:srgbClr val="000000"/>
              </a:solidFill>
              <a:latin typeface="微软雅黑" panose="020B0503020204020204" pitchFamily="34" charset="-122"/>
              <a:ea typeface="+mn-ea"/>
            </a:endParaRPr>
          </a:p>
        </p:txBody>
      </p:sp>
      <p:pic>
        <p:nvPicPr>
          <p:cNvPr id="3" name="图片 2">
            <a:extLst>
              <a:ext uri="{FF2B5EF4-FFF2-40B4-BE49-F238E27FC236}">
                <a16:creationId xmlns:a16="http://schemas.microsoft.com/office/drawing/2014/main" id="{49254153-2CB0-45B1-974E-A1999C8F8087}"/>
              </a:ext>
            </a:extLst>
          </p:cNvPr>
          <p:cNvPicPr>
            <a:picLocks noChangeAspect="1"/>
          </p:cNvPicPr>
          <p:nvPr/>
        </p:nvPicPr>
        <p:blipFill>
          <a:blip r:embed="rId3"/>
          <a:stretch>
            <a:fillRect/>
          </a:stretch>
        </p:blipFill>
        <p:spPr>
          <a:xfrm>
            <a:off x="1203424" y="2564904"/>
            <a:ext cx="6534150" cy="4095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a:extLst>
              <a:ext uri="{FF2B5EF4-FFF2-40B4-BE49-F238E27FC236}">
                <a16:creationId xmlns:a16="http://schemas.microsoft.com/office/drawing/2014/main" id="{F6217B5B-3562-4FB2-8EDB-9122F9258BE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00808"/>
            <a:ext cx="4114800"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E95BFB84-2EBB-46F1-B0B6-846C56205E21}"/>
              </a:ext>
            </a:extLst>
          </p:cNvPr>
          <p:cNvSpPr txBox="1"/>
          <p:nvPr/>
        </p:nvSpPr>
        <p:spPr>
          <a:xfrm>
            <a:off x="667480" y="836712"/>
            <a:ext cx="2273058" cy="371897"/>
          </a:xfrm>
          <a:prstGeom prst="rect">
            <a:avLst/>
          </a:prstGeom>
          <a:noFill/>
        </p:spPr>
        <p:txBody>
          <a:bodyPr wrap="none" lIns="0" tIns="0" rIns="0" bIns="0">
            <a:spAutoFit/>
          </a:bodyPr>
          <a:lstStyle/>
          <a:p>
            <a:pPr eaLnBrk="1" fontAlgn="auto" hangingPunct="1">
              <a:lnSpc>
                <a:spcPts val="2882"/>
              </a:lnSpc>
              <a:spcBef>
                <a:spcPts val="0"/>
              </a:spcBef>
              <a:spcAft>
                <a:spcPts val="0"/>
              </a:spcAft>
              <a:defRPr/>
            </a:pPr>
            <a:r>
              <a:rPr lang="zh-CN" altLang="en-US" sz="2800" b="1" dirty="0">
                <a:latin typeface="微软雅黑" panose="020B0503020204020204" pitchFamily="34" charset="-122"/>
                <a:ea typeface="+mn-ea"/>
              </a:rPr>
              <a:t>引子 ─ 画中画</a:t>
            </a:r>
          </a:p>
        </p:txBody>
      </p:sp>
      <p:pic>
        <p:nvPicPr>
          <p:cNvPr id="5" name="图片 3">
            <a:extLst>
              <a:ext uri="{FF2B5EF4-FFF2-40B4-BE49-F238E27FC236}">
                <a16:creationId xmlns:a16="http://schemas.microsoft.com/office/drawing/2014/main" id="{8DD865E0-8B86-493D-B6BC-29051D6D206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1700808"/>
            <a:ext cx="2808312"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5546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93167E5-C8D1-4121-8D77-1498C9225EB3}"/>
              </a:ext>
            </a:extLst>
          </p:cNvPr>
          <p:cNvSpPr txBox="1"/>
          <p:nvPr/>
        </p:nvSpPr>
        <p:spPr>
          <a:xfrm>
            <a:off x="336551" y="860426"/>
            <a:ext cx="3282950" cy="376578"/>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dirty="0">
                <a:solidFill>
                  <a:schemeClr val="accent4">
                    <a:lumMod val="75000"/>
                  </a:schemeClr>
                </a:solidFill>
                <a:latin typeface="微软雅黑" panose="020B0503020204020204" pitchFamily="34" charset="-122"/>
                <a:ea typeface="+mn-ea"/>
              </a:rPr>
              <a:t>分治算法基本思想</a:t>
            </a:r>
          </a:p>
        </p:txBody>
      </p:sp>
      <p:sp>
        <p:nvSpPr>
          <p:cNvPr id="7172" name="文本框 4">
            <a:extLst>
              <a:ext uri="{FF2B5EF4-FFF2-40B4-BE49-F238E27FC236}">
                <a16:creationId xmlns:a16="http://schemas.microsoft.com/office/drawing/2014/main" id="{3DD71CEB-E908-4B23-97A1-B4AC7376BE2F}"/>
              </a:ext>
            </a:extLst>
          </p:cNvPr>
          <p:cNvSpPr txBox="1">
            <a:spLocks noChangeArrowheads="1"/>
          </p:cNvSpPr>
          <p:nvPr/>
        </p:nvSpPr>
        <p:spPr bwMode="auto">
          <a:xfrm>
            <a:off x="772011" y="1609030"/>
            <a:ext cx="461665" cy="35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63"/>
              </a:lnSpc>
            </a:pPr>
            <a:r>
              <a:rPr lang="zh-CN" altLang="en-US" sz="3600" b="1" dirty="0">
                <a:solidFill>
                  <a:srgbClr val="F77A2D"/>
                </a:solidFill>
                <a:latin typeface="微软雅黑" panose="020B0503020204020204" pitchFamily="34" charset="-122"/>
              </a:rPr>
              <a:t>治</a:t>
            </a:r>
          </a:p>
        </p:txBody>
      </p:sp>
      <p:sp>
        <p:nvSpPr>
          <p:cNvPr id="6" name="文本框 5">
            <a:extLst>
              <a:ext uri="{FF2B5EF4-FFF2-40B4-BE49-F238E27FC236}">
                <a16:creationId xmlns:a16="http://schemas.microsoft.com/office/drawing/2014/main" id="{1F14412A-2991-44AE-9C96-5B0A56DF44C2}"/>
              </a:ext>
            </a:extLst>
          </p:cNvPr>
          <p:cNvSpPr txBox="1"/>
          <p:nvPr/>
        </p:nvSpPr>
        <p:spPr>
          <a:xfrm>
            <a:off x="1403648" y="1650381"/>
            <a:ext cx="5168081" cy="970330"/>
          </a:xfrm>
          <a:prstGeom prst="rect">
            <a:avLst/>
          </a:prstGeom>
          <a:noFill/>
        </p:spPr>
        <p:txBody>
          <a:bodyPr wrap="none" lIns="0" tIns="0" rIns="0" bIns="0">
            <a:spAutoFit/>
          </a:bodyPr>
          <a:lstStyle/>
          <a:p>
            <a:pPr fontAlgn="auto">
              <a:lnSpc>
                <a:spcPts val="2092"/>
              </a:lnSpc>
              <a:spcBef>
                <a:spcPts val="0"/>
              </a:spcBef>
              <a:spcAft>
                <a:spcPts val="0"/>
              </a:spcAft>
              <a:tabLst>
                <a:tab pos="1092200" algn="l"/>
                <a:tab pos="2705100" algn="l"/>
              </a:tabLst>
              <a:defRPr/>
            </a:pPr>
            <a:r>
              <a:rPr lang="en-US" altLang="zh-CN" sz="2800" dirty="0">
                <a:solidFill>
                  <a:srgbClr val="000000"/>
                </a:solidFill>
                <a:latin typeface="微软雅黑" panose="020B0503020204020204" pitchFamily="34" charset="-122"/>
                <a:ea typeface="+mn-ea"/>
              </a:rPr>
              <a:t>— </a:t>
            </a:r>
            <a:r>
              <a:rPr lang="zh-CN" altLang="en-US" sz="2800" dirty="0">
                <a:solidFill>
                  <a:srgbClr val="000000"/>
                </a:solidFill>
                <a:latin typeface="微软雅黑" panose="020B0503020204020204" pitchFamily="34" charset="-122"/>
                <a:ea typeface="+mn-ea"/>
              </a:rPr>
              <a:t>求解规模足够小的</a:t>
            </a:r>
            <a:r>
              <a:rPr lang="zh-CN" altLang="en-US" sz="2800" b="1" dirty="0">
                <a:solidFill>
                  <a:srgbClr val="000000"/>
                </a:solidFill>
                <a:latin typeface="微软雅黑" panose="020B0503020204020204" pitchFamily="34" charset="-122"/>
                <a:ea typeface="+mn-ea"/>
              </a:rPr>
              <a:t>基础问题</a:t>
            </a:r>
            <a:r>
              <a:rPr lang="zh-CN" altLang="en-US" sz="2800" dirty="0">
                <a:solidFill>
                  <a:srgbClr val="000000"/>
                </a:solidFill>
                <a:latin typeface="微软雅黑" panose="020B0503020204020204" pitchFamily="34" charset="-122"/>
                <a:ea typeface="+mn-ea"/>
              </a:rPr>
              <a:t>。</a:t>
            </a:r>
          </a:p>
          <a:p>
            <a:pPr fontAlgn="auto">
              <a:lnSpc>
                <a:spcPts val="1000"/>
              </a:lnSpc>
              <a:spcBef>
                <a:spcPts val="0"/>
              </a:spcBef>
              <a:spcAft>
                <a:spcPts val="0"/>
              </a:spcAft>
              <a:tabLst>
                <a:tab pos="1092200" algn="l"/>
                <a:tab pos="2705100" algn="l"/>
              </a:tabLst>
              <a:defRPr/>
            </a:pPr>
            <a:endParaRPr lang="zh-CN" altLang="en-US" sz="2800" dirty="0">
              <a:solidFill>
                <a:srgbClr val="000000"/>
              </a:solidFill>
              <a:latin typeface="微软雅黑" panose="020B0503020204020204" pitchFamily="34" charset="-122"/>
              <a:ea typeface="+mn-ea"/>
            </a:endParaRPr>
          </a:p>
          <a:p>
            <a:pPr fontAlgn="auto">
              <a:lnSpc>
                <a:spcPts val="1000"/>
              </a:lnSpc>
              <a:spcBef>
                <a:spcPts val="0"/>
              </a:spcBef>
              <a:spcAft>
                <a:spcPts val="0"/>
              </a:spcAft>
              <a:tabLst>
                <a:tab pos="1092200" algn="l"/>
                <a:tab pos="2705100" algn="l"/>
              </a:tabLst>
              <a:defRPr/>
            </a:pPr>
            <a:endParaRPr lang="zh-CN" altLang="en-US" sz="2800" dirty="0">
              <a:solidFill>
                <a:srgbClr val="000000"/>
              </a:solidFill>
              <a:latin typeface="微软雅黑" panose="020B0503020204020204" pitchFamily="34" charset="-122"/>
              <a:ea typeface="+mn-ea"/>
            </a:endParaRPr>
          </a:p>
          <a:p>
            <a:pPr fontAlgn="auto">
              <a:lnSpc>
                <a:spcPts val="1000"/>
              </a:lnSpc>
              <a:spcBef>
                <a:spcPts val="0"/>
              </a:spcBef>
              <a:spcAft>
                <a:spcPts val="0"/>
              </a:spcAft>
              <a:tabLst>
                <a:tab pos="1092200" algn="l"/>
                <a:tab pos="2705100" algn="l"/>
              </a:tabLst>
              <a:defRPr/>
            </a:pPr>
            <a:endParaRPr lang="zh-CN" altLang="en-US" sz="2800" dirty="0">
              <a:solidFill>
                <a:srgbClr val="000000"/>
              </a:solidFill>
              <a:latin typeface="微软雅黑" panose="020B0503020204020204" pitchFamily="34" charset="-122"/>
              <a:ea typeface="+mn-ea"/>
            </a:endParaRPr>
          </a:p>
          <a:p>
            <a:pPr fontAlgn="auto">
              <a:lnSpc>
                <a:spcPts val="2413"/>
              </a:lnSpc>
              <a:spcBef>
                <a:spcPts val="0"/>
              </a:spcBef>
              <a:spcAft>
                <a:spcPts val="0"/>
              </a:spcAft>
              <a:tabLst>
                <a:tab pos="1092200" algn="l"/>
                <a:tab pos="2705100" algn="l"/>
              </a:tabLst>
              <a:defRPr/>
            </a:pPr>
            <a:r>
              <a:rPr lang="zh-CN" altLang="en-US" sz="2800" dirty="0">
                <a:solidFill>
                  <a:srgbClr val="000000"/>
                </a:solidFill>
                <a:latin typeface="微软雅黑" panose="020B0503020204020204" pitchFamily="34" charset="-122"/>
                <a:ea typeface="+mn-ea"/>
              </a:rPr>
              <a:t>		</a:t>
            </a:r>
          </a:p>
        </p:txBody>
      </p:sp>
      <p:pic>
        <p:nvPicPr>
          <p:cNvPr id="3" name="图片 2">
            <a:extLst>
              <a:ext uri="{FF2B5EF4-FFF2-40B4-BE49-F238E27FC236}">
                <a16:creationId xmlns:a16="http://schemas.microsoft.com/office/drawing/2014/main" id="{75DBB5CE-3317-46C5-AD83-7A2EAA0E197D}"/>
              </a:ext>
            </a:extLst>
          </p:cNvPr>
          <p:cNvPicPr>
            <a:picLocks noChangeAspect="1"/>
          </p:cNvPicPr>
          <p:nvPr/>
        </p:nvPicPr>
        <p:blipFill>
          <a:blip r:embed="rId3"/>
          <a:stretch>
            <a:fillRect/>
          </a:stretch>
        </p:blipFill>
        <p:spPr>
          <a:xfrm>
            <a:off x="1063704" y="2270050"/>
            <a:ext cx="6819900" cy="43053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7EEF76D-06EE-4005-BA12-EE3AFC487680}"/>
              </a:ext>
            </a:extLst>
          </p:cNvPr>
          <p:cNvSpPr txBox="1"/>
          <p:nvPr/>
        </p:nvSpPr>
        <p:spPr>
          <a:xfrm>
            <a:off x="336551" y="860426"/>
            <a:ext cx="2257425" cy="354013"/>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2196" b="1">
                <a:solidFill>
                  <a:srgbClr val="FFFFFF"/>
                </a:solidFill>
                <a:latin typeface="微软雅黑" panose="020B0503020204020204" pitchFamily="34" charset="-122"/>
                <a:ea typeface="+mn-ea"/>
              </a:rPr>
              <a:t>分治算法基本思想</a:t>
            </a:r>
          </a:p>
        </p:txBody>
      </p:sp>
      <p:sp>
        <p:nvSpPr>
          <p:cNvPr id="8196" name="文本框 4">
            <a:extLst>
              <a:ext uri="{FF2B5EF4-FFF2-40B4-BE49-F238E27FC236}">
                <a16:creationId xmlns:a16="http://schemas.microsoft.com/office/drawing/2014/main" id="{F03D1856-5874-465C-B5DA-5D90ABAE8B81}"/>
              </a:ext>
            </a:extLst>
          </p:cNvPr>
          <p:cNvSpPr txBox="1">
            <a:spLocks noChangeArrowheads="1"/>
          </p:cNvSpPr>
          <p:nvPr/>
        </p:nvSpPr>
        <p:spPr bwMode="auto">
          <a:xfrm>
            <a:off x="847725" y="1556792"/>
            <a:ext cx="359073" cy="32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63"/>
              </a:lnSpc>
            </a:pPr>
            <a:r>
              <a:rPr lang="zh-CN" altLang="en-US" sz="2800" b="1" dirty="0">
                <a:solidFill>
                  <a:srgbClr val="F77A2D"/>
                </a:solidFill>
                <a:latin typeface="微软雅黑" panose="020B0503020204020204" pitchFamily="34" charset="-122"/>
              </a:rPr>
              <a:t>合</a:t>
            </a:r>
          </a:p>
        </p:txBody>
      </p:sp>
      <p:sp>
        <p:nvSpPr>
          <p:cNvPr id="6" name="文本框 5">
            <a:extLst>
              <a:ext uri="{FF2B5EF4-FFF2-40B4-BE49-F238E27FC236}">
                <a16:creationId xmlns:a16="http://schemas.microsoft.com/office/drawing/2014/main" id="{A49A61BF-8908-44E1-A7B3-D19D02EC02C4}"/>
              </a:ext>
            </a:extLst>
          </p:cNvPr>
          <p:cNvSpPr txBox="1"/>
          <p:nvPr/>
        </p:nvSpPr>
        <p:spPr>
          <a:xfrm>
            <a:off x="1465263" y="1474788"/>
            <a:ext cx="6995169" cy="738664"/>
          </a:xfrm>
          <a:prstGeom prst="rect">
            <a:avLst/>
          </a:prstGeom>
          <a:noFill/>
        </p:spPr>
        <p:txBody>
          <a:bodyPr wrap="square" lIns="0" tIns="0" rIns="0" bIns="0">
            <a:spAutoFit/>
          </a:bodyPr>
          <a:lstStyle/>
          <a:p>
            <a:pPr fontAlgn="auto">
              <a:spcBef>
                <a:spcPts val="0"/>
              </a:spcBef>
              <a:spcAft>
                <a:spcPts val="0"/>
              </a:spcAft>
              <a:defRPr/>
            </a:pPr>
            <a:r>
              <a:rPr lang="en-US" altLang="zh-CN" sz="2400" dirty="0">
                <a:solidFill>
                  <a:srgbClr val="000000"/>
                </a:solidFill>
                <a:latin typeface="微软雅黑" panose="020B0503020204020204" pitchFamily="34" charset="-122"/>
                <a:ea typeface="+mn-ea"/>
              </a:rPr>
              <a:t>— </a:t>
            </a:r>
            <a:r>
              <a:rPr lang="zh-CN" altLang="en-US" sz="2400" dirty="0">
                <a:solidFill>
                  <a:srgbClr val="000000"/>
                </a:solidFill>
                <a:latin typeface="微软雅黑" panose="020B0503020204020204" pitchFamily="34" charset="-122"/>
                <a:ea typeface="+mn-ea"/>
              </a:rPr>
              <a:t>将求出的小规模的问题的解</a:t>
            </a:r>
            <a:r>
              <a:rPr lang="zh-CN" altLang="en-US" sz="2400" b="1" dirty="0">
                <a:solidFill>
                  <a:srgbClr val="000000"/>
                </a:solidFill>
                <a:latin typeface="微软雅黑" panose="020B0503020204020204" pitchFamily="34" charset="-122"/>
                <a:ea typeface="+mn-ea"/>
              </a:rPr>
              <a:t>合并</a:t>
            </a:r>
            <a:r>
              <a:rPr lang="zh-CN" altLang="en-US" sz="2400" dirty="0">
                <a:solidFill>
                  <a:srgbClr val="000000"/>
                </a:solidFill>
                <a:latin typeface="微软雅黑" panose="020B0503020204020204" pitchFamily="34" charset="-122"/>
                <a:ea typeface="+mn-ea"/>
              </a:rPr>
              <a:t>为一个更大规模的问题的解，</a:t>
            </a:r>
            <a:r>
              <a:rPr lang="zh-CN" altLang="en-US" sz="2400" b="1" dirty="0">
                <a:solidFill>
                  <a:srgbClr val="FF0000"/>
                </a:solidFill>
                <a:latin typeface="微软雅黑" panose="020B0503020204020204" pitchFamily="34" charset="-122"/>
                <a:ea typeface="+mn-ea"/>
              </a:rPr>
              <a:t>自底向上</a:t>
            </a:r>
          </a:p>
        </p:txBody>
      </p:sp>
      <p:pic>
        <p:nvPicPr>
          <p:cNvPr id="3" name="图片 2">
            <a:extLst>
              <a:ext uri="{FF2B5EF4-FFF2-40B4-BE49-F238E27FC236}">
                <a16:creationId xmlns:a16="http://schemas.microsoft.com/office/drawing/2014/main" id="{6778A2E6-5703-4A1E-B58C-A046CEE2CDEF}"/>
              </a:ext>
            </a:extLst>
          </p:cNvPr>
          <p:cNvPicPr>
            <a:picLocks noChangeAspect="1"/>
          </p:cNvPicPr>
          <p:nvPr/>
        </p:nvPicPr>
        <p:blipFill>
          <a:blip r:embed="rId3"/>
          <a:stretch>
            <a:fillRect/>
          </a:stretch>
        </p:blipFill>
        <p:spPr>
          <a:xfrm>
            <a:off x="1025265" y="2348880"/>
            <a:ext cx="6496050" cy="4267200"/>
          </a:xfrm>
          <a:prstGeom prst="rect">
            <a:avLst/>
          </a:prstGeom>
        </p:spPr>
      </p:pic>
      <p:sp>
        <p:nvSpPr>
          <p:cNvPr id="22" name="文本框 21">
            <a:extLst>
              <a:ext uri="{FF2B5EF4-FFF2-40B4-BE49-F238E27FC236}">
                <a16:creationId xmlns:a16="http://schemas.microsoft.com/office/drawing/2014/main" id="{2072D0EA-996D-42EA-A0D3-41EF07B529E5}"/>
              </a:ext>
            </a:extLst>
          </p:cNvPr>
          <p:cNvSpPr txBox="1"/>
          <p:nvPr/>
        </p:nvSpPr>
        <p:spPr>
          <a:xfrm>
            <a:off x="336551" y="860426"/>
            <a:ext cx="3282950" cy="376578"/>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dirty="0">
                <a:solidFill>
                  <a:schemeClr val="accent4">
                    <a:lumMod val="75000"/>
                  </a:schemeClr>
                </a:solidFill>
                <a:latin typeface="微软雅黑" panose="020B0503020204020204" pitchFamily="34" charset="-122"/>
                <a:ea typeface="+mn-ea"/>
              </a:rPr>
              <a:t>分治算法基本思想</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B0668BC5-D33D-406F-8B00-444B122EABA7}"/>
              </a:ext>
            </a:extLst>
          </p:cNvPr>
          <p:cNvSpPr txBox="1"/>
          <p:nvPr/>
        </p:nvSpPr>
        <p:spPr>
          <a:xfrm>
            <a:off x="336551" y="1048715"/>
            <a:ext cx="8555929" cy="2028889"/>
          </a:xfrm>
          <a:prstGeom prst="rect">
            <a:avLst/>
          </a:prstGeom>
          <a:noFill/>
        </p:spPr>
        <p:txBody>
          <a:bodyPr wrap="square" lIns="0" tIns="0" rIns="0" bIns="0">
            <a:spAutoFit/>
          </a:bodyPr>
          <a:lstStyle/>
          <a:p>
            <a:pPr fontAlgn="auto">
              <a:lnSpc>
                <a:spcPts val="1000"/>
              </a:lnSpc>
              <a:spcBef>
                <a:spcPts val="0"/>
              </a:spcBef>
              <a:spcAft>
                <a:spcPts val="0"/>
              </a:spcAft>
              <a:tabLst>
                <a:tab pos="508000" algn="l"/>
              </a:tabLst>
              <a:defRPr/>
            </a:pPr>
            <a:endParaRPr lang="en-US" altLang="zh-CN" sz="3600" b="1" dirty="0">
              <a:solidFill>
                <a:srgbClr val="FFFFFF"/>
              </a:solidFill>
              <a:latin typeface="微软雅黑" panose="020B0503020204020204" pitchFamily="34" charset="-122"/>
              <a:ea typeface="+mn-ea"/>
            </a:endParaRPr>
          </a:p>
          <a:p>
            <a:pPr fontAlgn="auto">
              <a:lnSpc>
                <a:spcPts val="1000"/>
              </a:lnSpc>
              <a:spcBef>
                <a:spcPts val="0"/>
              </a:spcBef>
              <a:spcAft>
                <a:spcPts val="0"/>
              </a:spcAft>
              <a:tabLst>
                <a:tab pos="508000" algn="l"/>
              </a:tabLst>
              <a:defRPr/>
            </a:pPr>
            <a:endParaRPr lang="en-US" altLang="zh-CN" sz="3600" b="1" dirty="0">
              <a:solidFill>
                <a:srgbClr val="FFFFFF"/>
              </a:solidFill>
              <a:latin typeface="微软雅黑" panose="020B0503020204020204" pitchFamily="34" charset="-122"/>
            </a:endParaRPr>
          </a:p>
          <a:p>
            <a:pPr fontAlgn="auto">
              <a:lnSpc>
                <a:spcPts val="1000"/>
              </a:lnSpc>
              <a:spcBef>
                <a:spcPts val="0"/>
              </a:spcBef>
              <a:spcAft>
                <a:spcPts val="0"/>
              </a:spcAft>
              <a:tabLst>
                <a:tab pos="508000" algn="l"/>
              </a:tabLst>
              <a:defRPr/>
            </a:pPr>
            <a:endParaRPr lang="en-US" altLang="zh-CN" sz="3600" b="1" dirty="0">
              <a:solidFill>
                <a:srgbClr val="FFFFFF"/>
              </a:solidFill>
              <a:latin typeface="微软雅黑" panose="020B0503020204020204" pitchFamily="34" charset="-122"/>
              <a:ea typeface="+mn-ea"/>
            </a:endParaRPr>
          </a:p>
          <a:p>
            <a:pPr fontAlgn="auto">
              <a:lnSpc>
                <a:spcPts val="1000"/>
              </a:lnSpc>
              <a:spcBef>
                <a:spcPts val="0"/>
              </a:spcBef>
              <a:spcAft>
                <a:spcPts val="0"/>
              </a:spcAft>
              <a:tabLst>
                <a:tab pos="508000" algn="l"/>
              </a:tabLst>
              <a:defRPr/>
            </a:pPr>
            <a:endParaRPr lang="zh-CN" altLang="en-US" sz="3600" b="1" dirty="0">
              <a:solidFill>
                <a:srgbClr val="FFFFFF"/>
              </a:solidFill>
              <a:latin typeface="微软雅黑" panose="020B0503020204020204" pitchFamily="34" charset="-122"/>
              <a:ea typeface="+mn-ea"/>
            </a:endParaRPr>
          </a:p>
          <a:p>
            <a:pPr fontAlgn="auto">
              <a:lnSpc>
                <a:spcPts val="2971"/>
              </a:lnSpc>
              <a:spcBef>
                <a:spcPts val="0"/>
              </a:spcBef>
              <a:spcAft>
                <a:spcPts val="0"/>
              </a:spcAft>
              <a:tabLst>
                <a:tab pos="508000" algn="l"/>
              </a:tabLst>
              <a:defRPr/>
            </a:pPr>
            <a:r>
              <a:rPr lang="zh-CN" altLang="en-US" sz="3600" b="1" dirty="0">
                <a:solidFill>
                  <a:srgbClr val="FFFFFF"/>
                </a:solidFill>
                <a:latin typeface="微软雅黑" panose="020B0503020204020204" pitchFamily="34" charset="-122"/>
                <a:ea typeface="+mn-ea"/>
              </a:rPr>
              <a:t>	</a:t>
            </a:r>
            <a:r>
              <a:rPr lang="zh-CN" altLang="en-US" sz="2400" dirty="0">
                <a:solidFill>
                  <a:srgbClr val="000000"/>
                </a:solidFill>
                <a:latin typeface="微软雅黑" panose="020B0503020204020204" pitchFamily="34" charset="-122"/>
                <a:ea typeface="+mn-ea"/>
              </a:rPr>
              <a:t>分治策略算法细分为三个阶段： </a:t>
            </a:r>
            <a:r>
              <a:rPr lang="en-US" altLang="zh-CN" sz="2400" dirty="0">
                <a:solidFill>
                  <a:srgbClr val="000000"/>
                </a:solidFill>
                <a:latin typeface="微软雅黑" panose="020B0503020204020204" pitchFamily="34" charset="-122"/>
                <a:ea typeface="+mn-ea"/>
              </a:rPr>
              <a:t>Divide </a:t>
            </a:r>
            <a:r>
              <a:rPr lang="zh-CN" altLang="en-US" sz="2400" dirty="0">
                <a:solidFill>
                  <a:srgbClr val="000000"/>
                </a:solidFill>
                <a:latin typeface="微软雅黑" panose="020B0503020204020204" pitchFamily="34" charset="-122"/>
                <a:ea typeface="+mn-ea"/>
              </a:rPr>
              <a:t>、 </a:t>
            </a:r>
            <a:r>
              <a:rPr lang="en-US" altLang="zh-CN" sz="2400" dirty="0">
                <a:solidFill>
                  <a:srgbClr val="000000"/>
                </a:solidFill>
                <a:latin typeface="微软雅黑" panose="020B0503020204020204" pitchFamily="34" charset="-122"/>
                <a:ea typeface="+mn-ea"/>
              </a:rPr>
              <a:t>Conquer </a:t>
            </a:r>
            <a:r>
              <a:rPr lang="zh-CN" altLang="en-US" sz="2400" dirty="0">
                <a:solidFill>
                  <a:srgbClr val="000000"/>
                </a:solidFill>
                <a:latin typeface="微软雅黑" panose="020B0503020204020204" pitchFamily="34" charset="-122"/>
                <a:ea typeface="+mn-ea"/>
              </a:rPr>
              <a:t>、 </a:t>
            </a:r>
            <a:r>
              <a:rPr lang="en-US" altLang="zh-CN" sz="2400" dirty="0">
                <a:solidFill>
                  <a:srgbClr val="000000"/>
                </a:solidFill>
                <a:latin typeface="微软雅黑" panose="020B0503020204020204" pitchFamily="34" charset="-122"/>
                <a:ea typeface="+mn-ea"/>
              </a:rPr>
              <a:t>Combine </a:t>
            </a:r>
            <a:r>
              <a:rPr lang="zh-CN" altLang="en-US" sz="2400" dirty="0">
                <a:solidFill>
                  <a:srgbClr val="000000"/>
                </a:solidFill>
                <a:latin typeface="微软雅黑" panose="020B0503020204020204" pitchFamily="34" charset="-122"/>
                <a:ea typeface="+mn-ea"/>
              </a:rPr>
              <a:t>。 </a:t>
            </a:r>
            <a:r>
              <a:rPr lang="en-US" altLang="zh-CN" sz="2400" dirty="0">
                <a:solidFill>
                  <a:srgbClr val="000000"/>
                </a:solidFill>
                <a:latin typeface="微软雅黑" panose="020B0503020204020204" pitchFamily="34" charset="-122"/>
                <a:ea typeface="+mn-ea"/>
              </a:rPr>
              <a:t>Divide </a:t>
            </a:r>
            <a:r>
              <a:rPr lang="zh-CN" altLang="en-US" sz="2400" dirty="0">
                <a:solidFill>
                  <a:srgbClr val="000000"/>
                </a:solidFill>
                <a:latin typeface="微软雅黑" panose="020B0503020204020204" pitchFamily="34" charset="-122"/>
                <a:ea typeface="+mn-ea"/>
              </a:rPr>
              <a:t>阶段是把原问题分割成小问题，</a:t>
            </a:r>
            <a:r>
              <a:rPr lang="en-US" altLang="zh-CN" sz="2400" dirty="0">
                <a:solidFill>
                  <a:srgbClr val="000000"/>
                </a:solidFill>
                <a:latin typeface="微软雅黑" panose="020B0503020204020204" pitchFamily="34" charset="-122"/>
                <a:ea typeface="+mn-ea"/>
              </a:rPr>
              <a:t>Conquer  </a:t>
            </a:r>
            <a:r>
              <a:rPr lang="zh-CN" altLang="en-US" sz="2400" dirty="0">
                <a:solidFill>
                  <a:srgbClr val="000000"/>
                </a:solidFill>
                <a:latin typeface="微软雅黑" panose="020B0503020204020204" pitchFamily="34" charset="-122"/>
                <a:ea typeface="+mn-ea"/>
              </a:rPr>
              <a:t>阶段是递归处理流程，</a:t>
            </a:r>
            <a:r>
              <a:rPr lang="en-US" altLang="zh-CN" sz="2400" dirty="0">
                <a:solidFill>
                  <a:srgbClr val="000000"/>
                </a:solidFill>
                <a:latin typeface="微软雅黑" panose="020B0503020204020204" pitchFamily="34" charset="-122"/>
                <a:ea typeface="+mn-ea"/>
              </a:rPr>
              <a:t>Combine </a:t>
            </a:r>
            <a:r>
              <a:rPr lang="zh-CN" altLang="en-US" sz="2400" dirty="0">
                <a:solidFill>
                  <a:srgbClr val="000000"/>
                </a:solidFill>
                <a:latin typeface="微软雅黑" panose="020B0503020204020204" pitchFamily="34" charset="-122"/>
                <a:ea typeface="+mn-ea"/>
              </a:rPr>
              <a:t>阶段是运用小问题的答案合成出原问题的解答。</a:t>
            </a:r>
          </a:p>
        </p:txBody>
      </p:sp>
      <p:pic>
        <p:nvPicPr>
          <p:cNvPr id="3" name="图片 2">
            <a:extLst>
              <a:ext uri="{FF2B5EF4-FFF2-40B4-BE49-F238E27FC236}">
                <a16:creationId xmlns:a16="http://schemas.microsoft.com/office/drawing/2014/main" id="{1398AF85-9E43-47DB-85DF-92E1F5EACC86}"/>
              </a:ext>
            </a:extLst>
          </p:cNvPr>
          <p:cNvPicPr>
            <a:picLocks noChangeAspect="1"/>
          </p:cNvPicPr>
          <p:nvPr/>
        </p:nvPicPr>
        <p:blipFill>
          <a:blip r:embed="rId3"/>
          <a:stretch>
            <a:fillRect/>
          </a:stretch>
        </p:blipFill>
        <p:spPr>
          <a:xfrm>
            <a:off x="20379" y="3185366"/>
            <a:ext cx="9144000" cy="3412554"/>
          </a:xfrm>
          <a:prstGeom prst="rect">
            <a:avLst/>
          </a:prstGeom>
        </p:spPr>
      </p:pic>
      <p:sp>
        <p:nvSpPr>
          <p:cNvPr id="23" name="文本框 22">
            <a:extLst>
              <a:ext uri="{FF2B5EF4-FFF2-40B4-BE49-F238E27FC236}">
                <a16:creationId xmlns:a16="http://schemas.microsoft.com/office/drawing/2014/main" id="{FA92DE8D-C79D-42C3-AE0A-B375AF70216B}"/>
              </a:ext>
            </a:extLst>
          </p:cNvPr>
          <p:cNvSpPr txBox="1"/>
          <p:nvPr/>
        </p:nvSpPr>
        <p:spPr>
          <a:xfrm>
            <a:off x="336551" y="860426"/>
            <a:ext cx="3282950" cy="376578"/>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dirty="0">
                <a:solidFill>
                  <a:schemeClr val="accent4">
                    <a:lumMod val="75000"/>
                  </a:schemeClr>
                </a:solidFill>
                <a:latin typeface="微软雅黑" panose="020B0503020204020204" pitchFamily="34" charset="-122"/>
                <a:ea typeface="+mn-ea"/>
              </a:rPr>
              <a:t>分治算法基本思想</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D46246B3-B7E3-4E99-97BB-6710C0868BF7}"/>
              </a:ext>
            </a:extLst>
          </p:cNvPr>
          <p:cNvSpPr>
            <a:spLocks noGrp="1" noChangeArrowheads="1"/>
          </p:cNvSpPr>
          <p:nvPr>
            <p:ph type="title"/>
          </p:nvPr>
        </p:nvSpPr>
        <p:spPr/>
        <p:txBody>
          <a:bodyPr/>
          <a:lstStyle/>
          <a:p>
            <a:pPr eaLnBrk="1" hangingPunct="1"/>
            <a:r>
              <a:rPr lang="zh-CN" altLang="en-US"/>
              <a:t>分治策略</a:t>
            </a:r>
          </a:p>
        </p:txBody>
      </p:sp>
      <p:sp>
        <p:nvSpPr>
          <p:cNvPr id="7172" name="Rectangle 3">
            <a:extLst>
              <a:ext uri="{FF2B5EF4-FFF2-40B4-BE49-F238E27FC236}">
                <a16:creationId xmlns:a16="http://schemas.microsoft.com/office/drawing/2014/main" id="{1D5DE5F9-AAE7-4735-9A17-C7D818E229AB}"/>
              </a:ext>
            </a:extLst>
          </p:cNvPr>
          <p:cNvSpPr>
            <a:spLocks noGrp="1" noChangeArrowheads="1"/>
          </p:cNvSpPr>
          <p:nvPr>
            <p:ph idx="1"/>
          </p:nvPr>
        </p:nvSpPr>
        <p:spPr/>
        <p:txBody>
          <a:bodyPr>
            <a:normAutofit/>
          </a:bodyPr>
          <a:lstStyle/>
          <a:p>
            <a:pPr eaLnBrk="1" hangingPunct="1">
              <a:lnSpc>
                <a:spcPct val="150000"/>
              </a:lnSpc>
            </a:pPr>
            <a:r>
              <a:rPr lang="zh-CN" altLang="en-US" sz="2800" dirty="0"/>
              <a:t>经常使用的办法：</a:t>
            </a:r>
          </a:p>
          <a:p>
            <a:pPr eaLnBrk="1" hangingPunct="1">
              <a:lnSpc>
                <a:spcPct val="150000"/>
              </a:lnSpc>
            </a:pPr>
            <a:r>
              <a:rPr lang="zh-CN" altLang="en-US" sz="2800" dirty="0"/>
              <a:t>把一个规模为</a:t>
            </a:r>
            <a:r>
              <a:rPr lang="en-US" altLang="zh-CN" sz="2800" dirty="0"/>
              <a:t>n</a:t>
            </a:r>
            <a:r>
              <a:rPr lang="zh-CN" altLang="en-US" sz="2800" dirty="0"/>
              <a:t>的问题分解成两个规模</a:t>
            </a:r>
            <a:r>
              <a:rPr lang="en-US" altLang="zh-CN" sz="2800" dirty="0">
                <a:latin typeface="Comic Sans MS" panose="030F0702030302020204" pitchFamily="66" charset="0"/>
              </a:rPr>
              <a:t>½</a:t>
            </a:r>
            <a:r>
              <a:rPr lang="en-US" altLang="zh-CN" sz="2800" dirty="0"/>
              <a:t>n</a:t>
            </a:r>
            <a:r>
              <a:rPr lang="zh-CN" altLang="en-US" sz="2800" dirty="0"/>
              <a:t>的问题；</a:t>
            </a:r>
          </a:p>
          <a:p>
            <a:pPr eaLnBrk="1" hangingPunct="1">
              <a:lnSpc>
                <a:spcPct val="150000"/>
              </a:lnSpc>
            </a:pPr>
            <a:r>
              <a:rPr lang="zh-CN" altLang="en-US" sz="2800" dirty="0"/>
              <a:t>分别递归解决两个部分的问题；</a:t>
            </a:r>
          </a:p>
          <a:p>
            <a:pPr eaLnBrk="1" hangingPunct="1">
              <a:lnSpc>
                <a:spcPct val="150000"/>
              </a:lnSpc>
            </a:pPr>
            <a:r>
              <a:rPr lang="zh-CN" altLang="en-US" sz="2800" dirty="0"/>
              <a:t>在</a:t>
            </a:r>
            <a:r>
              <a:rPr lang="zh-CN" altLang="en-US" sz="2800" dirty="0">
                <a:solidFill>
                  <a:schemeClr val="hlink"/>
                </a:solidFill>
              </a:rPr>
              <a:t>线性时间</a:t>
            </a:r>
            <a:r>
              <a:rPr lang="zh-CN" altLang="en-US" sz="2800" dirty="0"/>
              <a:t>内把这两个部分问题的解合成一个完整的解。</a:t>
            </a:r>
          </a:p>
        </p:txBody>
      </p:sp>
      <p:sp>
        <p:nvSpPr>
          <p:cNvPr id="7170" name="灯片编号占位符 5">
            <a:extLst>
              <a:ext uri="{FF2B5EF4-FFF2-40B4-BE49-F238E27FC236}">
                <a16:creationId xmlns:a16="http://schemas.microsoft.com/office/drawing/2014/main" id="{BB81C7E3-AAA5-4BD9-8612-5E478FC92A1A}"/>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9024E37-FD15-4A00-B9C3-080656647929}" type="slidenum">
              <a:rPr kumimoji="0" lang="zh-CN" altLang="en-US" sz="1400" smtClean="0"/>
              <a:pPr>
                <a:spcBef>
                  <a:spcPct val="0"/>
                </a:spcBef>
                <a:buClrTx/>
                <a:buSzTx/>
                <a:buFontTx/>
                <a:buNone/>
              </a:pPr>
              <a:t>43</a:t>
            </a:fld>
            <a:endParaRPr kumimoji="0" lang="en-US" altLang="zh-CN" sz="1400"/>
          </a:p>
        </p:txBody>
      </p:sp>
      <p:grpSp>
        <p:nvGrpSpPr>
          <p:cNvPr id="2" name="组合 1">
            <a:extLst>
              <a:ext uri="{FF2B5EF4-FFF2-40B4-BE49-F238E27FC236}">
                <a16:creationId xmlns:a16="http://schemas.microsoft.com/office/drawing/2014/main" id="{3E3DAA7E-C3C5-88A6-BC69-D5FFBCE63923}"/>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246E9179-6260-40E9-879C-7C13B17612CC}"/>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AB859E7C-96F9-FD07-6651-70F43FEACDAD}"/>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F7F04DEF-BD2A-5966-39EE-47809AA766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6" name="组合 5">
            <a:extLst>
              <a:ext uri="{FF2B5EF4-FFF2-40B4-BE49-F238E27FC236}">
                <a16:creationId xmlns:a16="http://schemas.microsoft.com/office/drawing/2014/main" id="{977CA4CB-E661-B477-A4EB-DAF1781A70E9}"/>
              </a:ext>
            </a:extLst>
          </p:cNvPr>
          <p:cNvGrpSpPr/>
          <p:nvPr/>
        </p:nvGrpSpPr>
        <p:grpSpPr>
          <a:xfrm>
            <a:off x="0" y="6381328"/>
            <a:ext cx="9036484" cy="362367"/>
            <a:chOff x="-31973" y="6359109"/>
            <a:chExt cx="12307321" cy="224782"/>
          </a:xfrm>
        </p:grpSpPr>
        <p:grpSp>
          <p:nvGrpSpPr>
            <p:cNvPr id="7" name="组合 6">
              <a:extLst>
                <a:ext uri="{FF2B5EF4-FFF2-40B4-BE49-F238E27FC236}">
                  <a16:creationId xmlns:a16="http://schemas.microsoft.com/office/drawing/2014/main" id="{4F68870D-E0F4-350B-5152-3E0BA545226B}"/>
                </a:ext>
              </a:extLst>
            </p:cNvPr>
            <p:cNvGrpSpPr/>
            <p:nvPr userDrawn="1"/>
          </p:nvGrpSpPr>
          <p:grpSpPr>
            <a:xfrm>
              <a:off x="-31973" y="6414350"/>
              <a:ext cx="9656823" cy="114300"/>
              <a:chOff x="-111800" y="6407270"/>
              <a:chExt cx="9656823" cy="114300"/>
            </a:xfrm>
          </p:grpSpPr>
          <p:cxnSp>
            <p:nvCxnSpPr>
              <p:cNvPr id="18" name="直接连接符 17">
                <a:extLst>
                  <a:ext uri="{FF2B5EF4-FFF2-40B4-BE49-F238E27FC236}">
                    <a16:creationId xmlns:a16="http://schemas.microsoft.com/office/drawing/2014/main" id="{B6302DDE-09BA-7E06-38E7-ABDDC0DD69A3}"/>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D2CA02E-F089-CF6C-2577-4972F38BC2E7}"/>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755F321-5D61-048F-BA9F-0007485A17E5}"/>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DA7A1BC-7484-26A2-A5ED-4AD835FEC16E}"/>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244E83-51D3-C0E9-A8AD-5AA555C00D41}"/>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0FA861F-53F5-2848-930D-129C3FBD3EDB}"/>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4D3F38-AD27-2FCE-AA05-614A4C800548}"/>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63176CD-5BB2-E9FF-92CD-C3E15C3D6E75}"/>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8051BD-EEB2-5B1F-CD6D-3040A1646A67}"/>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040F300-5C03-003F-FC7D-94376D077D7D}"/>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ECBAC7C-6339-0DE6-F1BA-6C0BB4482C0B}"/>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6032F2F-653A-ED1D-C066-7C1FECB95D22}"/>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C574434-A3AA-5F2D-5C4A-BED59081DBF5}"/>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E54B2DE-38DA-0EDD-E8BF-FDE0A39A9269}"/>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06594C4-1F4C-4F47-57CD-2E22BD37A58D}"/>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F8923A1-19BD-4CC7-8A15-62D7D157D57F}"/>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AB78EC1-ADFB-FC95-711B-16C979323B6D}"/>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397123B-8539-688C-F5C1-363D98093DB1}"/>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22E849A-FF5F-7FD7-F4D0-DE4D9F9A1AB6}"/>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CD1BA77-07E5-DBE5-2694-AE3C1896487E}"/>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6BF7D78-C66E-58FF-6EF4-6C2B4C41A4B0}"/>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456356C-27AE-0070-2638-5F200D27291D}"/>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ED35EEB-C5C9-911C-C918-37AB4F36D1B0}"/>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08C2D84-1F0A-4222-F9D3-83953C78230C}"/>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29016AB-5F6E-81A5-7E6A-10B79A17B765}"/>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F66B4AA-627B-FBA7-74FD-F1B99F723F40}"/>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EB33643-CE87-79BF-B0B1-3A140EB36D0A}"/>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4545F61-698D-9916-6B3E-D9CF7E8D4992}"/>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BA1DDDB-4077-476F-5904-F2C5216786E1}"/>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FF2F72C-03BD-36E2-5535-5782D6C40429}"/>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0C02B45-883E-87A2-DBC2-D45AFE648299}"/>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7BD1DAD-991C-1849-1110-A7F51FDC8922}"/>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8AED368-E7F6-4DC6-039A-8E490065F30E}"/>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D17B3B4-592C-DC3C-2DCE-D02442024D00}"/>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CFC5302-9B93-638C-8F5F-256719BF9AFC}"/>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5AA7797-19CF-F109-55F0-7333EBD0B44B}"/>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1503B6D-FE37-2CFB-AB19-A32BB6DD5698}"/>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7777AC0-FACF-9D85-113B-C5050332C2DE}"/>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385B45F-230E-DA88-09BF-2256811B4BB4}"/>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82D7857-F2BD-7A5D-536A-C274CCC4D7B2}"/>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0A265AB-689F-3DB8-059E-A8194C1050BE}"/>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297D552-5F17-7716-1D43-3FBAD9AC91F0}"/>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31891EE-9DC3-2F50-CF9D-15790476C421}"/>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E30D99C-68C3-39D7-7E50-F9F427E329FA}"/>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3015817-E28F-4B40-A123-C44CF43D0A1A}"/>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CFF624BD-78D6-2DCF-4EA2-2CFCA3E62AB2}"/>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68" name="直接连接符 7167">
                <a:extLst>
                  <a:ext uri="{FF2B5EF4-FFF2-40B4-BE49-F238E27FC236}">
                    <a16:creationId xmlns:a16="http://schemas.microsoft.com/office/drawing/2014/main" id="{78B50001-DEF3-0ACC-71D8-BD26CA9223D4}"/>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69" name="直接连接符 7168">
                <a:extLst>
                  <a:ext uri="{FF2B5EF4-FFF2-40B4-BE49-F238E27FC236}">
                    <a16:creationId xmlns:a16="http://schemas.microsoft.com/office/drawing/2014/main" id="{CB5530E6-BF09-6F50-9D17-045AFFF73A75}"/>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73" name="直接连接符 7172">
                <a:extLst>
                  <a:ext uri="{FF2B5EF4-FFF2-40B4-BE49-F238E27FC236}">
                    <a16:creationId xmlns:a16="http://schemas.microsoft.com/office/drawing/2014/main" id="{9C4FB1C9-1CBA-4CC1-A412-526ADBC790D1}"/>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74" name="直接连接符 7173">
                <a:extLst>
                  <a:ext uri="{FF2B5EF4-FFF2-40B4-BE49-F238E27FC236}">
                    <a16:creationId xmlns:a16="http://schemas.microsoft.com/office/drawing/2014/main" id="{A9F1410D-8675-93A8-3CB5-7D6F8B2F6A8D}"/>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75" name="直接连接符 7174">
                <a:extLst>
                  <a:ext uri="{FF2B5EF4-FFF2-40B4-BE49-F238E27FC236}">
                    <a16:creationId xmlns:a16="http://schemas.microsoft.com/office/drawing/2014/main" id="{E0086367-E35D-5168-EEA8-0F72522D91DF}"/>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76" name="直接连接符 7175">
                <a:extLst>
                  <a:ext uri="{FF2B5EF4-FFF2-40B4-BE49-F238E27FC236}">
                    <a16:creationId xmlns:a16="http://schemas.microsoft.com/office/drawing/2014/main" id="{94F57F14-D422-FCD9-5080-378F3B0A812D}"/>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77" name="直接连接符 7176">
                <a:extLst>
                  <a:ext uri="{FF2B5EF4-FFF2-40B4-BE49-F238E27FC236}">
                    <a16:creationId xmlns:a16="http://schemas.microsoft.com/office/drawing/2014/main" id="{BE934B12-4BC6-5798-1E12-2C7B71534363}"/>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78" name="直接连接符 7177">
                <a:extLst>
                  <a:ext uri="{FF2B5EF4-FFF2-40B4-BE49-F238E27FC236}">
                    <a16:creationId xmlns:a16="http://schemas.microsoft.com/office/drawing/2014/main" id="{51DF6FC0-7678-8496-672F-D326AEFE3158}"/>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79" name="直接连接符 7178">
                <a:extLst>
                  <a:ext uri="{FF2B5EF4-FFF2-40B4-BE49-F238E27FC236}">
                    <a16:creationId xmlns:a16="http://schemas.microsoft.com/office/drawing/2014/main" id="{EA3B0182-B1F6-A4E9-58AB-883A21B10EE2}"/>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80" name="直接连接符 7179">
                <a:extLst>
                  <a:ext uri="{FF2B5EF4-FFF2-40B4-BE49-F238E27FC236}">
                    <a16:creationId xmlns:a16="http://schemas.microsoft.com/office/drawing/2014/main" id="{B829BB80-A6E7-8F54-E8FC-88D6FBF979AE}"/>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81" name="直接连接符 7180">
                <a:extLst>
                  <a:ext uri="{FF2B5EF4-FFF2-40B4-BE49-F238E27FC236}">
                    <a16:creationId xmlns:a16="http://schemas.microsoft.com/office/drawing/2014/main" id="{8F0F5563-8AB9-FB8C-732D-AAAFFCC3CA45}"/>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82" name="直接连接符 7181">
                <a:extLst>
                  <a:ext uri="{FF2B5EF4-FFF2-40B4-BE49-F238E27FC236}">
                    <a16:creationId xmlns:a16="http://schemas.microsoft.com/office/drawing/2014/main" id="{B43C9697-3D04-2368-42BC-00488BF492E7}"/>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83" name="直接连接符 7182">
                <a:extLst>
                  <a:ext uri="{FF2B5EF4-FFF2-40B4-BE49-F238E27FC236}">
                    <a16:creationId xmlns:a16="http://schemas.microsoft.com/office/drawing/2014/main" id="{EE01702A-6D2D-DF13-1F2B-E00A3EC29549}"/>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84" name="直接连接符 7183">
                <a:extLst>
                  <a:ext uri="{FF2B5EF4-FFF2-40B4-BE49-F238E27FC236}">
                    <a16:creationId xmlns:a16="http://schemas.microsoft.com/office/drawing/2014/main" id="{BE799C74-EB78-6048-3BA6-FC506CE75A8A}"/>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85" name="直接连接符 7184">
                <a:extLst>
                  <a:ext uri="{FF2B5EF4-FFF2-40B4-BE49-F238E27FC236}">
                    <a16:creationId xmlns:a16="http://schemas.microsoft.com/office/drawing/2014/main" id="{8BE7F91F-F7F7-1738-0BEE-804156EB6259}"/>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86" name="直接连接符 7185">
                <a:extLst>
                  <a:ext uri="{FF2B5EF4-FFF2-40B4-BE49-F238E27FC236}">
                    <a16:creationId xmlns:a16="http://schemas.microsoft.com/office/drawing/2014/main" id="{00EA775D-9E47-34D6-184F-8C95CF517962}"/>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87" name="直接连接符 7186">
                <a:extLst>
                  <a:ext uri="{FF2B5EF4-FFF2-40B4-BE49-F238E27FC236}">
                    <a16:creationId xmlns:a16="http://schemas.microsoft.com/office/drawing/2014/main" id="{C932AFE5-B2B4-A09D-CF4D-CD4614415100}"/>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88" name="直接连接符 7187">
                <a:extLst>
                  <a:ext uri="{FF2B5EF4-FFF2-40B4-BE49-F238E27FC236}">
                    <a16:creationId xmlns:a16="http://schemas.microsoft.com/office/drawing/2014/main" id="{03323FA5-17A8-A2E6-05EB-15A5A421DDB5}"/>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89" name="直接连接符 7188">
                <a:extLst>
                  <a:ext uri="{FF2B5EF4-FFF2-40B4-BE49-F238E27FC236}">
                    <a16:creationId xmlns:a16="http://schemas.microsoft.com/office/drawing/2014/main" id="{8A34E197-1763-B62B-DF31-F8277123C5C3}"/>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90" name="直接连接符 7189">
                <a:extLst>
                  <a:ext uri="{FF2B5EF4-FFF2-40B4-BE49-F238E27FC236}">
                    <a16:creationId xmlns:a16="http://schemas.microsoft.com/office/drawing/2014/main" id="{5F2AF101-F353-8B96-0C99-18D00B98A317}"/>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91" name="直接连接符 7190">
                <a:extLst>
                  <a:ext uri="{FF2B5EF4-FFF2-40B4-BE49-F238E27FC236}">
                    <a16:creationId xmlns:a16="http://schemas.microsoft.com/office/drawing/2014/main" id="{C3A2E714-7DBD-D2D4-27FF-AEFC2366BF75}"/>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92" name="直接连接符 7191">
                <a:extLst>
                  <a:ext uri="{FF2B5EF4-FFF2-40B4-BE49-F238E27FC236}">
                    <a16:creationId xmlns:a16="http://schemas.microsoft.com/office/drawing/2014/main" id="{F7363170-8DE6-13C5-A431-6462CD20AB24}"/>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93" name="直接连接符 7192">
                <a:extLst>
                  <a:ext uri="{FF2B5EF4-FFF2-40B4-BE49-F238E27FC236}">
                    <a16:creationId xmlns:a16="http://schemas.microsoft.com/office/drawing/2014/main" id="{F6031CF1-9F72-0F11-3620-39F8C86BD66C}"/>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94" name="直接连接符 7193">
                <a:extLst>
                  <a:ext uri="{FF2B5EF4-FFF2-40B4-BE49-F238E27FC236}">
                    <a16:creationId xmlns:a16="http://schemas.microsoft.com/office/drawing/2014/main" id="{089E28B2-1ABB-41C9-62CF-BA24F35AFE0D}"/>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95" name="直接连接符 7194">
                <a:extLst>
                  <a:ext uri="{FF2B5EF4-FFF2-40B4-BE49-F238E27FC236}">
                    <a16:creationId xmlns:a16="http://schemas.microsoft.com/office/drawing/2014/main" id="{3B5CC5AF-190E-01B2-725B-8E1303E76E45}"/>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96" name="直接连接符 7195">
                <a:extLst>
                  <a:ext uri="{FF2B5EF4-FFF2-40B4-BE49-F238E27FC236}">
                    <a16:creationId xmlns:a16="http://schemas.microsoft.com/office/drawing/2014/main" id="{3ECCB2C2-B1B7-7393-8C47-E2CCAF081B66}"/>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97" name="直接连接符 7196">
                <a:extLst>
                  <a:ext uri="{FF2B5EF4-FFF2-40B4-BE49-F238E27FC236}">
                    <a16:creationId xmlns:a16="http://schemas.microsoft.com/office/drawing/2014/main" id="{BD6203BB-23FF-7CC4-D4F8-10DFF7FA358F}"/>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98" name="直接连接符 7197">
                <a:extLst>
                  <a:ext uri="{FF2B5EF4-FFF2-40B4-BE49-F238E27FC236}">
                    <a16:creationId xmlns:a16="http://schemas.microsoft.com/office/drawing/2014/main" id="{AF883585-F958-94EE-E68D-ECF348DB59BE}"/>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99" name="直接连接符 7198">
                <a:extLst>
                  <a:ext uri="{FF2B5EF4-FFF2-40B4-BE49-F238E27FC236}">
                    <a16:creationId xmlns:a16="http://schemas.microsoft.com/office/drawing/2014/main" id="{03716482-9793-1715-D6FD-32546E932D51}"/>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00" name="直接连接符 7199">
                <a:extLst>
                  <a:ext uri="{FF2B5EF4-FFF2-40B4-BE49-F238E27FC236}">
                    <a16:creationId xmlns:a16="http://schemas.microsoft.com/office/drawing/2014/main" id="{6183D57A-C3A4-121A-B304-96BE0870431F}"/>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01" name="直接连接符 7200">
                <a:extLst>
                  <a:ext uri="{FF2B5EF4-FFF2-40B4-BE49-F238E27FC236}">
                    <a16:creationId xmlns:a16="http://schemas.microsoft.com/office/drawing/2014/main" id="{C968C84D-5C36-B2EE-ACDE-F3193F8F7BD5}"/>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02" name="直接连接符 7201">
                <a:extLst>
                  <a:ext uri="{FF2B5EF4-FFF2-40B4-BE49-F238E27FC236}">
                    <a16:creationId xmlns:a16="http://schemas.microsoft.com/office/drawing/2014/main" id="{C562DA87-8C79-157A-A73B-6719F1FFC6FE}"/>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03" name="直接连接符 7202">
                <a:extLst>
                  <a:ext uri="{FF2B5EF4-FFF2-40B4-BE49-F238E27FC236}">
                    <a16:creationId xmlns:a16="http://schemas.microsoft.com/office/drawing/2014/main" id="{811F173E-F687-A406-6058-9C7901B7858C}"/>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04" name="直接连接符 7203">
                <a:extLst>
                  <a:ext uri="{FF2B5EF4-FFF2-40B4-BE49-F238E27FC236}">
                    <a16:creationId xmlns:a16="http://schemas.microsoft.com/office/drawing/2014/main" id="{F5C2E3B4-9DDF-EE47-5F6C-1A8BC3A4B211}"/>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05" name="直接连接符 7204">
                <a:extLst>
                  <a:ext uri="{FF2B5EF4-FFF2-40B4-BE49-F238E27FC236}">
                    <a16:creationId xmlns:a16="http://schemas.microsoft.com/office/drawing/2014/main" id="{31B2880F-DCFE-24B4-6FF5-501B0BE064CC}"/>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06" name="直接连接符 7205">
                <a:extLst>
                  <a:ext uri="{FF2B5EF4-FFF2-40B4-BE49-F238E27FC236}">
                    <a16:creationId xmlns:a16="http://schemas.microsoft.com/office/drawing/2014/main" id="{36E3DF6B-7F5F-7D46-DF9C-CB388B2117EB}"/>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07" name="直接连接符 7206">
                <a:extLst>
                  <a:ext uri="{FF2B5EF4-FFF2-40B4-BE49-F238E27FC236}">
                    <a16:creationId xmlns:a16="http://schemas.microsoft.com/office/drawing/2014/main" id="{97CC2631-0A90-CA63-A8ED-DC671411F549}"/>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08" name="直接连接符 7207">
                <a:extLst>
                  <a:ext uri="{FF2B5EF4-FFF2-40B4-BE49-F238E27FC236}">
                    <a16:creationId xmlns:a16="http://schemas.microsoft.com/office/drawing/2014/main" id="{F1626EE2-9620-BAA3-4447-A4E4EE1FB9AB}"/>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09" name="直接连接符 7208">
                <a:extLst>
                  <a:ext uri="{FF2B5EF4-FFF2-40B4-BE49-F238E27FC236}">
                    <a16:creationId xmlns:a16="http://schemas.microsoft.com/office/drawing/2014/main" id="{A704EDA1-68E6-9E26-7797-7707762F0647}"/>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10" name="直接连接符 7209">
                <a:extLst>
                  <a:ext uri="{FF2B5EF4-FFF2-40B4-BE49-F238E27FC236}">
                    <a16:creationId xmlns:a16="http://schemas.microsoft.com/office/drawing/2014/main" id="{944902E5-D470-F9DC-A33A-4B2E3A7B835B}"/>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11" name="直接连接符 7210">
                <a:extLst>
                  <a:ext uri="{FF2B5EF4-FFF2-40B4-BE49-F238E27FC236}">
                    <a16:creationId xmlns:a16="http://schemas.microsoft.com/office/drawing/2014/main" id="{D84801F4-F392-7CFB-0196-E840EF9CE605}"/>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12" name="直接连接符 7211">
                <a:extLst>
                  <a:ext uri="{FF2B5EF4-FFF2-40B4-BE49-F238E27FC236}">
                    <a16:creationId xmlns:a16="http://schemas.microsoft.com/office/drawing/2014/main" id="{66A7E953-BAA3-D54C-50C5-6C2D028A8D8F}"/>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13" name="直接连接符 7212">
                <a:extLst>
                  <a:ext uri="{FF2B5EF4-FFF2-40B4-BE49-F238E27FC236}">
                    <a16:creationId xmlns:a16="http://schemas.microsoft.com/office/drawing/2014/main" id="{45435D08-E998-655F-463F-6D76EFDD3996}"/>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14" name="直接连接符 7213">
                <a:extLst>
                  <a:ext uri="{FF2B5EF4-FFF2-40B4-BE49-F238E27FC236}">
                    <a16:creationId xmlns:a16="http://schemas.microsoft.com/office/drawing/2014/main" id="{A1AAA06B-20FE-83F0-273A-F10F53C83429}"/>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15" name="直接连接符 7214">
                <a:extLst>
                  <a:ext uri="{FF2B5EF4-FFF2-40B4-BE49-F238E27FC236}">
                    <a16:creationId xmlns:a16="http://schemas.microsoft.com/office/drawing/2014/main" id="{0A077F04-7A60-2A29-41C4-7E059885D62C}"/>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16" name="直接连接符 7215">
                <a:extLst>
                  <a:ext uri="{FF2B5EF4-FFF2-40B4-BE49-F238E27FC236}">
                    <a16:creationId xmlns:a16="http://schemas.microsoft.com/office/drawing/2014/main" id="{9C6044B7-DA75-7970-78DF-906C4FBABA31}"/>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17" name="直接连接符 7216">
                <a:extLst>
                  <a:ext uri="{FF2B5EF4-FFF2-40B4-BE49-F238E27FC236}">
                    <a16:creationId xmlns:a16="http://schemas.microsoft.com/office/drawing/2014/main" id="{7E025DB5-6D2A-0FAA-E4F8-762160F9E441}"/>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18" name="直接连接符 7217">
                <a:extLst>
                  <a:ext uri="{FF2B5EF4-FFF2-40B4-BE49-F238E27FC236}">
                    <a16:creationId xmlns:a16="http://schemas.microsoft.com/office/drawing/2014/main" id="{804F799B-1B87-A448-DA65-4DDF292D4D9A}"/>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19" name="直接连接符 7218">
                <a:extLst>
                  <a:ext uri="{FF2B5EF4-FFF2-40B4-BE49-F238E27FC236}">
                    <a16:creationId xmlns:a16="http://schemas.microsoft.com/office/drawing/2014/main" id="{8AE3C045-368A-D70C-F76D-7CD32770C330}"/>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20" name="直接连接符 7219">
                <a:extLst>
                  <a:ext uri="{FF2B5EF4-FFF2-40B4-BE49-F238E27FC236}">
                    <a16:creationId xmlns:a16="http://schemas.microsoft.com/office/drawing/2014/main" id="{5D49C943-0A74-8D2C-4AF1-2BCCE6938669}"/>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21" name="直接连接符 7220">
                <a:extLst>
                  <a:ext uri="{FF2B5EF4-FFF2-40B4-BE49-F238E27FC236}">
                    <a16:creationId xmlns:a16="http://schemas.microsoft.com/office/drawing/2014/main" id="{23055DB6-B6A6-61C4-27D4-D5AD712165F6}"/>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22" name="直接连接符 7221">
                <a:extLst>
                  <a:ext uri="{FF2B5EF4-FFF2-40B4-BE49-F238E27FC236}">
                    <a16:creationId xmlns:a16="http://schemas.microsoft.com/office/drawing/2014/main" id="{E3769AD0-6DAC-19BF-73A5-9096120BD635}"/>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23" name="直接连接符 7222">
                <a:extLst>
                  <a:ext uri="{FF2B5EF4-FFF2-40B4-BE49-F238E27FC236}">
                    <a16:creationId xmlns:a16="http://schemas.microsoft.com/office/drawing/2014/main" id="{52CF9D7C-5F4C-799C-DBCD-917993DBC87F}"/>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24" name="直接连接符 7223">
                <a:extLst>
                  <a:ext uri="{FF2B5EF4-FFF2-40B4-BE49-F238E27FC236}">
                    <a16:creationId xmlns:a16="http://schemas.microsoft.com/office/drawing/2014/main" id="{1D23C9EA-9D2C-13A4-62B4-A7FD37F77900}"/>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25" name="直接连接符 7224">
                <a:extLst>
                  <a:ext uri="{FF2B5EF4-FFF2-40B4-BE49-F238E27FC236}">
                    <a16:creationId xmlns:a16="http://schemas.microsoft.com/office/drawing/2014/main" id="{5253064B-E350-DED9-D555-26EEC8B9B2DB}"/>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26" name="直接连接符 7225">
                <a:extLst>
                  <a:ext uri="{FF2B5EF4-FFF2-40B4-BE49-F238E27FC236}">
                    <a16:creationId xmlns:a16="http://schemas.microsoft.com/office/drawing/2014/main" id="{74453A4E-5192-839B-A0BE-0458EB50ECB9}"/>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27" name="直接连接符 7226">
                <a:extLst>
                  <a:ext uri="{FF2B5EF4-FFF2-40B4-BE49-F238E27FC236}">
                    <a16:creationId xmlns:a16="http://schemas.microsoft.com/office/drawing/2014/main" id="{DBB669C6-B242-C156-64BB-207CB58FF9DD}"/>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28" name="直接连接符 7227">
                <a:extLst>
                  <a:ext uri="{FF2B5EF4-FFF2-40B4-BE49-F238E27FC236}">
                    <a16:creationId xmlns:a16="http://schemas.microsoft.com/office/drawing/2014/main" id="{D0BED109-04F3-2864-7BFD-9D83A3CA5C2A}"/>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29" name="直接连接符 7228">
                <a:extLst>
                  <a:ext uri="{FF2B5EF4-FFF2-40B4-BE49-F238E27FC236}">
                    <a16:creationId xmlns:a16="http://schemas.microsoft.com/office/drawing/2014/main" id="{AD9868ED-CAF7-F7C2-72A0-BFFFEE253E99}"/>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30" name="直接连接符 7229">
                <a:extLst>
                  <a:ext uri="{FF2B5EF4-FFF2-40B4-BE49-F238E27FC236}">
                    <a16:creationId xmlns:a16="http://schemas.microsoft.com/office/drawing/2014/main" id="{551DA332-302D-98BE-43FD-350CFCFD1617}"/>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31" name="直接连接符 7230">
                <a:extLst>
                  <a:ext uri="{FF2B5EF4-FFF2-40B4-BE49-F238E27FC236}">
                    <a16:creationId xmlns:a16="http://schemas.microsoft.com/office/drawing/2014/main" id="{BECE8C9A-C7AF-4DDE-728D-187FEC52EBE6}"/>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32" name="直接连接符 7231">
                <a:extLst>
                  <a:ext uri="{FF2B5EF4-FFF2-40B4-BE49-F238E27FC236}">
                    <a16:creationId xmlns:a16="http://schemas.microsoft.com/office/drawing/2014/main" id="{D25BACBF-1C5B-2493-2DB0-D861D541322E}"/>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33" name="直接连接符 7232">
                <a:extLst>
                  <a:ext uri="{FF2B5EF4-FFF2-40B4-BE49-F238E27FC236}">
                    <a16:creationId xmlns:a16="http://schemas.microsoft.com/office/drawing/2014/main" id="{4237DB6E-0A81-714F-C188-E5FEDD95FD93}"/>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34" name="直接连接符 7233">
                <a:extLst>
                  <a:ext uri="{FF2B5EF4-FFF2-40B4-BE49-F238E27FC236}">
                    <a16:creationId xmlns:a16="http://schemas.microsoft.com/office/drawing/2014/main" id="{DEA50B7B-47B0-2ECF-1DA1-BF51658C08CE}"/>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35" name="直接连接符 7234">
                <a:extLst>
                  <a:ext uri="{FF2B5EF4-FFF2-40B4-BE49-F238E27FC236}">
                    <a16:creationId xmlns:a16="http://schemas.microsoft.com/office/drawing/2014/main" id="{39A44BEE-1E97-37DB-75B8-E80FF44498B2}"/>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36" name="直接连接符 7235">
                <a:extLst>
                  <a:ext uri="{FF2B5EF4-FFF2-40B4-BE49-F238E27FC236}">
                    <a16:creationId xmlns:a16="http://schemas.microsoft.com/office/drawing/2014/main" id="{551A998C-A6C3-9F0D-25EA-1E4F182E865A}"/>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37" name="直接连接符 7236">
                <a:extLst>
                  <a:ext uri="{FF2B5EF4-FFF2-40B4-BE49-F238E27FC236}">
                    <a16:creationId xmlns:a16="http://schemas.microsoft.com/office/drawing/2014/main" id="{EF340E5E-BE79-DB57-CF43-9DBDACB8980E}"/>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38" name="直接连接符 7237">
                <a:extLst>
                  <a:ext uri="{FF2B5EF4-FFF2-40B4-BE49-F238E27FC236}">
                    <a16:creationId xmlns:a16="http://schemas.microsoft.com/office/drawing/2014/main" id="{A6B1FDEE-9DE8-BB32-E4A8-5F8B6000B99D}"/>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62DE2598-6F80-D417-57FF-D1A8B91F1B99}"/>
                </a:ext>
              </a:extLst>
            </p:cNvPr>
            <p:cNvGrpSpPr/>
            <p:nvPr userDrawn="1"/>
          </p:nvGrpSpPr>
          <p:grpSpPr>
            <a:xfrm>
              <a:off x="11597706" y="6414350"/>
              <a:ext cx="677642" cy="114300"/>
              <a:chOff x="11597706" y="6414350"/>
              <a:chExt cx="677642" cy="114300"/>
            </a:xfrm>
          </p:grpSpPr>
          <p:cxnSp>
            <p:nvCxnSpPr>
              <p:cNvPr id="10" name="直接连接符 9">
                <a:extLst>
                  <a:ext uri="{FF2B5EF4-FFF2-40B4-BE49-F238E27FC236}">
                    <a16:creationId xmlns:a16="http://schemas.microsoft.com/office/drawing/2014/main" id="{924DF1B7-160E-E10A-7792-B089BB16F71D}"/>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3234702-F171-DC6B-C59C-F14D2AC03DC7}"/>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981B1B0-766D-2550-06E0-8E4DF74D18FE}"/>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9570AB5-0FE4-F8D6-04C7-D3B2AA8B088B}"/>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FB4E971-CDDD-5391-32EF-04ABF81DB853}"/>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C9ED8A9-E33D-1308-FE38-9504A09836DA}"/>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09FBFFA-FE9C-05FF-FE23-D7DB235F3EAA}"/>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91FA2A3-281E-DC35-996C-EFECC6B82162}"/>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A6C1EDD4-86EB-1ECC-034E-BF0193D17C1B}"/>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7239" name="矩形: 圆角 7238">
            <a:extLst>
              <a:ext uri="{FF2B5EF4-FFF2-40B4-BE49-F238E27FC236}">
                <a16:creationId xmlns:a16="http://schemas.microsoft.com/office/drawing/2014/main" id="{B000B83B-9499-7598-C890-C72E25281D6D}"/>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06872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图片 6">
            <a:extLst>
              <a:ext uri="{FF2B5EF4-FFF2-40B4-BE49-F238E27FC236}">
                <a16:creationId xmlns:a16="http://schemas.microsoft.com/office/drawing/2014/main" id="{5F5D0E56-06F1-41DD-9A07-0987A36E982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30" y="1672382"/>
            <a:ext cx="8197850" cy="604490"/>
          </a:xfrm>
          <a:prstGeom prst="rect">
            <a:avLst/>
          </a:prstGeom>
          <a:solidFill>
            <a:schemeClr val="accent2"/>
          </a:solidFill>
          <a:ln>
            <a:noFill/>
          </a:ln>
        </p:spPr>
      </p:pic>
      <p:sp>
        <p:nvSpPr>
          <p:cNvPr id="8" name="文本框 7">
            <a:extLst>
              <a:ext uri="{FF2B5EF4-FFF2-40B4-BE49-F238E27FC236}">
                <a16:creationId xmlns:a16="http://schemas.microsoft.com/office/drawing/2014/main" id="{DECD077C-726F-4560-A50F-34840A3267E9}"/>
              </a:ext>
            </a:extLst>
          </p:cNvPr>
          <p:cNvSpPr txBox="1"/>
          <p:nvPr/>
        </p:nvSpPr>
        <p:spPr>
          <a:xfrm>
            <a:off x="336550" y="860426"/>
            <a:ext cx="4453142" cy="1347998"/>
          </a:xfrm>
          <a:prstGeom prst="rect">
            <a:avLst/>
          </a:prstGeom>
          <a:noFill/>
        </p:spPr>
        <p:txBody>
          <a:bodyPr wrap="none" lIns="0" tIns="0" rIns="0" bIns="0">
            <a:spAutoFit/>
          </a:bodyPr>
          <a:lstStyle/>
          <a:p>
            <a:pPr fontAlgn="auto">
              <a:lnSpc>
                <a:spcPts val="2879"/>
              </a:lnSpc>
              <a:spcBef>
                <a:spcPts val="0"/>
              </a:spcBef>
              <a:spcAft>
                <a:spcPts val="0"/>
              </a:spcAft>
              <a:tabLst>
                <a:tab pos="444500" algn="l"/>
              </a:tabLst>
              <a:defRPr/>
            </a:pPr>
            <a:r>
              <a:rPr lang="zh-CN" altLang="en-US" sz="3200" b="1" dirty="0">
                <a:solidFill>
                  <a:schemeClr val="accent4">
                    <a:lumMod val="75000"/>
                  </a:schemeClr>
                </a:solidFill>
                <a:latin typeface="微软雅黑" panose="020B0503020204020204" pitchFamily="34" charset="-122"/>
                <a:ea typeface="+mn-ea"/>
              </a:rPr>
              <a:t>分治策略框架程序</a:t>
            </a:r>
            <a:endParaRPr lang="en-US" altLang="zh-CN" sz="3200" b="1" dirty="0">
              <a:solidFill>
                <a:schemeClr val="accent4">
                  <a:lumMod val="75000"/>
                </a:schemeClr>
              </a:solidFill>
              <a:latin typeface="微软雅黑" panose="020B0503020204020204" pitchFamily="34" charset="-122"/>
              <a:ea typeface="+mn-ea"/>
            </a:endParaRPr>
          </a:p>
          <a:p>
            <a:pPr fontAlgn="auto">
              <a:lnSpc>
                <a:spcPts val="2879"/>
              </a:lnSpc>
              <a:spcBef>
                <a:spcPts val="0"/>
              </a:spcBef>
              <a:spcAft>
                <a:spcPts val="0"/>
              </a:spcAft>
              <a:tabLst>
                <a:tab pos="444500" algn="l"/>
              </a:tabLst>
              <a:defRPr/>
            </a:pPr>
            <a:endParaRPr lang="zh-CN" altLang="en-US" sz="3200" b="1" dirty="0">
              <a:solidFill>
                <a:schemeClr val="bg2">
                  <a:lumMod val="60000"/>
                  <a:lumOff val="40000"/>
                </a:schemeClr>
              </a:solidFill>
              <a:latin typeface="微软雅黑" panose="020B0503020204020204" pitchFamily="34" charset="-122"/>
              <a:ea typeface="+mn-ea"/>
            </a:endParaRPr>
          </a:p>
          <a:p>
            <a:pPr fontAlgn="auto">
              <a:lnSpc>
                <a:spcPts val="1000"/>
              </a:lnSpc>
              <a:spcBef>
                <a:spcPts val="0"/>
              </a:spcBef>
              <a:spcAft>
                <a:spcPts val="0"/>
              </a:spcAft>
              <a:tabLst>
                <a:tab pos="444500" algn="l"/>
              </a:tabLst>
              <a:defRPr/>
            </a:pPr>
            <a:endParaRPr lang="zh-CN" altLang="en-US" sz="3200" b="1" dirty="0">
              <a:solidFill>
                <a:schemeClr val="bg2">
                  <a:lumMod val="60000"/>
                  <a:lumOff val="40000"/>
                </a:schemeClr>
              </a:solidFill>
              <a:latin typeface="微软雅黑" panose="020B0503020204020204" pitchFamily="34" charset="-122"/>
              <a:ea typeface="+mn-ea"/>
            </a:endParaRPr>
          </a:p>
          <a:p>
            <a:pPr fontAlgn="auto">
              <a:lnSpc>
                <a:spcPts val="1000"/>
              </a:lnSpc>
              <a:spcBef>
                <a:spcPts val="0"/>
              </a:spcBef>
              <a:spcAft>
                <a:spcPts val="0"/>
              </a:spcAft>
              <a:tabLst>
                <a:tab pos="444500" algn="l"/>
              </a:tabLst>
              <a:defRPr/>
            </a:pPr>
            <a:endParaRPr lang="zh-CN" altLang="en-US" sz="3200" b="1" dirty="0">
              <a:solidFill>
                <a:schemeClr val="bg2">
                  <a:lumMod val="60000"/>
                  <a:lumOff val="40000"/>
                </a:schemeClr>
              </a:solidFill>
              <a:latin typeface="微软雅黑" panose="020B0503020204020204" pitchFamily="34" charset="-122"/>
              <a:ea typeface="+mn-ea"/>
            </a:endParaRPr>
          </a:p>
          <a:p>
            <a:pPr fontAlgn="auto">
              <a:lnSpc>
                <a:spcPts val="2635"/>
              </a:lnSpc>
              <a:spcBef>
                <a:spcPts val="0"/>
              </a:spcBef>
              <a:spcAft>
                <a:spcPts val="0"/>
              </a:spcAft>
              <a:tabLst>
                <a:tab pos="444500" algn="l"/>
              </a:tabLst>
              <a:defRPr/>
            </a:pPr>
            <a:r>
              <a:rPr lang="zh-CN" altLang="en-US" sz="3200" b="1" dirty="0">
                <a:solidFill>
                  <a:schemeClr val="bg2">
                    <a:lumMod val="60000"/>
                    <a:lumOff val="40000"/>
                  </a:schemeClr>
                </a:solidFill>
                <a:latin typeface="微软雅黑" panose="020B0503020204020204" pitchFamily="34" charset="-122"/>
                <a:ea typeface="+mn-ea"/>
              </a:rPr>
              <a:t>	</a:t>
            </a:r>
            <a:r>
              <a:rPr lang="en-US" altLang="zh-CN" sz="2800" dirty="0">
                <a:solidFill>
                  <a:schemeClr val="bg1"/>
                </a:solidFill>
                <a:latin typeface="微软雅黑" panose="020B0503020204020204" pitchFamily="34" charset="-122"/>
                <a:ea typeface="+mn-ea"/>
              </a:rPr>
              <a:t>divide-and-conquer(P){</a:t>
            </a:r>
            <a:endParaRPr lang="zh-CN" altLang="en-US" sz="2800" dirty="0">
              <a:solidFill>
                <a:schemeClr val="bg1"/>
              </a:solidFill>
              <a:latin typeface="微软雅黑" panose="020B0503020204020204" pitchFamily="34" charset="-122"/>
              <a:ea typeface="+mn-ea"/>
            </a:endParaRPr>
          </a:p>
        </p:txBody>
      </p:sp>
      <p:sp>
        <p:nvSpPr>
          <p:cNvPr id="9" name="文本框 8">
            <a:extLst>
              <a:ext uri="{FF2B5EF4-FFF2-40B4-BE49-F238E27FC236}">
                <a16:creationId xmlns:a16="http://schemas.microsoft.com/office/drawing/2014/main" id="{23C8F201-C2AD-4E06-B2A0-1D4BF8A30C37}"/>
              </a:ext>
            </a:extLst>
          </p:cNvPr>
          <p:cNvSpPr txBox="1"/>
          <p:nvPr/>
        </p:nvSpPr>
        <p:spPr>
          <a:xfrm>
            <a:off x="466632" y="2673795"/>
            <a:ext cx="338234" cy="1615827"/>
          </a:xfrm>
          <a:prstGeom prst="rect">
            <a:avLst/>
          </a:prstGeom>
          <a:noFill/>
        </p:spPr>
        <p:txBody>
          <a:bodyPr wrap="none" lIns="0" tIns="0" rIns="0" bIns="0">
            <a:spAutoFit/>
          </a:bodyPr>
          <a:lstStyle/>
          <a:p>
            <a:pPr fontAlgn="auto">
              <a:lnSpc>
                <a:spcPts val="1841"/>
              </a:lnSpc>
              <a:spcBef>
                <a:spcPts val="0"/>
              </a:spcBef>
              <a:spcAft>
                <a:spcPts val="0"/>
              </a:spcAft>
              <a:defRPr/>
            </a:pPr>
            <a:r>
              <a:rPr lang="en-US" altLang="zh-CN" sz="2100">
                <a:solidFill>
                  <a:srgbClr val="000000"/>
                </a:solidFill>
                <a:latin typeface="微软雅黑" panose="020B0503020204020204" pitchFamily="34" charset="-122"/>
                <a:ea typeface="+mn-ea"/>
              </a:rPr>
              <a:t>(1)</a:t>
            </a:r>
          </a:p>
          <a:p>
            <a:pPr fontAlgn="auto">
              <a:lnSpc>
                <a:spcPts val="2691"/>
              </a:lnSpc>
              <a:spcBef>
                <a:spcPts val="0"/>
              </a:spcBef>
              <a:spcAft>
                <a:spcPts val="0"/>
              </a:spcAft>
              <a:defRPr/>
            </a:pPr>
            <a:r>
              <a:rPr lang="en-US" altLang="zh-CN" sz="2100">
                <a:solidFill>
                  <a:srgbClr val="000000"/>
                </a:solidFill>
                <a:latin typeface="微软雅黑" panose="020B0503020204020204" pitchFamily="34" charset="-122"/>
                <a:ea typeface="+mn-ea"/>
              </a:rPr>
              <a:t>(2)</a:t>
            </a:r>
          </a:p>
          <a:p>
            <a:pPr fontAlgn="auto">
              <a:lnSpc>
                <a:spcPts val="2688"/>
              </a:lnSpc>
              <a:spcBef>
                <a:spcPts val="0"/>
              </a:spcBef>
              <a:spcAft>
                <a:spcPts val="0"/>
              </a:spcAft>
              <a:defRPr/>
            </a:pPr>
            <a:r>
              <a:rPr lang="en-US" altLang="zh-CN" sz="2100">
                <a:solidFill>
                  <a:srgbClr val="000000"/>
                </a:solidFill>
                <a:latin typeface="微软雅黑" panose="020B0503020204020204" pitchFamily="34" charset="-122"/>
                <a:ea typeface="+mn-ea"/>
              </a:rPr>
              <a:t>(3)</a:t>
            </a:r>
          </a:p>
          <a:p>
            <a:pPr fontAlgn="auto">
              <a:lnSpc>
                <a:spcPts val="1000"/>
              </a:lnSpc>
              <a:spcBef>
                <a:spcPts val="0"/>
              </a:spcBef>
              <a:spcAft>
                <a:spcPts val="0"/>
              </a:spcAft>
              <a:defRPr/>
            </a:pPr>
            <a:endParaRPr lang="en-US" altLang="zh-CN" sz="2100">
              <a:solidFill>
                <a:srgbClr val="000000"/>
              </a:solidFill>
              <a:latin typeface="微软雅黑" panose="020B0503020204020204" pitchFamily="34" charset="-122"/>
              <a:ea typeface="+mn-ea"/>
            </a:endParaRPr>
          </a:p>
          <a:p>
            <a:pPr fontAlgn="auto">
              <a:lnSpc>
                <a:spcPts val="1000"/>
              </a:lnSpc>
              <a:spcBef>
                <a:spcPts val="0"/>
              </a:spcBef>
              <a:spcAft>
                <a:spcPts val="0"/>
              </a:spcAft>
              <a:defRPr/>
            </a:pPr>
            <a:endParaRPr lang="en-US" altLang="zh-CN" sz="2100">
              <a:solidFill>
                <a:srgbClr val="000000"/>
              </a:solidFill>
              <a:latin typeface="微软雅黑" panose="020B0503020204020204" pitchFamily="34" charset="-122"/>
              <a:ea typeface="+mn-ea"/>
            </a:endParaRPr>
          </a:p>
          <a:p>
            <a:pPr fontAlgn="auto">
              <a:lnSpc>
                <a:spcPts val="1000"/>
              </a:lnSpc>
              <a:spcBef>
                <a:spcPts val="0"/>
              </a:spcBef>
              <a:spcAft>
                <a:spcPts val="0"/>
              </a:spcAft>
              <a:defRPr/>
            </a:pPr>
            <a:endParaRPr lang="en-US" altLang="zh-CN" sz="2100">
              <a:solidFill>
                <a:srgbClr val="000000"/>
              </a:solidFill>
              <a:latin typeface="微软雅黑" panose="020B0503020204020204" pitchFamily="34" charset="-122"/>
              <a:ea typeface="+mn-ea"/>
            </a:endParaRPr>
          </a:p>
          <a:p>
            <a:pPr fontAlgn="auto">
              <a:lnSpc>
                <a:spcPts val="2378"/>
              </a:lnSpc>
              <a:spcBef>
                <a:spcPts val="0"/>
              </a:spcBef>
              <a:spcAft>
                <a:spcPts val="0"/>
              </a:spcAft>
              <a:defRPr/>
            </a:pPr>
            <a:r>
              <a:rPr lang="en-US" altLang="zh-CN" sz="2100">
                <a:solidFill>
                  <a:srgbClr val="000000"/>
                </a:solidFill>
                <a:latin typeface="微软雅黑" panose="020B0503020204020204" pitchFamily="34" charset="-122"/>
                <a:ea typeface="+mn-ea"/>
              </a:rPr>
              <a:t>(4)</a:t>
            </a:r>
            <a:endParaRPr lang="zh-CN" altLang="en-US" sz="2100">
              <a:solidFill>
                <a:srgbClr val="000000"/>
              </a:solidFill>
              <a:latin typeface="微软雅黑" panose="020B0503020204020204" pitchFamily="34" charset="-122"/>
              <a:ea typeface="+mn-ea"/>
            </a:endParaRPr>
          </a:p>
        </p:txBody>
      </p:sp>
      <p:sp>
        <p:nvSpPr>
          <p:cNvPr id="10" name="文本框 9">
            <a:extLst>
              <a:ext uri="{FF2B5EF4-FFF2-40B4-BE49-F238E27FC236}">
                <a16:creationId xmlns:a16="http://schemas.microsoft.com/office/drawing/2014/main" id="{14E78BDF-5301-4D92-B903-FDE5A40AEC28}"/>
              </a:ext>
            </a:extLst>
          </p:cNvPr>
          <p:cNvSpPr txBox="1"/>
          <p:nvPr/>
        </p:nvSpPr>
        <p:spPr>
          <a:xfrm>
            <a:off x="898432" y="2673796"/>
            <a:ext cx="7922040" cy="1593321"/>
          </a:xfrm>
          <a:prstGeom prst="rect">
            <a:avLst/>
          </a:prstGeom>
          <a:noFill/>
        </p:spPr>
        <p:txBody>
          <a:bodyPr wrap="none" lIns="0" tIns="0" rIns="0" bIns="0">
            <a:spAutoFit/>
          </a:bodyPr>
          <a:lstStyle/>
          <a:p>
            <a:pPr fontAlgn="auto">
              <a:lnSpc>
                <a:spcPts val="1841"/>
              </a:lnSpc>
              <a:spcBef>
                <a:spcPts val="0"/>
              </a:spcBef>
              <a:spcAft>
                <a:spcPts val="0"/>
              </a:spcAft>
              <a:tabLst>
                <a:tab pos="304800" algn="l"/>
              </a:tabLst>
              <a:defRPr/>
            </a:pPr>
            <a:r>
              <a:rPr lang="en-US" altLang="zh-CN" sz="2100" dirty="0">
                <a:solidFill>
                  <a:srgbClr val="000000"/>
                </a:solidFill>
                <a:latin typeface="微软雅黑" panose="020B0503020204020204" pitchFamily="34" charset="-122"/>
                <a:ea typeface="+mn-ea"/>
              </a:rPr>
              <a:t>if ( | P | &lt;= n0) </a:t>
            </a:r>
            <a:r>
              <a:rPr lang="en-US" altLang="zh-CN" sz="2100" dirty="0" err="1">
                <a:solidFill>
                  <a:srgbClr val="FF0000"/>
                </a:solidFill>
                <a:latin typeface="微软雅黑" panose="020B0503020204020204" pitchFamily="34" charset="-122"/>
                <a:ea typeface="+mn-ea"/>
              </a:rPr>
              <a:t>adhoc</a:t>
            </a:r>
            <a:r>
              <a:rPr lang="en-US" altLang="zh-CN" sz="2100" dirty="0">
                <a:solidFill>
                  <a:srgbClr val="FF0000"/>
                </a:solidFill>
                <a:latin typeface="微软雅黑" panose="020B0503020204020204" pitchFamily="34" charset="-122"/>
                <a:ea typeface="+mn-ea"/>
              </a:rPr>
              <a:t>(P)</a:t>
            </a:r>
            <a:r>
              <a:rPr lang="en-US" altLang="zh-CN" sz="2100" dirty="0">
                <a:solidFill>
                  <a:srgbClr val="000000"/>
                </a:solidFill>
                <a:latin typeface="微软雅黑" panose="020B0503020204020204" pitchFamily="34" charset="-122"/>
                <a:ea typeface="+mn-ea"/>
              </a:rPr>
              <a:t>;   //</a:t>
            </a:r>
            <a:r>
              <a:rPr lang="zh-CN" altLang="en-US" sz="2100" dirty="0">
                <a:solidFill>
                  <a:srgbClr val="000000"/>
                </a:solidFill>
                <a:latin typeface="微软雅黑" panose="020B0503020204020204" pitchFamily="34" charset="-122"/>
                <a:ea typeface="+mn-ea"/>
              </a:rPr>
              <a:t>递归出口，用特定程序解决基础问题</a:t>
            </a:r>
          </a:p>
          <a:p>
            <a:pPr fontAlgn="auto">
              <a:lnSpc>
                <a:spcPts val="2691"/>
              </a:lnSpc>
              <a:spcBef>
                <a:spcPts val="0"/>
              </a:spcBef>
              <a:spcAft>
                <a:spcPts val="0"/>
              </a:spcAft>
              <a:tabLst>
                <a:tab pos="304800" algn="l"/>
              </a:tabLst>
              <a:defRPr/>
            </a:pPr>
            <a:r>
              <a:rPr lang="en-US" altLang="zh-CN" sz="2100" dirty="0">
                <a:solidFill>
                  <a:srgbClr val="000000"/>
                </a:solidFill>
                <a:latin typeface="微软雅黑" panose="020B0503020204020204" pitchFamily="34" charset="-122"/>
                <a:ea typeface="+mn-ea"/>
              </a:rPr>
              <a:t>divide P into smaller </a:t>
            </a:r>
            <a:r>
              <a:rPr lang="en-US" altLang="zh-CN" sz="2100" dirty="0" err="1">
                <a:solidFill>
                  <a:srgbClr val="000000"/>
                </a:solidFill>
                <a:latin typeface="微软雅黑" panose="020B0503020204020204" pitchFamily="34" charset="-122"/>
                <a:ea typeface="+mn-ea"/>
              </a:rPr>
              <a:t>subinstances</a:t>
            </a:r>
            <a:r>
              <a:rPr lang="en-US" altLang="zh-CN" sz="2100" dirty="0">
                <a:solidFill>
                  <a:srgbClr val="000000"/>
                </a:solidFill>
                <a:latin typeface="微软雅黑" panose="020B0503020204020204" pitchFamily="34" charset="-122"/>
                <a:ea typeface="+mn-ea"/>
              </a:rPr>
              <a:t> P1,P2,...,Pk</a:t>
            </a:r>
            <a:r>
              <a:rPr lang="zh-CN" altLang="en-US" sz="2100" dirty="0">
                <a:solidFill>
                  <a:srgbClr val="000000"/>
                </a:solidFill>
                <a:latin typeface="微软雅黑" panose="020B0503020204020204" pitchFamily="34" charset="-122"/>
                <a:ea typeface="+mn-ea"/>
              </a:rPr>
              <a:t>；</a:t>
            </a:r>
            <a:r>
              <a:rPr lang="en-US" altLang="zh-CN" sz="2100" dirty="0">
                <a:solidFill>
                  <a:srgbClr val="000000"/>
                </a:solidFill>
                <a:latin typeface="微软雅黑" panose="020B0503020204020204" pitchFamily="34" charset="-122"/>
                <a:ea typeface="+mn-ea"/>
              </a:rPr>
              <a:t>//</a:t>
            </a:r>
            <a:r>
              <a:rPr lang="zh-CN" altLang="en-US" sz="2100" dirty="0">
                <a:solidFill>
                  <a:srgbClr val="000000"/>
                </a:solidFill>
                <a:latin typeface="微软雅黑" panose="020B0503020204020204" pitchFamily="34" charset="-122"/>
                <a:ea typeface="+mn-ea"/>
              </a:rPr>
              <a:t>分解出子问题</a:t>
            </a:r>
          </a:p>
          <a:p>
            <a:pPr fontAlgn="auto">
              <a:lnSpc>
                <a:spcPts val="2688"/>
              </a:lnSpc>
              <a:spcBef>
                <a:spcPts val="0"/>
              </a:spcBef>
              <a:spcAft>
                <a:spcPts val="0"/>
              </a:spcAft>
              <a:tabLst>
                <a:tab pos="304800" algn="l"/>
              </a:tabLst>
              <a:defRPr/>
            </a:pPr>
            <a:r>
              <a:rPr lang="en-US" altLang="zh-CN" sz="2100" dirty="0">
                <a:solidFill>
                  <a:srgbClr val="000000"/>
                </a:solidFill>
                <a:latin typeface="微软雅黑" panose="020B0503020204020204" pitchFamily="34" charset="-122"/>
                <a:ea typeface="+mn-ea"/>
              </a:rPr>
              <a:t>for (</a:t>
            </a:r>
            <a:r>
              <a:rPr lang="en-US" altLang="zh-CN" sz="2100" dirty="0" err="1">
                <a:solidFill>
                  <a:srgbClr val="000000"/>
                </a:solidFill>
                <a:latin typeface="微软雅黑" panose="020B0503020204020204" pitchFamily="34" charset="-122"/>
                <a:ea typeface="+mn-ea"/>
              </a:rPr>
              <a:t>i</a:t>
            </a:r>
            <a:r>
              <a:rPr lang="en-US" altLang="zh-CN" sz="2100" dirty="0">
                <a:solidFill>
                  <a:srgbClr val="000000"/>
                </a:solidFill>
                <a:latin typeface="微软雅黑" panose="020B0503020204020204" pitchFamily="34" charset="-122"/>
                <a:ea typeface="+mn-ea"/>
              </a:rPr>
              <a:t> = 1, </a:t>
            </a:r>
            <a:r>
              <a:rPr lang="en-US" altLang="zh-CN" sz="2100" dirty="0" err="1">
                <a:solidFill>
                  <a:srgbClr val="000000"/>
                </a:solidFill>
                <a:latin typeface="微软雅黑" panose="020B0503020204020204" pitchFamily="34" charset="-122"/>
                <a:ea typeface="+mn-ea"/>
              </a:rPr>
              <a:t>i</a:t>
            </a:r>
            <a:r>
              <a:rPr lang="en-US" altLang="zh-CN" sz="2100" dirty="0">
                <a:solidFill>
                  <a:srgbClr val="000000"/>
                </a:solidFill>
                <a:latin typeface="微软雅黑" panose="020B0503020204020204" pitchFamily="34" charset="-122"/>
                <a:ea typeface="+mn-ea"/>
              </a:rPr>
              <a:t> &lt;= k, </a:t>
            </a:r>
            <a:r>
              <a:rPr lang="en-US" altLang="zh-CN" sz="2100" dirty="0" err="1">
                <a:solidFill>
                  <a:srgbClr val="000000"/>
                </a:solidFill>
                <a:latin typeface="微软雅黑" panose="020B0503020204020204" pitchFamily="34" charset="-122"/>
                <a:ea typeface="+mn-ea"/>
              </a:rPr>
              <a:t>i</a:t>
            </a:r>
            <a:r>
              <a:rPr lang="en-US" altLang="zh-CN" sz="2100" dirty="0">
                <a:solidFill>
                  <a:srgbClr val="000000"/>
                </a:solidFill>
                <a:latin typeface="微软雅黑" panose="020B0503020204020204" pitchFamily="34" charset="-122"/>
                <a:ea typeface="+mn-ea"/>
              </a:rPr>
              <a:t>++)</a:t>
            </a:r>
          </a:p>
          <a:p>
            <a:pPr fontAlgn="auto">
              <a:lnSpc>
                <a:spcPts val="2688"/>
              </a:lnSpc>
              <a:spcBef>
                <a:spcPts val="0"/>
              </a:spcBef>
              <a:spcAft>
                <a:spcPts val="0"/>
              </a:spcAft>
              <a:tabLst>
                <a:tab pos="304800" algn="l"/>
              </a:tabLst>
              <a:defRPr/>
            </a:pPr>
            <a:r>
              <a:rPr lang="en-US" altLang="zh-CN" sz="2100" dirty="0">
                <a:solidFill>
                  <a:srgbClr val="000000"/>
                </a:solidFill>
                <a:latin typeface="微软雅黑" panose="020B0503020204020204" pitchFamily="34" charset="-122"/>
                <a:ea typeface="+mn-ea"/>
              </a:rPr>
              <a:t>	</a:t>
            </a:r>
            <a:r>
              <a:rPr lang="en-US" altLang="zh-CN" sz="2100" dirty="0" err="1">
                <a:solidFill>
                  <a:srgbClr val="000000"/>
                </a:solidFill>
                <a:latin typeface="微软雅黑" panose="020B0503020204020204" pitchFamily="34" charset="-122"/>
                <a:ea typeface="+mn-ea"/>
              </a:rPr>
              <a:t>yi</a:t>
            </a:r>
            <a:r>
              <a:rPr lang="en-US" altLang="zh-CN" sz="2100" dirty="0">
                <a:solidFill>
                  <a:srgbClr val="000000"/>
                </a:solidFill>
                <a:latin typeface="微软雅黑" panose="020B0503020204020204" pitchFamily="34" charset="-122"/>
                <a:ea typeface="+mn-ea"/>
              </a:rPr>
              <a:t> = divide-and-conquer(Pi); //</a:t>
            </a:r>
            <a:r>
              <a:rPr lang="zh-CN" altLang="en-US" sz="2100" dirty="0">
                <a:solidFill>
                  <a:srgbClr val="000000"/>
                </a:solidFill>
                <a:latin typeface="微软雅黑" panose="020B0503020204020204" pitchFamily="34" charset="-122"/>
                <a:ea typeface="+mn-ea"/>
              </a:rPr>
              <a:t>递归求解各子问题</a:t>
            </a:r>
          </a:p>
          <a:p>
            <a:pPr fontAlgn="auto">
              <a:lnSpc>
                <a:spcPts val="2690"/>
              </a:lnSpc>
              <a:spcBef>
                <a:spcPts val="0"/>
              </a:spcBef>
              <a:spcAft>
                <a:spcPts val="0"/>
              </a:spcAft>
              <a:tabLst>
                <a:tab pos="304800" algn="l"/>
              </a:tabLst>
              <a:defRPr/>
            </a:pPr>
            <a:r>
              <a:rPr lang="en-US" altLang="zh-CN" sz="2100" dirty="0">
                <a:solidFill>
                  <a:srgbClr val="000000"/>
                </a:solidFill>
                <a:latin typeface="微软雅黑" panose="020B0503020204020204" pitchFamily="34" charset="-122"/>
                <a:ea typeface="+mn-ea"/>
              </a:rPr>
              <a:t>return merge(y1,...,</a:t>
            </a:r>
            <a:r>
              <a:rPr lang="en-US" altLang="zh-CN" sz="2100" dirty="0" err="1">
                <a:solidFill>
                  <a:srgbClr val="000000"/>
                </a:solidFill>
                <a:latin typeface="微软雅黑" panose="020B0503020204020204" pitchFamily="34" charset="-122"/>
                <a:ea typeface="+mn-ea"/>
              </a:rPr>
              <a:t>yk</a:t>
            </a:r>
            <a:r>
              <a:rPr lang="en-US" altLang="zh-CN" sz="2100" dirty="0">
                <a:solidFill>
                  <a:srgbClr val="000000"/>
                </a:solidFill>
                <a:latin typeface="微软雅黑" panose="020B0503020204020204" pitchFamily="34" charset="-122"/>
                <a:ea typeface="+mn-ea"/>
              </a:rPr>
              <a:t>);  //</a:t>
            </a:r>
            <a:r>
              <a:rPr lang="zh-CN" altLang="en-US" sz="2100" dirty="0">
                <a:solidFill>
                  <a:srgbClr val="000000"/>
                </a:solidFill>
                <a:latin typeface="微软雅黑" panose="020B0503020204020204" pitchFamily="34" charset="-122"/>
                <a:ea typeface="+mn-ea"/>
              </a:rPr>
              <a:t>将各子问题的解合并为原问题的解 </a:t>
            </a:r>
            <a:r>
              <a:rPr lang="en-US" altLang="zh-CN" sz="2100" dirty="0">
                <a:solidFill>
                  <a:srgbClr val="000000"/>
                </a:solidFill>
                <a:latin typeface="微软雅黑" panose="020B0503020204020204" pitchFamily="34" charset="-122"/>
                <a:ea typeface="+mn-ea"/>
              </a:rPr>
              <a:t>}</a:t>
            </a:r>
            <a:endParaRPr lang="zh-CN" altLang="en-US" sz="2100" dirty="0">
              <a:solidFill>
                <a:srgbClr val="000000"/>
              </a:solidFill>
              <a:latin typeface="微软雅黑" panose="020B0503020204020204" pitchFamily="34" charset="-122"/>
              <a:ea typeface="+mn-ea"/>
            </a:endParaRPr>
          </a:p>
        </p:txBody>
      </p:sp>
      <p:sp>
        <p:nvSpPr>
          <p:cNvPr id="11" name="文本框 10">
            <a:extLst>
              <a:ext uri="{FF2B5EF4-FFF2-40B4-BE49-F238E27FC236}">
                <a16:creationId xmlns:a16="http://schemas.microsoft.com/office/drawing/2014/main" id="{C89E6FBB-A201-4C3C-8776-27A3FD3EA6C1}"/>
              </a:ext>
            </a:extLst>
          </p:cNvPr>
          <p:cNvSpPr txBox="1"/>
          <p:nvPr/>
        </p:nvSpPr>
        <p:spPr>
          <a:xfrm>
            <a:off x="447582" y="4626421"/>
            <a:ext cx="8280920" cy="1615827"/>
          </a:xfrm>
          <a:prstGeom prst="rect">
            <a:avLst/>
          </a:prstGeom>
          <a:noFill/>
        </p:spPr>
        <p:txBody>
          <a:bodyPr wrap="square" lIns="0" tIns="0" rIns="0" bIns="0">
            <a:spAutoFit/>
          </a:bodyPr>
          <a:lstStyle/>
          <a:p>
            <a:pPr fontAlgn="auto">
              <a:spcBef>
                <a:spcPts val="0"/>
              </a:spcBef>
              <a:spcAft>
                <a:spcPts val="0"/>
              </a:spcAft>
              <a:tabLst>
                <a:tab pos="279400" algn="l"/>
              </a:tabLst>
              <a:defRPr/>
            </a:pPr>
            <a:r>
              <a:rPr lang="zh-CN" altLang="en-US" sz="2100" dirty="0">
                <a:solidFill>
                  <a:srgbClr val="000000"/>
                </a:solidFill>
                <a:latin typeface="Wingdings" panose="05000000000000000000" pitchFamily="2" charset="2"/>
                <a:ea typeface="+mn-ea"/>
              </a:rPr>
              <a:t> </a:t>
            </a:r>
            <a:r>
              <a:rPr lang="en-US" altLang="zh-CN" sz="2100" dirty="0">
                <a:solidFill>
                  <a:srgbClr val="000000"/>
                </a:solidFill>
                <a:latin typeface="微软雅黑" panose="020B0503020204020204" pitchFamily="34" charset="-122"/>
                <a:ea typeface="+mn-ea"/>
              </a:rPr>
              <a:t>|P|</a:t>
            </a:r>
            <a:r>
              <a:rPr lang="zh-CN" altLang="en-US" sz="2100" dirty="0">
                <a:solidFill>
                  <a:srgbClr val="000000"/>
                </a:solidFill>
                <a:latin typeface="微软雅黑" panose="020B0503020204020204" pitchFamily="34" charset="-122"/>
                <a:ea typeface="+mn-ea"/>
              </a:rPr>
              <a:t>表示问题</a:t>
            </a:r>
            <a:r>
              <a:rPr lang="en-US" altLang="zh-CN" sz="2100" dirty="0">
                <a:solidFill>
                  <a:srgbClr val="000000"/>
                </a:solidFill>
                <a:latin typeface="微软雅黑" panose="020B0503020204020204" pitchFamily="34" charset="-122"/>
                <a:ea typeface="+mn-ea"/>
              </a:rPr>
              <a:t>P</a:t>
            </a:r>
            <a:r>
              <a:rPr lang="zh-CN" altLang="en-US" sz="2100" dirty="0">
                <a:solidFill>
                  <a:srgbClr val="000000"/>
                </a:solidFill>
                <a:latin typeface="微软雅黑" panose="020B0503020204020204" pitchFamily="34" charset="-122"/>
                <a:ea typeface="+mn-ea"/>
              </a:rPr>
              <a:t>的规模，</a:t>
            </a:r>
            <a:r>
              <a:rPr lang="zh-CN" altLang="en-US" sz="2100" dirty="0">
                <a:solidFill>
                  <a:srgbClr val="000000"/>
                </a:solidFill>
                <a:latin typeface="Cambria Math" panose="02040503050406030204" pitchFamily="18" charset="0"/>
                <a:ea typeface="+mn-ea"/>
              </a:rPr>
              <a:t>𝑛</a:t>
            </a:r>
            <a:r>
              <a:rPr lang="en-US" altLang="zh-CN" sz="2100" dirty="0">
                <a:solidFill>
                  <a:srgbClr val="000000"/>
                </a:solidFill>
                <a:latin typeface="Cambria Math" panose="02040503050406030204" pitchFamily="18" charset="0"/>
                <a:ea typeface="+mn-ea"/>
              </a:rPr>
              <a:t>0 </a:t>
            </a:r>
            <a:r>
              <a:rPr lang="zh-CN" altLang="en-US" sz="2100" dirty="0">
                <a:solidFill>
                  <a:srgbClr val="000000"/>
                </a:solidFill>
                <a:latin typeface="微软雅黑" panose="020B0503020204020204" pitchFamily="34" charset="-122"/>
                <a:ea typeface="+mn-ea"/>
              </a:rPr>
              <a:t>是一个预先定义的阈值，表示当问题</a:t>
            </a:r>
            <a:r>
              <a:rPr lang="en-US" altLang="zh-CN" sz="2100" dirty="0">
                <a:solidFill>
                  <a:srgbClr val="000000"/>
                </a:solidFill>
                <a:latin typeface="微软雅黑" panose="020B0503020204020204" pitchFamily="34" charset="-122"/>
                <a:ea typeface="+mn-ea"/>
              </a:rPr>
              <a:t>P</a:t>
            </a:r>
            <a:r>
              <a:rPr lang="zh-CN" altLang="en-US" sz="2100" dirty="0">
                <a:solidFill>
                  <a:srgbClr val="000000"/>
                </a:solidFill>
                <a:latin typeface="微软雅黑" panose="020B0503020204020204" pitchFamily="34" charset="-122"/>
                <a:ea typeface="+mn-ea"/>
              </a:rPr>
              <a:t>的规模不超过</a:t>
            </a:r>
            <a:r>
              <a:rPr lang="zh-CN" altLang="en-US" sz="2100" dirty="0">
                <a:solidFill>
                  <a:srgbClr val="000000"/>
                </a:solidFill>
                <a:latin typeface="Cambria Math" panose="02040503050406030204" pitchFamily="18" charset="0"/>
                <a:ea typeface="+mn-ea"/>
              </a:rPr>
              <a:t>𝑛</a:t>
            </a:r>
            <a:r>
              <a:rPr lang="en-US" altLang="zh-CN" sz="2100" dirty="0">
                <a:solidFill>
                  <a:srgbClr val="000000"/>
                </a:solidFill>
                <a:latin typeface="Cambria Math" panose="02040503050406030204" pitchFamily="18" charset="0"/>
                <a:ea typeface="+mn-ea"/>
              </a:rPr>
              <a:t>0 </a:t>
            </a:r>
            <a:r>
              <a:rPr lang="zh-CN" altLang="en-US" sz="2100" dirty="0">
                <a:solidFill>
                  <a:srgbClr val="000000"/>
                </a:solidFill>
                <a:latin typeface="微软雅黑" panose="020B0503020204020204" pitchFamily="34" charset="-122"/>
                <a:ea typeface="+mn-ea"/>
              </a:rPr>
              <a:t>时，</a:t>
            </a:r>
            <a:r>
              <a:rPr lang="zh-CN" altLang="en-US" sz="2100" b="1" dirty="0">
                <a:solidFill>
                  <a:srgbClr val="F77A2D"/>
                </a:solidFill>
                <a:latin typeface="微软雅黑" panose="020B0503020204020204" pitchFamily="34" charset="-122"/>
                <a:ea typeface="+mn-ea"/>
              </a:rPr>
              <a:t>问题已容易求解</a:t>
            </a:r>
            <a:r>
              <a:rPr lang="zh-CN" altLang="en-US" sz="2100" dirty="0">
                <a:solidFill>
                  <a:srgbClr val="000000"/>
                </a:solidFill>
                <a:latin typeface="微软雅黑" panose="020B0503020204020204" pitchFamily="34" charset="-122"/>
                <a:ea typeface="+mn-ea"/>
              </a:rPr>
              <a:t>，不必要继续分解和递归调用。</a:t>
            </a:r>
          </a:p>
          <a:p>
            <a:pPr fontAlgn="auto">
              <a:spcBef>
                <a:spcPts val="0"/>
              </a:spcBef>
              <a:spcAft>
                <a:spcPts val="0"/>
              </a:spcAft>
              <a:tabLst>
                <a:tab pos="279400" algn="l"/>
              </a:tabLst>
              <a:defRPr/>
            </a:pPr>
            <a:endParaRPr lang="zh-CN" altLang="en-US" sz="2100" dirty="0">
              <a:solidFill>
                <a:srgbClr val="000000"/>
              </a:solidFill>
              <a:latin typeface="微软雅黑" panose="020B0503020204020204" pitchFamily="34" charset="-122"/>
              <a:ea typeface="+mn-ea"/>
            </a:endParaRPr>
          </a:p>
          <a:p>
            <a:pPr fontAlgn="auto">
              <a:spcBef>
                <a:spcPts val="0"/>
              </a:spcBef>
              <a:spcAft>
                <a:spcPts val="0"/>
              </a:spcAft>
              <a:tabLst>
                <a:tab pos="279400" algn="l"/>
              </a:tabLst>
              <a:defRPr/>
            </a:pPr>
            <a:r>
              <a:rPr lang="zh-CN" altLang="en-US" sz="2100" dirty="0">
                <a:solidFill>
                  <a:srgbClr val="000000"/>
                </a:solidFill>
                <a:latin typeface="Wingdings" panose="05000000000000000000" pitchFamily="2" charset="2"/>
                <a:ea typeface="+mn-ea"/>
              </a:rPr>
              <a:t> </a:t>
            </a:r>
            <a:r>
              <a:rPr lang="en-US" altLang="zh-CN" sz="2100" dirty="0" err="1">
                <a:solidFill>
                  <a:srgbClr val="000000"/>
                </a:solidFill>
                <a:latin typeface="微软雅黑" panose="020B0503020204020204" pitchFamily="34" charset="-122"/>
                <a:ea typeface="+mn-ea"/>
              </a:rPr>
              <a:t>adhoc</a:t>
            </a:r>
            <a:r>
              <a:rPr lang="en-US" altLang="zh-CN" sz="2100" dirty="0">
                <a:solidFill>
                  <a:srgbClr val="000000"/>
                </a:solidFill>
                <a:latin typeface="微软雅黑" panose="020B0503020204020204" pitchFamily="34" charset="-122"/>
                <a:ea typeface="+mn-ea"/>
              </a:rPr>
              <a:t>(P)</a:t>
            </a:r>
            <a:r>
              <a:rPr lang="zh-CN" altLang="en-US" sz="2100" dirty="0">
                <a:solidFill>
                  <a:srgbClr val="000000"/>
                </a:solidFill>
                <a:latin typeface="微软雅黑" panose="020B0503020204020204" pitchFamily="34" charset="-122"/>
                <a:ea typeface="+mn-ea"/>
              </a:rPr>
              <a:t>是分治算法中的子程序，对应</a:t>
            </a:r>
            <a:r>
              <a:rPr lang="zh-CN" altLang="en-US" sz="2100" b="1" dirty="0">
                <a:solidFill>
                  <a:srgbClr val="F77A2D"/>
                </a:solidFill>
                <a:latin typeface="微软雅黑" panose="020B0503020204020204" pitchFamily="34" charset="-122"/>
                <a:ea typeface="+mn-ea"/>
              </a:rPr>
              <a:t>治过程</a:t>
            </a:r>
            <a:r>
              <a:rPr lang="zh-CN" altLang="en-US" sz="2100" dirty="0">
                <a:solidFill>
                  <a:srgbClr val="000000"/>
                </a:solidFill>
                <a:latin typeface="微软雅黑" panose="020B0503020204020204" pitchFamily="34" charset="-122"/>
                <a:ea typeface="+mn-ea"/>
              </a:rPr>
              <a:t>（或者说</a:t>
            </a:r>
            <a:r>
              <a:rPr lang="en-US" altLang="zh-CN" sz="2100" dirty="0">
                <a:solidFill>
                  <a:srgbClr val="000000"/>
                </a:solidFill>
                <a:latin typeface="微软雅黑" panose="020B0503020204020204" pitchFamily="34" charset="-122"/>
                <a:ea typeface="+mn-ea"/>
              </a:rPr>
              <a:t>conquer</a:t>
            </a:r>
            <a:r>
              <a:rPr lang="zh-CN" altLang="en-US" sz="2100" dirty="0">
                <a:solidFill>
                  <a:srgbClr val="000000"/>
                </a:solidFill>
                <a:latin typeface="微软雅黑" panose="020B0503020204020204" pitchFamily="34" charset="-122"/>
                <a:ea typeface="+mn-ea"/>
              </a:rPr>
              <a:t>），一般是常数时间复杂度的子函数或者子过程。</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7065F4B2-145E-49AE-B24F-E4E21188C009}"/>
              </a:ext>
            </a:extLst>
          </p:cNvPr>
          <p:cNvSpPr/>
          <p:nvPr/>
        </p:nvSpPr>
        <p:spPr>
          <a:xfrm>
            <a:off x="395536" y="2271713"/>
            <a:ext cx="7561262" cy="0"/>
          </a:xfrm>
          <a:custGeom>
            <a:avLst/>
            <a:gdLst/>
            <a:ahLst/>
            <a:cxnLst/>
            <a:rect l="0" t="0" r="0" b="0"/>
            <a:pathLst>
              <a:path w="7560819" h="1">
                <a:moveTo>
                  <a:pt x="0" y="0"/>
                </a:moveTo>
                <a:lnTo>
                  <a:pt x="7560818" y="0"/>
                </a:lnTo>
              </a:path>
            </a:pathLst>
          </a:custGeom>
          <a:ln w="12700" cap="rnd" cmpd="sng" algn="ctr">
            <a:solidFill>
              <a:srgbClr val="60C7FA"/>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800"/>
          </a:p>
        </p:txBody>
      </p:sp>
      <p:sp>
        <p:nvSpPr>
          <p:cNvPr id="6" name="任意多边形: 形状 5">
            <a:extLst>
              <a:ext uri="{FF2B5EF4-FFF2-40B4-BE49-F238E27FC236}">
                <a16:creationId xmlns:a16="http://schemas.microsoft.com/office/drawing/2014/main" id="{C3AF198F-997C-42FD-98C0-83541F1A51E7}"/>
              </a:ext>
            </a:extLst>
          </p:cNvPr>
          <p:cNvSpPr/>
          <p:nvPr/>
        </p:nvSpPr>
        <p:spPr>
          <a:xfrm>
            <a:off x="395536" y="2636838"/>
            <a:ext cx="7561262" cy="0"/>
          </a:xfrm>
          <a:custGeom>
            <a:avLst/>
            <a:gdLst/>
            <a:ahLst/>
            <a:cxnLst/>
            <a:rect l="0" t="0" r="0" b="0"/>
            <a:pathLst>
              <a:path w="7560819" h="1">
                <a:moveTo>
                  <a:pt x="0" y="0"/>
                </a:moveTo>
                <a:lnTo>
                  <a:pt x="7560818" y="0"/>
                </a:lnTo>
              </a:path>
            </a:pathLst>
          </a:custGeom>
          <a:ln w="12700" cap="rnd" cmpd="sng" algn="ctr">
            <a:solidFill>
              <a:srgbClr val="60C7FA"/>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800"/>
          </a:p>
        </p:txBody>
      </p:sp>
      <p:sp>
        <p:nvSpPr>
          <p:cNvPr id="7" name="任意多边形: 形状 6">
            <a:extLst>
              <a:ext uri="{FF2B5EF4-FFF2-40B4-BE49-F238E27FC236}">
                <a16:creationId xmlns:a16="http://schemas.microsoft.com/office/drawing/2014/main" id="{0928C2AC-7CF4-4653-9976-42EBB86DB58A}"/>
              </a:ext>
            </a:extLst>
          </p:cNvPr>
          <p:cNvSpPr/>
          <p:nvPr/>
        </p:nvSpPr>
        <p:spPr>
          <a:xfrm>
            <a:off x="395536" y="3284538"/>
            <a:ext cx="7561262" cy="0"/>
          </a:xfrm>
          <a:custGeom>
            <a:avLst/>
            <a:gdLst/>
            <a:ahLst/>
            <a:cxnLst/>
            <a:rect l="0" t="0" r="0" b="0"/>
            <a:pathLst>
              <a:path w="7560819" h="1">
                <a:moveTo>
                  <a:pt x="0" y="0"/>
                </a:moveTo>
                <a:lnTo>
                  <a:pt x="7560818" y="0"/>
                </a:lnTo>
              </a:path>
            </a:pathLst>
          </a:custGeom>
          <a:ln w="12700" cap="rnd" cmpd="sng" algn="ctr">
            <a:solidFill>
              <a:srgbClr val="60C7FA"/>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800"/>
          </a:p>
        </p:txBody>
      </p:sp>
      <p:sp>
        <p:nvSpPr>
          <p:cNvPr id="8" name="任意多边形: 形状 7">
            <a:extLst>
              <a:ext uri="{FF2B5EF4-FFF2-40B4-BE49-F238E27FC236}">
                <a16:creationId xmlns:a16="http://schemas.microsoft.com/office/drawing/2014/main" id="{B9C30D6E-1B16-4735-954F-B8319AEB54EA}"/>
              </a:ext>
            </a:extLst>
          </p:cNvPr>
          <p:cNvSpPr/>
          <p:nvPr/>
        </p:nvSpPr>
        <p:spPr>
          <a:xfrm>
            <a:off x="395536" y="3902198"/>
            <a:ext cx="7561262" cy="0"/>
          </a:xfrm>
          <a:custGeom>
            <a:avLst/>
            <a:gdLst/>
            <a:ahLst/>
            <a:cxnLst/>
            <a:rect l="0" t="0" r="0" b="0"/>
            <a:pathLst>
              <a:path w="7560819" h="1">
                <a:moveTo>
                  <a:pt x="0" y="0"/>
                </a:moveTo>
                <a:lnTo>
                  <a:pt x="7560818" y="0"/>
                </a:lnTo>
              </a:path>
            </a:pathLst>
          </a:custGeom>
          <a:ln w="12700" cap="rnd" cmpd="sng" algn="ctr">
            <a:solidFill>
              <a:srgbClr val="60C7FA"/>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800"/>
          </a:p>
        </p:txBody>
      </p:sp>
      <p:sp>
        <p:nvSpPr>
          <p:cNvPr id="9" name="任意多边形: 形状 8">
            <a:extLst>
              <a:ext uri="{FF2B5EF4-FFF2-40B4-BE49-F238E27FC236}">
                <a16:creationId xmlns:a16="http://schemas.microsoft.com/office/drawing/2014/main" id="{61BB799D-22E7-4378-BED3-0D70C9031E07}"/>
              </a:ext>
            </a:extLst>
          </p:cNvPr>
          <p:cNvSpPr/>
          <p:nvPr/>
        </p:nvSpPr>
        <p:spPr>
          <a:xfrm>
            <a:off x="559049" y="4051234"/>
            <a:ext cx="8127305" cy="2618123"/>
          </a:xfrm>
          <a:custGeom>
            <a:avLst/>
            <a:gdLst/>
            <a:ahLst/>
            <a:cxnLst/>
            <a:rect l="0" t="0" r="0" b="0"/>
            <a:pathLst>
              <a:path w="7776973" h="1732789">
                <a:moveTo>
                  <a:pt x="0" y="1732788"/>
                </a:moveTo>
                <a:lnTo>
                  <a:pt x="7776972" y="1732788"/>
                </a:lnTo>
                <a:lnTo>
                  <a:pt x="7776972" y="0"/>
                </a:lnTo>
                <a:lnTo>
                  <a:pt x="0" y="0"/>
                </a:lnTo>
                <a:close/>
              </a:path>
            </a:pathLst>
          </a:custGeom>
          <a:solidFill>
            <a:srgbClr val="CBEAFD"/>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10000"/>
              </a:lnSpc>
              <a:spcBef>
                <a:spcPts val="0"/>
              </a:spcBef>
              <a:spcAft>
                <a:spcPts val="0"/>
              </a:spcAft>
              <a:defRPr/>
            </a:pPr>
            <a:endParaRPr lang="zh-CN" altLang="en-US" sz="2800" dirty="0"/>
          </a:p>
        </p:txBody>
      </p:sp>
      <p:pic>
        <p:nvPicPr>
          <p:cNvPr id="11275" name="图片 12">
            <a:extLst>
              <a:ext uri="{FF2B5EF4-FFF2-40B4-BE49-F238E27FC236}">
                <a16:creationId xmlns:a16="http://schemas.microsoft.com/office/drawing/2014/main" id="{2507DBF7-B555-40C1-BFAF-CCE9E5CDF9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335089"/>
            <a:ext cx="8218810" cy="53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5514B257-57EE-4E1F-BA7C-0BADB795E733}"/>
              </a:ext>
            </a:extLst>
          </p:cNvPr>
          <p:cNvSpPr txBox="1"/>
          <p:nvPr/>
        </p:nvSpPr>
        <p:spPr>
          <a:xfrm>
            <a:off x="336550" y="860426"/>
            <a:ext cx="4247958" cy="976101"/>
          </a:xfrm>
          <a:prstGeom prst="rect">
            <a:avLst/>
          </a:prstGeom>
          <a:noFill/>
        </p:spPr>
        <p:txBody>
          <a:bodyPr wrap="none" lIns="0" tIns="0" rIns="0" bIns="0">
            <a:spAutoFit/>
          </a:bodyPr>
          <a:lstStyle/>
          <a:p>
            <a:pPr fontAlgn="auto">
              <a:lnSpc>
                <a:spcPts val="2879"/>
              </a:lnSpc>
              <a:spcBef>
                <a:spcPts val="0"/>
              </a:spcBef>
              <a:spcAft>
                <a:spcPts val="0"/>
              </a:spcAft>
              <a:tabLst>
                <a:tab pos="444500" algn="l"/>
              </a:tabLst>
              <a:defRPr/>
            </a:pPr>
            <a:r>
              <a:rPr lang="zh-CN" altLang="en-US" sz="3200" b="1" dirty="0">
                <a:solidFill>
                  <a:schemeClr val="accent4">
                    <a:lumMod val="75000"/>
                  </a:schemeClr>
                </a:solidFill>
                <a:latin typeface="微软雅黑" panose="020B0503020204020204" pitchFamily="34" charset="-122"/>
                <a:ea typeface="+mn-ea"/>
              </a:rPr>
              <a:t>分治策略框架程序</a:t>
            </a:r>
          </a:p>
          <a:p>
            <a:pPr fontAlgn="auto">
              <a:lnSpc>
                <a:spcPts val="1000"/>
              </a:lnSpc>
              <a:spcBef>
                <a:spcPts val="0"/>
              </a:spcBef>
              <a:spcAft>
                <a:spcPts val="0"/>
              </a:spcAft>
              <a:tabLst>
                <a:tab pos="444500" algn="l"/>
              </a:tabLst>
              <a:defRPr/>
            </a:pPr>
            <a:endParaRPr lang="zh-CN" altLang="en-US" sz="3200" b="1" dirty="0">
              <a:solidFill>
                <a:schemeClr val="bg2">
                  <a:lumMod val="60000"/>
                  <a:lumOff val="40000"/>
                </a:schemeClr>
              </a:solidFill>
              <a:latin typeface="微软雅黑" panose="020B0503020204020204" pitchFamily="34" charset="-122"/>
              <a:ea typeface="+mn-ea"/>
            </a:endParaRPr>
          </a:p>
          <a:p>
            <a:pPr fontAlgn="auto">
              <a:lnSpc>
                <a:spcPts val="1000"/>
              </a:lnSpc>
              <a:spcBef>
                <a:spcPts val="0"/>
              </a:spcBef>
              <a:spcAft>
                <a:spcPts val="0"/>
              </a:spcAft>
              <a:tabLst>
                <a:tab pos="444500" algn="l"/>
              </a:tabLst>
              <a:defRPr/>
            </a:pPr>
            <a:endParaRPr lang="zh-CN" altLang="en-US" sz="3200" b="1" dirty="0">
              <a:solidFill>
                <a:schemeClr val="bg2">
                  <a:lumMod val="60000"/>
                  <a:lumOff val="40000"/>
                </a:schemeClr>
              </a:solidFill>
              <a:latin typeface="微软雅黑" panose="020B0503020204020204" pitchFamily="34" charset="-122"/>
              <a:ea typeface="+mn-ea"/>
            </a:endParaRPr>
          </a:p>
          <a:p>
            <a:pPr fontAlgn="auto">
              <a:lnSpc>
                <a:spcPts val="2635"/>
              </a:lnSpc>
              <a:spcBef>
                <a:spcPts val="0"/>
              </a:spcBef>
              <a:spcAft>
                <a:spcPts val="0"/>
              </a:spcAft>
              <a:tabLst>
                <a:tab pos="444500" algn="l"/>
              </a:tabLst>
              <a:defRPr/>
            </a:pPr>
            <a:r>
              <a:rPr lang="zh-CN" altLang="en-US" sz="3200" b="1" dirty="0">
                <a:solidFill>
                  <a:schemeClr val="bg2">
                    <a:lumMod val="60000"/>
                    <a:lumOff val="40000"/>
                  </a:schemeClr>
                </a:solidFill>
                <a:latin typeface="微软雅黑" panose="020B0503020204020204" pitchFamily="34" charset="-122"/>
                <a:ea typeface="+mn-ea"/>
              </a:rPr>
              <a:t>  </a:t>
            </a:r>
            <a:r>
              <a:rPr lang="en-US" altLang="zh-CN" sz="2800" dirty="0">
                <a:solidFill>
                  <a:srgbClr val="FFFFFF"/>
                </a:solidFill>
                <a:latin typeface="微软雅黑" panose="020B0503020204020204" pitchFamily="34" charset="-122"/>
                <a:ea typeface="+mn-ea"/>
              </a:rPr>
              <a:t>divide-and-conquer(P){</a:t>
            </a:r>
            <a:endParaRPr lang="zh-CN" altLang="en-US" sz="2800" dirty="0">
              <a:solidFill>
                <a:srgbClr val="FFFFFF"/>
              </a:solidFill>
              <a:latin typeface="微软雅黑" panose="020B0503020204020204" pitchFamily="34" charset="-122"/>
              <a:ea typeface="+mn-ea"/>
            </a:endParaRPr>
          </a:p>
        </p:txBody>
      </p:sp>
      <p:sp>
        <p:nvSpPr>
          <p:cNvPr id="15" name="文本框 14">
            <a:extLst>
              <a:ext uri="{FF2B5EF4-FFF2-40B4-BE49-F238E27FC236}">
                <a16:creationId xmlns:a16="http://schemas.microsoft.com/office/drawing/2014/main" id="{4FFD4B39-CF9E-40CE-8247-83026B3BDB00}"/>
              </a:ext>
            </a:extLst>
          </p:cNvPr>
          <p:cNvSpPr txBox="1"/>
          <p:nvPr/>
        </p:nvSpPr>
        <p:spPr>
          <a:xfrm>
            <a:off x="559049" y="2204864"/>
            <a:ext cx="320601" cy="1615827"/>
          </a:xfrm>
          <a:prstGeom prst="rect">
            <a:avLst/>
          </a:prstGeom>
          <a:noFill/>
        </p:spPr>
        <p:txBody>
          <a:bodyPr wrap="none" lIns="0" tIns="0" rIns="0" bIns="0">
            <a:spAutoFit/>
          </a:bodyPr>
          <a:lstStyle/>
          <a:p>
            <a:pPr fontAlgn="auto">
              <a:lnSpc>
                <a:spcPts val="1841"/>
              </a:lnSpc>
              <a:spcBef>
                <a:spcPts val="0"/>
              </a:spcBef>
              <a:spcAft>
                <a:spcPts val="0"/>
              </a:spcAft>
              <a:defRPr/>
            </a:pPr>
            <a:r>
              <a:rPr lang="en-US" altLang="zh-CN" sz="2000">
                <a:solidFill>
                  <a:srgbClr val="000000"/>
                </a:solidFill>
                <a:latin typeface="微软雅黑" panose="020B0503020204020204" pitchFamily="34" charset="-122"/>
                <a:ea typeface="+mn-ea"/>
              </a:rPr>
              <a:t>(1)</a:t>
            </a:r>
          </a:p>
          <a:p>
            <a:pPr fontAlgn="auto">
              <a:lnSpc>
                <a:spcPts val="2691"/>
              </a:lnSpc>
              <a:spcBef>
                <a:spcPts val="0"/>
              </a:spcBef>
              <a:spcAft>
                <a:spcPts val="0"/>
              </a:spcAft>
              <a:defRPr/>
            </a:pPr>
            <a:r>
              <a:rPr lang="en-US" altLang="zh-CN" sz="2000">
                <a:solidFill>
                  <a:srgbClr val="000000"/>
                </a:solidFill>
                <a:latin typeface="微软雅黑" panose="020B0503020204020204" pitchFamily="34" charset="-122"/>
                <a:ea typeface="+mn-ea"/>
              </a:rPr>
              <a:t>(2)</a:t>
            </a:r>
          </a:p>
          <a:p>
            <a:pPr fontAlgn="auto">
              <a:lnSpc>
                <a:spcPts val="2688"/>
              </a:lnSpc>
              <a:spcBef>
                <a:spcPts val="0"/>
              </a:spcBef>
              <a:spcAft>
                <a:spcPts val="0"/>
              </a:spcAft>
              <a:defRPr/>
            </a:pPr>
            <a:r>
              <a:rPr lang="en-US" altLang="zh-CN" sz="2000">
                <a:solidFill>
                  <a:srgbClr val="000000"/>
                </a:solidFill>
                <a:latin typeface="微软雅黑" panose="020B0503020204020204" pitchFamily="34" charset="-122"/>
                <a:ea typeface="+mn-ea"/>
              </a:rPr>
              <a:t>(3)</a:t>
            </a:r>
          </a:p>
          <a:p>
            <a:pPr fontAlgn="auto">
              <a:lnSpc>
                <a:spcPts val="1000"/>
              </a:lnSpc>
              <a:spcBef>
                <a:spcPts val="0"/>
              </a:spcBef>
              <a:spcAft>
                <a:spcPts val="0"/>
              </a:spcAft>
              <a:defRPr/>
            </a:pPr>
            <a:endParaRPr lang="en-US" altLang="zh-CN" sz="2000">
              <a:solidFill>
                <a:srgbClr val="000000"/>
              </a:solidFill>
              <a:latin typeface="微软雅黑" panose="020B0503020204020204" pitchFamily="34" charset="-122"/>
              <a:ea typeface="+mn-ea"/>
            </a:endParaRPr>
          </a:p>
          <a:p>
            <a:pPr fontAlgn="auto">
              <a:lnSpc>
                <a:spcPts val="1000"/>
              </a:lnSpc>
              <a:spcBef>
                <a:spcPts val="0"/>
              </a:spcBef>
              <a:spcAft>
                <a:spcPts val="0"/>
              </a:spcAft>
              <a:defRPr/>
            </a:pPr>
            <a:endParaRPr lang="en-US" altLang="zh-CN" sz="2000">
              <a:solidFill>
                <a:srgbClr val="000000"/>
              </a:solidFill>
              <a:latin typeface="微软雅黑" panose="020B0503020204020204" pitchFamily="34" charset="-122"/>
              <a:ea typeface="+mn-ea"/>
            </a:endParaRPr>
          </a:p>
          <a:p>
            <a:pPr fontAlgn="auto">
              <a:lnSpc>
                <a:spcPts val="1000"/>
              </a:lnSpc>
              <a:spcBef>
                <a:spcPts val="0"/>
              </a:spcBef>
              <a:spcAft>
                <a:spcPts val="0"/>
              </a:spcAft>
              <a:defRPr/>
            </a:pPr>
            <a:endParaRPr lang="en-US" altLang="zh-CN" sz="2000">
              <a:solidFill>
                <a:srgbClr val="000000"/>
              </a:solidFill>
              <a:latin typeface="微软雅黑" panose="020B0503020204020204" pitchFamily="34" charset="-122"/>
              <a:ea typeface="+mn-ea"/>
            </a:endParaRPr>
          </a:p>
          <a:p>
            <a:pPr fontAlgn="auto">
              <a:lnSpc>
                <a:spcPts val="2378"/>
              </a:lnSpc>
              <a:spcBef>
                <a:spcPts val="0"/>
              </a:spcBef>
              <a:spcAft>
                <a:spcPts val="0"/>
              </a:spcAft>
              <a:defRPr/>
            </a:pPr>
            <a:r>
              <a:rPr lang="en-US" altLang="zh-CN" sz="2000">
                <a:solidFill>
                  <a:srgbClr val="000000"/>
                </a:solidFill>
                <a:latin typeface="微软雅黑" panose="020B0503020204020204" pitchFamily="34" charset="-122"/>
                <a:ea typeface="+mn-ea"/>
              </a:rPr>
              <a:t>(4)</a:t>
            </a:r>
            <a:endParaRPr lang="zh-CN" altLang="en-US" sz="2000">
              <a:solidFill>
                <a:srgbClr val="000000"/>
              </a:solidFill>
              <a:latin typeface="微软雅黑" panose="020B0503020204020204" pitchFamily="34" charset="-122"/>
              <a:ea typeface="+mn-ea"/>
            </a:endParaRPr>
          </a:p>
        </p:txBody>
      </p:sp>
      <p:sp>
        <p:nvSpPr>
          <p:cNvPr id="16" name="文本框 15">
            <a:extLst>
              <a:ext uri="{FF2B5EF4-FFF2-40B4-BE49-F238E27FC236}">
                <a16:creationId xmlns:a16="http://schemas.microsoft.com/office/drawing/2014/main" id="{D42E49C5-2D46-4711-AFB2-748904673343}"/>
              </a:ext>
            </a:extLst>
          </p:cNvPr>
          <p:cNvSpPr txBox="1"/>
          <p:nvPr/>
        </p:nvSpPr>
        <p:spPr>
          <a:xfrm>
            <a:off x="990849" y="2207838"/>
            <a:ext cx="7695505" cy="1581202"/>
          </a:xfrm>
          <a:prstGeom prst="rect">
            <a:avLst/>
          </a:prstGeom>
          <a:noFill/>
        </p:spPr>
        <p:txBody>
          <a:bodyPr wrap="none" lIns="0" tIns="0" rIns="0" bIns="0">
            <a:spAutoFit/>
          </a:bodyPr>
          <a:lstStyle/>
          <a:p>
            <a:pPr fontAlgn="auto">
              <a:lnSpc>
                <a:spcPts val="1841"/>
              </a:lnSpc>
              <a:spcBef>
                <a:spcPts val="0"/>
              </a:spcBef>
              <a:spcAft>
                <a:spcPts val="0"/>
              </a:spcAft>
              <a:tabLst>
                <a:tab pos="304800" algn="l"/>
              </a:tabLst>
              <a:defRPr/>
            </a:pPr>
            <a:r>
              <a:rPr lang="en-US" altLang="zh-CN" sz="2000" dirty="0">
                <a:solidFill>
                  <a:srgbClr val="000000"/>
                </a:solidFill>
                <a:latin typeface="微软雅黑" panose="020B0503020204020204" pitchFamily="34" charset="-122"/>
                <a:ea typeface="+mn-ea"/>
              </a:rPr>
              <a:t>if ( | P | &lt;= n0) </a:t>
            </a:r>
            <a:r>
              <a:rPr lang="en-US" altLang="zh-CN" sz="2000" dirty="0" err="1">
                <a:solidFill>
                  <a:srgbClr val="000000"/>
                </a:solidFill>
                <a:latin typeface="微软雅黑" panose="020B0503020204020204" pitchFamily="34" charset="-122"/>
                <a:ea typeface="+mn-ea"/>
              </a:rPr>
              <a:t>adhoc</a:t>
            </a:r>
            <a:r>
              <a:rPr lang="en-US" altLang="zh-CN" sz="2000" dirty="0">
                <a:solidFill>
                  <a:srgbClr val="000000"/>
                </a:solidFill>
                <a:latin typeface="微软雅黑" panose="020B0503020204020204" pitchFamily="34" charset="-122"/>
                <a:ea typeface="+mn-ea"/>
              </a:rPr>
              <a:t>(P);   //</a:t>
            </a:r>
            <a:r>
              <a:rPr lang="zh-CN" altLang="en-US" sz="2000" dirty="0">
                <a:solidFill>
                  <a:srgbClr val="000000"/>
                </a:solidFill>
                <a:latin typeface="微软雅黑" panose="020B0503020204020204" pitchFamily="34" charset="-122"/>
                <a:ea typeface="+mn-ea"/>
              </a:rPr>
              <a:t>递归出口，用特定程序解决基础问题</a:t>
            </a:r>
          </a:p>
          <a:p>
            <a:pPr fontAlgn="auto">
              <a:lnSpc>
                <a:spcPts val="2691"/>
              </a:lnSpc>
              <a:spcBef>
                <a:spcPts val="0"/>
              </a:spcBef>
              <a:spcAft>
                <a:spcPts val="0"/>
              </a:spcAft>
              <a:tabLst>
                <a:tab pos="304800" algn="l"/>
              </a:tabLst>
              <a:defRPr/>
            </a:pPr>
            <a:r>
              <a:rPr lang="en-US" altLang="zh-CN" sz="2000" b="1" dirty="0">
                <a:solidFill>
                  <a:srgbClr val="F77A2D"/>
                </a:solidFill>
                <a:latin typeface="微软雅黑" panose="020B0503020204020204" pitchFamily="34" charset="-122"/>
                <a:ea typeface="+mn-ea"/>
              </a:rPr>
              <a:t>divide </a:t>
            </a:r>
            <a:r>
              <a:rPr lang="en-US" altLang="zh-CN" sz="2000" dirty="0">
                <a:solidFill>
                  <a:srgbClr val="000000"/>
                </a:solidFill>
                <a:latin typeface="微软雅黑" panose="020B0503020204020204" pitchFamily="34" charset="-122"/>
                <a:ea typeface="+mn-ea"/>
              </a:rPr>
              <a:t>P into smaller </a:t>
            </a:r>
            <a:r>
              <a:rPr lang="en-US" altLang="zh-CN" sz="2000" dirty="0" err="1">
                <a:solidFill>
                  <a:srgbClr val="000000"/>
                </a:solidFill>
                <a:latin typeface="微软雅黑" panose="020B0503020204020204" pitchFamily="34" charset="-122"/>
                <a:ea typeface="+mn-ea"/>
              </a:rPr>
              <a:t>subinstances</a:t>
            </a:r>
            <a:r>
              <a:rPr lang="en-US" altLang="zh-CN" sz="2000" dirty="0">
                <a:solidFill>
                  <a:srgbClr val="000000"/>
                </a:solidFill>
                <a:latin typeface="微软雅黑" panose="020B0503020204020204" pitchFamily="34" charset="-122"/>
                <a:ea typeface="+mn-ea"/>
              </a:rPr>
              <a:t> </a:t>
            </a:r>
            <a:r>
              <a:rPr lang="en-US" altLang="zh-CN" sz="2000" b="1" dirty="0">
                <a:solidFill>
                  <a:srgbClr val="F77A2D"/>
                </a:solidFill>
                <a:latin typeface="微软雅黑" panose="020B0503020204020204" pitchFamily="34" charset="-122"/>
                <a:ea typeface="+mn-ea"/>
              </a:rPr>
              <a:t>P1,P2,...,Pk</a:t>
            </a:r>
            <a:r>
              <a:rPr lang="zh-CN" altLang="en-US" sz="20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a:t>
            </a:r>
            <a:r>
              <a:rPr lang="zh-CN" altLang="en-US" sz="2000" dirty="0">
                <a:solidFill>
                  <a:srgbClr val="000000"/>
                </a:solidFill>
                <a:latin typeface="微软雅黑" panose="020B0503020204020204" pitchFamily="34" charset="-122"/>
                <a:ea typeface="+mn-ea"/>
              </a:rPr>
              <a:t>分解出子问题</a:t>
            </a:r>
          </a:p>
          <a:p>
            <a:pPr fontAlgn="auto">
              <a:lnSpc>
                <a:spcPts val="2688"/>
              </a:lnSpc>
              <a:spcBef>
                <a:spcPts val="0"/>
              </a:spcBef>
              <a:spcAft>
                <a:spcPts val="0"/>
              </a:spcAft>
              <a:tabLst>
                <a:tab pos="304800" algn="l"/>
              </a:tabLst>
              <a:defRPr/>
            </a:pPr>
            <a:r>
              <a:rPr lang="en-US" altLang="zh-CN" sz="2000" dirty="0">
                <a:solidFill>
                  <a:srgbClr val="000000"/>
                </a:solidFill>
                <a:latin typeface="微软雅黑" panose="020B0503020204020204" pitchFamily="34" charset="-122"/>
                <a:ea typeface="+mn-ea"/>
              </a:rPr>
              <a:t>for (</a:t>
            </a:r>
            <a:r>
              <a:rPr lang="en-US" altLang="zh-CN" sz="2000" dirty="0" err="1">
                <a:solidFill>
                  <a:srgbClr val="000000"/>
                </a:solidFill>
                <a:latin typeface="微软雅黑" panose="020B0503020204020204" pitchFamily="34" charset="-122"/>
                <a:ea typeface="+mn-ea"/>
              </a:rPr>
              <a:t>i</a:t>
            </a:r>
            <a:r>
              <a:rPr lang="en-US" altLang="zh-CN" sz="2000" dirty="0">
                <a:solidFill>
                  <a:srgbClr val="000000"/>
                </a:solidFill>
                <a:latin typeface="微软雅黑" panose="020B0503020204020204" pitchFamily="34" charset="-122"/>
                <a:ea typeface="+mn-ea"/>
              </a:rPr>
              <a:t> = 1, </a:t>
            </a:r>
            <a:r>
              <a:rPr lang="en-US" altLang="zh-CN" sz="2000" dirty="0" err="1">
                <a:solidFill>
                  <a:srgbClr val="000000"/>
                </a:solidFill>
                <a:latin typeface="微软雅黑" panose="020B0503020204020204" pitchFamily="34" charset="-122"/>
                <a:ea typeface="+mn-ea"/>
              </a:rPr>
              <a:t>i</a:t>
            </a:r>
            <a:r>
              <a:rPr lang="en-US" altLang="zh-CN" sz="2000" dirty="0">
                <a:solidFill>
                  <a:srgbClr val="000000"/>
                </a:solidFill>
                <a:latin typeface="微软雅黑" panose="020B0503020204020204" pitchFamily="34" charset="-122"/>
                <a:ea typeface="+mn-ea"/>
              </a:rPr>
              <a:t> &lt;= k, </a:t>
            </a:r>
            <a:r>
              <a:rPr lang="en-US" altLang="zh-CN" sz="2000" dirty="0" err="1">
                <a:solidFill>
                  <a:srgbClr val="000000"/>
                </a:solidFill>
                <a:latin typeface="微软雅黑" panose="020B0503020204020204" pitchFamily="34" charset="-122"/>
                <a:ea typeface="+mn-ea"/>
              </a:rPr>
              <a:t>i</a:t>
            </a:r>
            <a:r>
              <a:rPr lang="en-US" altLang="zh-CN" sz="2000" dirty="0">
                <a:solidFill>
                  <a:srgbClr val="000000"/>
                </a:solidFill>
                <a:latin typeface="微软雅黑" panose="020B0503020204020204" pitchFamily="34" charset="-122"/>
                <a:ea typeface="+mn-ea"/>
              </a:rPr>
              <a:t>++)</a:t>
            </a:r>
          </a:p>
          <a:p>
            <a:pPr fontAlgn="auto">
              <a:lnSpc>
                <a:spcPts val="2688"/>
              </a:lnSpc>
              <a:spcBef>
                <a:spcPts val="0"/>
              </a:spcBef>
              <a:spcAft>
                <a:spcPts val="0"/>
              </a:spcAft>
              <a:tabLst>
                <a:tab pos="304800" algn="l"/>
              </a:tabLst>
              <a:defRPr/>
            </a:pPr>
            <a:r>
              <a:rPr lang="en-US" altLang="zh-CN" sz="2000" dirty="0">
                <a:solidFill>
                  <a:srgbClr val="000000"/>
                </a:solidFill>
                <a:latin typeface="微软雅黑" panose="020B0503020204020204" pitchFamily="34" charset="-122"/>
                <a:ea typeface="+mn-ea"/>
              </a:rPr>
              <a:t>	</a:t>
            </a:r>
            <a:r>
              <a:rPr lang="en-US" altLang="zh-CN" sz="2000" dirty="0" err="1">
                <a:solidFill>
                  <a:srgbClr val="000000"/>
                </a:solidFill>
                <a:latin typeface="微软雅黑" panose="020B0503020204020204" pitchFamily="34" charset="-122"/>
                <a:ea typeface="+mn-ea"/>
              </a:rPr>
              <a:t>yi</a:t>
            </a:r>
            <a:r>
              <a:rPr lang="en-US" altLang="zh-CN" sz="2000" dirty="0">
                <a:solidFill>
                  <a:srgbClr val="000000"/>
                </a:solidFill>
                <a:latin typeface="微软雅黑" panose="020B0503020204020204" pitchFamily="34" charset="-122"/>
                <a:ea typeface="+mn-ea"/>
              </a:rPr>
              <a:t> = </a:t>
            </a:r>
            <a:r>
              <a:rPr lang="en-US" altLang="zh-CN" sz="2000" b="1" dirty="0">
                <a:solidFill>
                  <a:srgbClr val="F77A2D"/>
                </a:solidFill>
                <a:latin typeface="微软雅黑" panose="020B0503020204020204" pitchFamily="34" charset="-122"/>
                <a:ea typeface="+mn-ea"/>
              </a:rPr>
              <a:t>divide-and-conquer(Pi)</a:t>
            </a:r>
            <a:r>
              <a:rPr lang="en-US" altLang="zh-CN" sz="2000" dirty="0">
                <a:solidFill>
                  <a:srgbClr val="F77A2D"/>
                </a:solidFill>
                <a:latin typeface="微软雅黑" panose="020B0503020204020204" pitchFamily="34" charset="-122"/>
                <a:ea typeface="+mn-ea"/>
              </a:rPr>
              <a:t>; </a:t>
            </a:r>
            <a:r>
              <a:rPr lang="en-US" altLang="zh-CN" sz="2000" dirty="0">
                <a:solidFill>
                  <a:srgbClr val="000000"/>
                </a:solidFill>
                <a:latin typeface="微软雅黑" panose="020B0503020204020204" pitchFamily="34" charset="-122"/>
                <a:ea typeface="+mn-ea"/>
              </a:rPr>
              <a:t>//</a:t>
            </a:r>
            <a:r>
              <a:rPr lang="zh-CN" altLang="en-US" sz="2000" dirty="0">
                <a:solidFill>
                  <a:srgbClr val="000000"/>
                </a:solidFill>
                <a:latin typeface="微软雅黑" panose="020B0503020204020204" pitchFamily="34" charset="-122"/>
                <a:ea typeface="+mn-ea"/>
              </a:rPr>
              <a:t>递归求解各子问题</a:t>
            </a:r>
          </a:p>
          <a:p>
            <a:pPr fontAlgn="auto">
              <a:lnSpc>
                <a:spcPts val="2690"/>
              </a:lnSpc>
              <a:spcBef>
                <a:spcPts val="0"/>
              </a:spcBef>
              <a:spcAft>
                <a:spcPts val="0"/>
              </a:spcAft>
              <a:tabLst>
                <a:tab pos="304800" algn="l"/>
              </a:tabLst>
              <a:defRPr/>
            </a:pPr>
            <a:r>
              <a:rPr lang="en-US" altLang="zh-CN" sz="2000" dirty="0">
                <a:solidFill>
                  <a:srgbClr val="000000"/>
                </a:solidFill>
                <a:latin typeface="微软雅黑" panose="020B0503020204020204" pitchFamily="34" charset="-122"/>
                <a:ea typeface="+mn-ea"/>
              </a:rPr>
              <a:t>return merge(y1,...,</a:t>
            </a:r>
            <a:r>
              <a:rPr lang="en-US" altLang="zh-CN" sz="2000" dirty="0" err="1">
                <a:solidFill>
                  <a:srgbClr val="000000"/>
                </a:solidFill>
                <a:latin typeface="微软雅黑" panose="020B0503020204020204" pitchFamily="34" charset="-122"/>
                <a:ea typeface="+mn-ea"/>
              </a:rPr>
              <a:t>yk</a:t>
            </a:r>
            <a:r>
              <a:rPr lang="en-US" altLang="zh-CN" sz="2000" dirty="0">
                <a:solidFill>
                  <a:srgbClr val="000000"/>
                </a:solidFill>
                <a:latin typeface="微软雅黑" panose="020B0503020204020204" pitchFamily="34" charset="-122"/>
                <a:ea typeface="+mn-ea"/>
              </a:rPr>
              <a:t>);  //</a:t>
            </a:r>
            <a:r>
              <a:rPr lang="zh-CN" altLang="en-US" sz="2000" dirty="0">
                <a:solidFill>
                  <a:srgbClr val="000000"/>
                </a:solidFill>
                <a:latin typeface="微软雅黑" panose="020B0503020204020204" pitchFamily="34" charset="-122"/>
                <a:ea typeface="+mn-ea"/>
              </a:rPr>
              <a:t>将各子问题的解合并为原问题的解 </a:t>
            </a:r>
            <a:r>
              <a:rPr lang="en-US" altLang="zh-CN" sz="2000" dirty="0">
                <a:solidFill>
                  <a:srgbClr val="000000"/>
                </a:solidFill>
                <a:latin typeface="微软雅黑" panose="020B0503020204020204" pitchFamily="34" charset="-122"/>
                <a:ea typeface="+mn-ea"/>
              </a:rPr>
              <a:t>}</a:t>
            </a:r>
            <a:endParaRPr lang="zh-CN" altLang="en-US" sz="2000" dirty="0">
              <a:solidFill>
                <a:srgbClr val="000000"/>
              </a:solidFill>
              <a:latin typeface="微软雅黑" panose="020B0503020204020204" pitchFamily="34" charset="-122"/>
              <a:ea typeface="+mn-ea"/>
            </a:endParaRPr>
          </a:p>
        </p:txBody>
      </p:sp>
      <p:sp>
        <p:nvSpPr>
          <p:cNvPr id="17" name="文本框 16">
            <a:extLst>
              <a:ext uri="{FF2B5EF4-FFF2-40B4-BE49-F238E27FC236}">
                <a16:creationId xmlns:a16="http://schemas.microsoft.com/office/drawing/2014/main" id="{2C8DFD0C-0116-4991-873F-8DA45829497D}"/>
              </a:ext>
            </a:extLst>
          </p:cNvPr>
          <p:cNvSpPr txBox="1"/>
          <p:nvPr/>
        </p:nvSpPr>
        <p:spPr>
          <a:xfrm>
            <a:off x="686620" y="4151436"/>
            <a:ext cx="7777162" cy="2250616"/>
          </a:xfrm>
          <a:prstGeom prst="rect">
            <a:avLst/>
          </a:prstGeom>
          <a:noFill/>
        </p:spPr>
        <p:txBody>
          <a:bodyPr wrap="square" lIns="0" tIns="0" rIns="0" bIns="0">
            <a:spAutoFit/>
          </a:bodyPr>
          <a:lstStyle/>
          <a:p>
            <a:pPr fontAlgn="auto">
              <a:lnSpc>
                <a:spcPct val="150000"/>
              </a:lnSpc>
              <a:spcBef>
                <a:spcPts val="0"/>
              </a:spcBef>
              <a:spcAft>
                <a:spcPts val="0"/>
              </a:spcAft>
              <a:tabLst>
                <a:tab pos="279400" algn="l"/>
              </a:tabLst>
              <a:defRPr/>
            </a:pPr>
            <a:r>
              <a:rPr lang="zh-CN" altLang="en-US" sz="2000" dirty="0">
                <a:solidFill>
                  <a:srgbClr val="000000"/>
                </a:solidFill>
                <a:latin typeface="微软雅黑" panose="020B0503020204020204" pitchFamily="34" charset="-122"/>
                <a:ea typeface="+mn-ea"/>
              </a:rPr>
              <a:t>设计划分策略，把原问题</a:t>
            </a:r>
            <a:r>
              <a:rPr lang="en-US" altLang="zh-CN" sz="2000" dirty="0">
                <a:solidFill>
                  <a:srgbClr val="000000"/>
                </a:solidFill>
                <a:latin typeface="微软雅黑" panose="020B0503020204020204" pitchFamily="34" charset="-122"/>
                <a:ea typeface="+mn-ea"/>
              </a:rPr>
              <a:t>P</a:t>
            </a:r>
            <a:r>
              <a:rPr lang="zh-CN" altLang="en-US" sz="2000" b="1" dirty="0">
                <a:solidFill>
                  <a:srgbClr val="F77A2D"/>
                </a:solidFill>
                <a:latin typeface="微软雅黑" panose="020B0503020204020204" pitchFamily="34" charset="-122"/>
                <a:ea typeface="+mn-ea"/>
              </a:rPr>
              <a:t>分解成</a:t>
            </a:r>
            <a:r>
              <a:rPr lang="en-US" altLang="zh-CN" sz="2000" b="1" dirty="0">
                <a:solidFill>
                  <a:srgbClr val="F77A2D"/>
                </a:solidFill>
                <a:latin typeface="微软雅黑" panose="020B0503020204020204" pitchFamily="34" charset="-122"/>
                <a:ea typeface="+mn-ea"/>
              </a:rPr>
              <a:t>k</a:t>
            </a:r>
            <a:r>
              <a:rPr lang="zh-CN" altLang="en-US" sz="2000" b="1" dirty="0">
                <a:solidFill>
                  <a:srgbClr val="F77A2D"/>
                </a:solidFill>
                <a:latin typeface="微软雅黑" panose="020B0503020204020204" pitchFamily="34" charset="-122"/>
                <a:ea typeface="+mn-ea"/>
              </a:rPr>
              <a:t>个规模较小的子问题</a:t>
            </a:r>
            <a:r>
              <a:rPr lang="zh-CN" altLang="en-US" sz="2000" dirty="0">
                <a:solidFill>
                  <a:srgbClr val="000000"/>
                </a:solidFill>
                <a:latin typeface="微软雅黑" panose="020B0503020204020204" pitchFamily="34" charset="-122"/>
                <a:ea typeface="+mn-ea"/>
              </a:rPr>
              <a:t>，这个步骤是分治算法的基础和关键，人们往往遵循两个原则：</a:t>
            </a:r>
          </a:p>
          <a:p>
            <a:pPr fontAlgn="auto">
              <a:lnSpc>
                <a:spcPct val="150000"/>
              </a:lnSpc>
              <a:spcBef>
                <a:spcPts val="0"/>
              </a:spcBef>
              <a:spcAft>
                <a:spcPts val="0"/>
              </a:spcAft>
              <a:tabLst>
                <a:tab pos="279400" algn="l"/>
              </a:tabLst>
              <a:defRPr/>
            </a:pPr>
            <a:r>
              <a:rPr lang="zh-CN" altLang="en-US" sz="2000" dirty="0">
                <a:solidFill>
                  <a:srgbClr val="F77A2D"/>
                </a:solidFill>
                <a:latin typeface="Wingdings" panose="05000000000000000000" pitchFamily="2" charset="2"/>
                <a:ea typeface="+mn-ea"/>
              </a:rPr>
              <a:t> </a:t>
            </a:r>
            <a:r>
              <a:rPr lang="zh-CN" altLang="en-US" sz="2000" b="1" dirty="0">
                <a:solidFill>
                  <a:srgbClr val="F77A2D"/>
                </a:solidFill>
                <a:latin typeface="微软雅黑" panose="020B0503020204020204" pitchFamily="34" charset="-122"/>
                <a:ea typeface="+mn-ea"/>
              </a:rPr>
              <a:t>平衡子问题原则</a:t>
            </a:r>
            <a:r>
              <a:rPr lang="zh-CN" altLang="en-US" sz="2000" dirty="0">
                <a:solidFill>
                  <a:srgbClr val="000000"/>
                </a:solidFill>
                <a:latin typeface="微软雅黑" panose="020B0503020204020204" pitchFamily="34" charset="-122"/>
                <a:ea typeface="+mn-ea"/>
              </a:rPr>
              <a:t>，分割出的</a:t>
            </a:r>
            <a:r>
              <a:rPr lang="en-US" altLang="zh-CN" sz="2000" dirty="0">
                <a:solidFill>
                  <a:srgbClr val="000000"/>
                </a:solidFill>
                <a:latin typeface="微软雅黑" panose="020B0503020204020204" pitchFamily="34" charset="-122"/>
                <a:ea typeface="+mn-ea"/>
              </a:rPr>
              <a:t>k</a:t>
            </a:r>
            <a:r>
              <a:rPr lang="zh-CN" altLang="en-US" sz="2000" dirty="0">
                <a:solidFill>
                  <a:srgbClr val="000000"/>
                </a:solidFill>
                <a:latin typeface="微软雅黑" panose="020B0503020204020204" pitchFamily="34" charset="-122"/>
                <a:ea typeface="+mn-ea"/>
              </a:rPr>
              <a:t>个子问题其规模最好大致相当；</a:t>
            </a:r>
          </a:p>
          <a:p>
            <a:pPr fontAlgn="auto">
              <a:lnSpc>
                <a:spcPct val="150000"/>
              </a:lnSpc>
              <a:spcBef>
                <a:spcPts val="0"/>
              </a:spcBef>
              <a:spcAft>
                <a:spcPts val="0"/>
              </a:spcAft>
              <a:tabLst>
                <a:tab pos="279400" algn="l"/>
              </a:tabLst>
              <a:defRPr/>
            </a:pPr>
            <a:r>
              <a:rPr lang="zh-CN" altLang="en-US" sz="2000" dirty="0">
                <a:solidFill>
                  <a:srgbClr val="F77A2D"/>
                </a:solidFill>
                <a:latin typeface="Wingdings" panose="05000000000000000000" pitchFamily="2" charset="2"/>
                <a:ea typeface="+mn-ea"/>
              </a:rPr>
              <a:t> </a:t>
            </a:r>
            <a:r>
              <a:rPr lang="zh-CN" altLang="en-US" sz="2000" b="1" dirty="0">
                <a:solidFill>
                  <a:srgbClr val="F77A2D"/>
                </a:solidFill>
                <a:latin typeface="微软雅黑" panose="020B0503020204020204" pitchFamily="34" charset="-122"/>
                <a:ea typeface="+mn-ea"/>
              </a:rPr>
              <a:t>独立子问题原则</a:t>
            </a:r>
            <a:r>
              <a:rPr lang="zh-CN" altLang="en-US" sz="2000" dirty="0">
                <a:solidFill>
                  <a:srgbClr val="000000"/>
                </a:solidFill>
                <a:latin typeface="微软雅黑" panose="020B0503020204020204" pitchFamily="34" charset="-122"/>
                <a:ea typeface="+mn-ea"/>
              </a:rPr>
              <a:t>，分割出的</a:t>
            </a:r>
            <a:r>
              <a:rPr lang="en-US" altLang="zh-CN" sz="2000" dirty="0">
                <a:solidFill>
                  <a:srgbClr val="000000"/>
                </a:solidFill>
                <a:latin typeface="微软雅黑" panose="020B0503020204020204" pitchFamily="34" charset="-122"/>
                <a:ea typeface="+mn-ea"/>
              </a:rPr>
              <a:t>k</a:t>
            </a:r>
            <a:r>
              <a:rPr lang="zh-CN" altLang="en-US" sz="2000" dirty="0">
                <a:solidFill>
                  <a:srgbClr val="000000"/>
                </a:solidFill>
                <a:latin typeface="微软雅黑" panose="020B0503020204020204" pitchFamily="34" charset="-122"/>
                <a:ea typeface="+mn-ea"/>
              </a:rPr>
              <a:t>个子问题之间重叠越少越好，最好</a:t>
            </a:r>
            <a:r>
              <a:rPr lang="en-US" altLang="zh-CN" sz="2000" dirty="0">
                <a:solidFill>
                  <a:srgbClr val="000000"/>
                </a:solidFill>
                <a:latin typeface="微软雅黑" panose="020B0503020204020204" pitchFamily="34" charset="-122"/>
                <a:ea typeface="+mn-ea"/>
              </a:rPr>
              <a:t>k</a:t>
            </a:r>
            <a:r>
              <a:rPr lang="zh-CN" altLang="en-US" sz="2000" dirty="0">
                <a:solidFill>
                  <a:srgbClr val="000000"/>
                </a:solidFill>
                <a:latin typeface="微软雅黑" panose="020B0503020204020204" pitchFamily="34" charset="-122"/>
                <a:ea typeface="+mn-ea"/>
              </a:rPr>
              <a:t>个子问题是相互独立，不存在重叠子问题。</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0F403204-C7C0-46FE-BBB2-8962C3BD5DBA}"/>
              </a:ext>
            </a:extLst>
          </p:cNvPr>
          <p:cNvSpPr/>
          <p:nvPr/>
        </p:nvSpPr>
        <p:spPr>
          <a:xfrm>
            <a:off x="0" y="857250"/>
            <a:ext cx="9144000" cy="5143500"/>
          </a:xfrm>
          <a:custGeom>
            <a:avLst/>
            <a:gdLst/>
            <a:ahLst/>
            <a:cxnLst/>
            <a:rect l="0" t="0" r="0" b="0"/>
            <a:pathLst>
              <a:path w="9144001" h="5143501">
                <a:moveTo>
                  <a:pt x="0" y="5143500"/>
                </a:moveTo>
                <a:lnTo>
                  <a:pt x="9144000" y="5143500"/>
                </a:lnTo>
                <a:lnTo>
                  <a:pt x="9144000" y="0"/>
                </a:lnTo>
                <a:lnTo>
                  <a:pt x="0" y="0"/>
                </a:lnTo>
                <a:close/>
              </a:path>
            </a:pathLst>
          </a:custGeom>
          <a:solidFill>
            <a:srgbClr val="FFFFF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3200"/>
          </a:p>
        </p:txBody>
      </p:sp>
      <p:sp>
        <p:nvSpPr>
          <p:cNvPr id="5" name="任意多边形: 形状 4">
            <a:extLst>
              <a:ext uri="{FF2B5EF4-FFF2-40B4-BE49-F238E27FC236}">
                <a16:creationId xmlns:a16="http://schemas.microsoft.com/office/drawing/2014/main" id="{F9392531-CFEB-4291-A06A-3103AC3647A3}"/>
              </a:ext>
            </a:extLst>
          </p:cNvPr>
          <p:cNvSpPr/>
          <p:nvPr/>
        </p:nvSpPr>
        <p:spPr>
          <a:xfrm>
            <a:off x="684213" y="2519363"/>
            <a:ext cx="7561262" cy="0"/>
          </a:xfrm>
          <a:custGeom>
            <a:avLst/>
            <a:gdLst/>
            <a:ahLst/>
            <a:cxnLst/>
            <a:rect l="0" t="0" r="0" b="0"/>
            <a:pathLst>
              <a:path w="7560819" h="1">
                <a:moveTo>
                  <a:pt x="0" y="0"/>
                </a:moveTo>
                <a:lnTo>
                  <a:pt x="7560818" y="0"/>
                </a:lnTo>
              </a:path>
            </a:pathLst>
          </a:custGeom>
          <a:ln w="12700" cap="rnd" cmpd="sng" algn="ctr">
            <a:solidFill>
              <a:srgbClr val="60C7FA"/>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3200"/>
          </a:p>
        </p:txBody>
      </p:sp>
      <p:sp>
        <p:nvSpPr>
          <p:cNvPr id="6" name="任意多边形: 形状 5">
            <a:extLst>
              <a:ext uri="{FF2B5EF4-FFF2-40B4-BE49-F238E27FC236}">
                <a16:creationId xmlns:a16="http://schemas.microsoft.com/office/drawing/2014/main" id="{96C21BDD-2C01-486F-AFA0-97F20E4A88A2}"/>
              </a:ext>
            </a:extLst>
          </p:cNvPr>
          <p:cNvSpPr/>
          <p:nvPr/>
        </p:nvSpPr>
        <p:spPr>
          <a:xfrm>
            <a:off x="684213" y="2884488"/>
            <a:ext cx="7561262" cy="0"/>
          </a:xfrm>
          <a:custGeom>
            <a:avLst/>
            <a:gdLst/>
            <a:ahLst/>
            <a:cxnLst/>
            <a:rect l="0" t="0" r="0" b="0"/>
            <a:pathLst>
              <a:path w="7560819" h="1">
                <a:moveTo>
                  <a:pt x="0" y="0"/>
                </a:moveTo>
                <a:lnTo>
                  <a:pt x="7560818" y="0"/>
                </a:lnTo>
              </a:path>
            </a:pathLst>
          </a:custGeom>
          <a:ln w="12700" cap="rnd" cmpd="sng" algn="ctr">
            <a:solidFill>
              <a:srgbClr val="60C7FA"/>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3200"/>
          </a:p>
        </p:txBody>
      </p:sp>
      <p:sp>
        <p:nvSpPr>
          <p:cNvPr id="7" name="任意多边形: 形状 6">
            <a:extLst>
              <a:ext uri="{FF2B5EF4-FFF2-40B4-BE49-F238E27FC236}">
                <a16:creationId xmlns:a16="http://schemas.microsoft.com/office/drawing/2014/main" id="{77C6231C-D41F-47D4-BA66-CA3788FD6D50}"/>
              </a:ext>
            </a:extLst>
          </p:cNvPr>
          <p:cNvSpPr/>
          <p:nvPr/>
        </p:nvSpPr>
        <p:spPr>
          <a:xfrm>
            <a:off x="684213" y="3533775"/>
            <a:ext cx="7561262" cy="0"/>
          </a:xfrm>
          <a:custGeom>
            <a:avLst/>
            <a:gdLst/>
            <a:ahLst/>
            <a:cxnLst/>
            <a:rect l="0" t="0" r="0" b="0"/>
            <a:pathLst>
              <a:path w="7560819" h="1">
                <a:moveTo>
                  <a:pt x="0" y="0"/>
                </a:moveTo>
                <a:lnTo>
                  <a:pt x="7560818" y="0"/>
                </a:lnTo>
              </a:path>
            </a:pathLst>
          </a:custGeom>
          <a:ln w="12700" cap="rnd" cmpd="sng" algn="ctr">
            <a:solidFill>
              <a:srgbClr val="60C7FA"/>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3200"/>
          </a:p>
        </p:txBody>
      </p:sp>
      <p:sp>
        <p:nvSpPr>
          <p:cNvPr id="8" name="任意多边形: 形状 7">
            <a:extLst>
              <a:ext uri="{FF2B5EF4-FFF2-40B4-BE49-F238E27FC236}">
                <a16:creationId xmlns:a16="http://schemas.microsoft.com/office/drawing/2014/main" id="{E0D18076-DF19-41B8-A698-82BBF5267A29}"/>
              </a:ext>
            </a:extLst>
          </p:cNvPr>
          <p:cNvSpPr/>
          <p:nvPr/>
        </p:nvSpPr>
        <p:spPr>
          <a:xfrm>
            <a:off x="684213" y="3932238"/>
            <a:ext cx="7561262" cy="0"/>
          </a:xfrm>
          <a:custGeom>
            <a:avLst/>
            <a:gdLst/>
            <a:ahLst/>
            <a:cxnLst/>
            <a:rect l="0" t="0" r="0" b="0"/>
            <a:pathLst>
              <a:path w="7560819" h="1">
                <a:moveTo>
                  <a:pt x="0" y="0"/>
                </a:moveTo>
                <a:lnTo>
                  <a:pt x="7560818" y="0"/>
                </a:lnTo>
              </a:path>
            </a:pathLst>
          </a:custGeom>
          <a:ln w="12700" cap="rnd" cmpd="sng" algn="ctr">
            <a:solidFill>
              <a:srgbClr val="60C7FA"/>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3200"/>
          </a:p>
        </p:txBody>
      </p:sp>
      <p:sp>
        <p:nvSpPr>
          <p:cNvPr id="9" name="任意多边形: 形状 8">
            <a:extLst>
              <a:ext uri="{FF2B5EF4-FFF2-40B4-BE49-F238E27FC236}">
                <a16:creationId xmlns:a16="http://schemas.microsoft.com/office/drawing/2014/main" id="{4487EBF5-5B80-4F63-B5FB-0810616A8EEE}"/>
              </a:ext>
            </a:extLst>
          </p:cNvPr>
          <p:cNvSpPr/>
          <p:nvPr/>
        </p:nvSpPr>
        <p:spPr>
          <a:xfrm>
            <a:off x="432772" y="5185094"/>
            <a:ext cx="8387700" cy="1464941"/>
          </a:xfrm>
          <a:custGeom>
            <a:avLst/>
            <a:gdLst/>
            <a:ahLst/>
            <a:cxnLst/>
            <a:rect l="0" t="0" r="0" b="0"/>
            <a:pathLst>
              <a:path w="7778498" h="865633">
                <a:moveTo>
                  <a:pt x="0" y="865632"/>
                </a:moveTo>
                <a:lnTo>
                  <a:pt x="7778497" y="865632"/>
                </a:lnTo>
                <a:lnTo>
                  <a:pt x="7778497" y="0"/>
                </a:lnTo>
                <a:lnTo>
                  <a:pt x="0" y="0"/>
                </a:lnTo>
                <a:close/>
              </a:path>
            </a:pathLst>
          </a:custGeom>
          <a:solidFill>
            <a:srgbClr val="CBEAFD"/>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3200"/>
          </a:p>
        </p:txBody>
      </p:sp>
      <p:pic>
        <p:nvPicPr>
          <p:cNvPr id="12299" name="图片 12">
            <a:extLst>
              <a:ext uri="{FF2B5EF4-FFF2-40B4-BE49-F238E27FC236}">
                <a16:creationId xmlns:a16="http://schemas.microsoft.com/office/drawing/2014/main" id="{CBC816F5-82CC-4532-9358-BDCB4350B08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72" y="1628800"/>
            <a:ext cx="837467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A85E99D7-F899-44F8-A0A1-9C83B6007B81}"/>
              </a:ext>
            </a:extLst>
          </p:cNvPr>
          <p:cNvSpPr txBox="1"/>
          <p:nvPr/>
        </p:nvSpPr>
        <p:spPr>
          <a:xfrm>
            <a:off x="406749" y="851449"/>
            <a:ext cx="5030223" cy="1244764"/>
          </a:xfrm>
          <a:prstGeom prst="rect">
            <a:avLst/>
          </a:prstGeom>
          <a:noFill/>
        </p:spPr>
        <p:txBody>
          <a:bodyPr wrap="none" lIns="0" tIns="0" rIns="0" bIns="0">
            <a:spAutoFit/>
          </a:bodyPr>
          <a:lstStyle/>
          <a:p>
            <a:pPr fontAlgn="auto">
              <a:lnSpc>
                <a:spcPts val="2879"/>
              </a:lnSpc>
              <a:spcBef>
                <a:spcPts val="0"/>
              </a:spcBef>
              <a:spcAft>
                <a:spcPts val="0"/>
              </a:spcAft>
              <a:tabLst>
                <a:tab pos="444500" algn="l"/>
              </a:tabLst>
              <a:defRPr/>
            </a:pPr>
            <a:r>
              <a:rPr lang="zh-CN" altLang="en-US" sz="3600" b="1" dirty="0">
                <a:solidFill>
                  <a:schemeClr val="accent4">
                    <a:lumMod val="75000"/>
                  </a:schemeClr>
                </a:solidFill>
                <a:latin typeface="微软雅黑" panose="020B0503020204020204" pitchFamily="34" charset="-122"/>
                <a:ea typeface="+mn-ea"/>
              </a:rPr>
              <a:t>分治策略基本原理</a:t>
            </a:r>
          </a:p>
          <a:p>
            <a:pPr fontAlgn="auto">
              <a:lnSpc>
                <a:spcPts val="1000"/>
              </a:lnSpc>
              <a:spcBef>
                <a:spcPts val="0"/>
              </a:spcBef>
              <a:spcAft>
                <a:spcPts val="0"/>
              </a:spcAft>
              <a:tabLst>
                <a:tab pos="444500" algn="l"/>
              </a:tabLst>
              <a:defRPr/>
            </a:pPr>
            <a:endParaRPr lang="zh-CN" altLang="en-US" sz="3600" b="1" dirty="0">
              <a:solidFill>
                <a:schemeClr val="bg2">
                  <a:lumMod val="60000"/>
                  <a:lumOff val="40000"/>
                </a:schemeClr>
              </a:solidFill>
              <a:latin typeface="微软雅黑" panose="020B0503020204020204" pitchFamily="34" charset="-122"/>
              <a:ea typeface="+mn-ea"/>
            </a:endParaRPr>
          </a:p>
          <a:p>
            <a:pPr fontAlgn="auto">
              <a:lnSpc>
                <a:spcPts val="1000"/>
              </a:lnSpc>
              <a:spcBef>
                <a:spcPts val="0"/>
              </a:spcBef>
              <a:spcAft>
                <a:spcPts val="0"/>
              </a:spcAft>
              <a:tabLst>
                <a:tab pos="444500" algn="l"/>
              </a:tabLst>
              <a:defRPr/>
            </a:pPr>
            <a:endParaRPr lang="zh-CN" altLang="en-US" sz="3600" b="1" dirty="0">
              <a:solidFill>
                <a:schemeClr val="bg2">
                  <a:lumMod val="60000"/>
                  <a:lumOff val="40000"/>
                </a:schemeClr>
              </a:solidFill>
              <a:latin typeface="微软雅黑" panose="020B0503020204020204" pitchFamily="34" charset="-122"/>
              <a:ea typeface="+mn-ea"/>
            </a:endParaRPr>
          </a:p>
          <a:p>
            <a:pPr fontAlgn="auto">
              <a:lnSpc>
                <a:spcPts val="1000"/>
              </a:lnSpc>
              <a:spcBef>
                <a:spcPts val="0"/>
              </a:spcBef>
              <a:spcAft>
                <a:spcPts val="0"/>
              </a:spcAft>
              <a:tabLst>
                <a:tab pos="444500" algn="l"/>
              </a:tabLst>
              <a:defRPr/>
            </a:pPr>
            <a:endParaRPr lang="zh-CN" altLang="en-US" sz="3600" b="1" dirty="0">
              <a:solidFill>
                <a:schemeClr val="bg2">
                  <a:lumMod val="60000"/>
                  <a:lumOff val="40000"/>
                </a:schemeClr>
              </a:solidFill>
              <a:latin typeface="微软雅黑" panose="020B0503020204020204" pitchFamily="34" charset="-122"/>
              <a:ea typeface="+mn-ea"/>
            </a:endParaRPr>
          </a:p>
          <a:p>
            <a:pPr fontAlgn="auto">
              <a:lnSpc>
                <a:spcPts val="1000"/>
              </a:lnSpc>
              <a:spcBef>
                <a:spcPts val="0"/>
              </a:spcBef>
              <a:spcAft>
                <a:spcPts val="0"/>
              </a:spcAft>
              <a:tabLst>
                <a:tab pos="444500" algn="l"/>
              </a:tabLst>
              <a:defRPr/>
            </a:pPr>
            <a:endParaRPr lang="zh-CN" altLang="en-US" sz="3600" b="1" dirty="0">
              <a:solidFill>
                <a:schemeClr val="bg2">
                  <a:lumMod val="60000"/>
                  <a:lumOff val="40000"/>
                </a:schemeClr>
              </a:solidFill>
              <a:latin typeface="微软雅黑" panose="020B0503020204020204" pitchFamily="34" charset="-122"/>
              <a:ea typeface="+mn-ea"/>
            </a:endParaRPr>
          </a:p>
          <a:p>
            <a:pPr fontAlgn="auto">
              <a:lnSpc>
                <a:spcPts val="2588"/>
              </a:lnSpc>
              <a:spcBef>
                <a:spcPts val="0"/>
              </a:spcBef>
              <a:spcAft>
                <a:spcPts val="0"/>
              </a:spcAft>
              <a:tabLst>
                <a:tab pos="444500" algn="l"/>
              </a:tabLst>
              <a:defRPr/>
            </a:pPr>
            <a:r>
              <a:rPr lang="zh-CN" altLang="en-US" sz="3600" b="1" dirty="0">
                <a:solidFill>
                  <a:srgbClr val="FFFFFF"/>
                </a:solidFill>
                <a:latin typeface="微软雅黑" panose="020B0503020204020204" pitchFamily="34" charset="-122"/>
                <a:ea typeface="+mn-ea"/>
              </a:rPr>
              <a:t>	</a:t>
            </a:r>
            <a:r>
              <a:rPr lang="en-US" altLang="zh-CN" sz="3200" dirty="0">
                <a:solidFill>
                  <a:srgbClr val="FFFFFF"/>
                </a:solidFill>
                <a:latin typeface="微软雅黑" panose="020B0503020204020204" pitchFamily="34" charset="-122"/>
                <a:ea typeface="+mn-ea"/>
              </a:rPr>
              <a:t>divide-and-conquer(P){</a:t>
            </a:r>
            <a:endParaRPr lang="zh-CN" altLang="en-US" sz="3200" dirty="0">
              <a:solidFill>
                <a:srgbClr val="FFFFFF"/>
              </a:solidFill>
              <a:latin typeface="微软雅黑" panose="020B0503020204020204" pitchFamily="34" charset="-122"/>
              <a:ea typeface="+mn-ea"/>
            </a:endParaRPr>
          </a:p>
        </p:txBody>
      </p:sp>
      <p:sp>
        <p:nvSpPr>
          <p:cNvPr id="16" name="文本框 15">
            <a:extLst>
              <a:ext uri="{FF2B5EF4-FFF2-40B4-BE49-F238E27FC236}">
                <a16:creationId xmlns:a16="http://schemas.microsoft.com/office/drawing/2014/main" id="{2CB91738-AF68-4C80-9147-E5F6AAB8B9E1}"/>
              </a:ext>
            </a:extLst>
          </p:cNvPr>
          <p:cNvSpPr txBox="1"/>
          <p:nvPr/>
        </p:nvSpPr>
        <p:spPr>
          <a:xfrm>
            <a:off x="609600" y="2230439"/>
            <a:ext cx="7994849" cy="2954655"/>
          </a:xfrm>
          <a:prstGeom prst="rect">
            <a:avLst/>
          </a:prstGeom>
          <a:noFill/>
        </p:spPr>
        <p:txBody>
          <a:bodyPr wrap="square" lIns="0" tIns="0" rIns="0" bIns="0">
            <a:spAutoFit/>
          </a:bodyPr>
          <a:lstStyle/>
          <a:p>
            <a:pPr fontAlgn="auto">
              <a:spcBef>
                <a:spcPts val="0"/>
              </a:spcBef>
              <a:spcAft>
                <a:spcPts val="0"/>
              </a:spcAft>
              <a:tabLst>
                <a:tab pos="304800" algn="l"/>
              </a:tabLst>
              <a:defRPr/>
            </a:pPr>
            <a:r>
              <a:rPr lang="en-US" altLang="zh-CN" sz="2400" dirty="0">
                <a:solidFill>
                  <a:srgbClr val="000000"/>
                </a:solidFill>
                <a:latin typeface="微软雅黑" panose="020B0503020204020204" pitchFamily="34" charset="-122"/>
                <a:ea typeface="+mn-ea"/>
              </a:rPr>
              <a:t>(1) if ( | P | &lt;= n0) </a:t>
            </a:r>
            <a:r>
              <a:rPr lang="en-US" altLang="zh-CN" sz="2400" dirty="0" err="1">
                <a:solidFill>
                  <a:srgbClr val="000000"/>
                </a:solidFill>
                <a:latin typeface="微软雅黑" panose="020B0503020204020204" pitchFamily="34" charset="-122"/>
                <a:ea typeface="+mn-ea"/>
              </a:rPr>
              <a:t>adhoc</a:t>
            </a:r>
            <a:r>
              <a:rPr lang="en-US" altLang="zh-CN" sz="2400" dirty="0">
                <a:solidFill>
                  <a:srgbClr val="000000"/>
                </a:solidFill>
                <a:latin typeface="微软雅黑" panose="020B0503020204020204" pitchFamily="34" charset="-122"/>
                <a:ea typeface="+mn-ea"/>
              </a:rPr>
              <a:t>(P);   //</a:t>
            </a:r>
            <a:r>
              <a:rPr lang="zh-CN" altLang="en-US" sz="2400" dirty="0">
                <a:solidFill>
                  <a:srgbClr val="000000"/>
                </a:solidFill>
                <a:latin typeface="微软雅黑" panose="020B0503020204020204" pitchFamily="34" charset="-122"/>
                <a:ea typeface="+mn-ea"/>
              </a:rPr>
              <a:t>递归出口，用特定程序解决基础问题</a:t>
            </a:r>
          </a:p>
          <a:p>
            <a:pPr fontAlgn="auto">
              <a:spcBef>
                <a:spcPts val="0"/>
              </a:spcBef>
              <a:spcAft>
                <a:spcPts val="0"/>
              </a:spcAft>
              <a:tabLst>
                <a:tab pos="304800" algn="l"/>
              </a:tabLst>
              <a:defRPr/>
            </a:pPr>
            <a:r>
              <a:rPr lang="en-US" altLang="zh-CN" sz="2400" dirty="0">
                <a:solidFill>
                  <a:srgbClr val="000000"/>
                </a:solidFill>
                <a:latin typeface="微软雅黑" panose="020B0503020204020204" pitchFamily="34" charset="-122"/>
                <a:ea typeface="+mn-ea"/>
              </a:rPr>
              <a:t>(2) divide P into smaller </a:t>
            </a:r>
            <a:r>
              <a:rPr lang="en-US" altLang="zh-CN" sz="2400" dirty="0" err="1">
                <a:solidFill>
                  <a:srgbClr val="000000"/>
                </a:solidFill>
                <a:latin typeface="微软雅黑" panose="020B0503020204020204" pitchFamily="34" charset="-122"/>
                <a:ea typeface="+mn-ea"/>
              </a:rPr>
              <a:t>subinstances</a:t>
            </a:r>
            <a:r>
              <a:rPr lang="en-US" altLang="zh-CN" sz="2400" dirty="0">
                <a:solidFill>
                  <a:srgbClr val="000000"/>
                </a:solidFill>
                <a:latin typeface="微软雅黑" panose="020B0503020204020204" pitchFamily="34" charset="-122"/>
                <a:ea typeface="+mn-ea"/>
              </a:rPr>
              <a:t> P1,P2,...,Pk</a:t>
            </a:r>
            <a:r>
              <a:rPr lang="zh-CN" altLang="en-US" sz="2400" dirty="0">
                <a:solidFill>
                  <a:srgbClr val="000000"/>
                </a:solidFill>
                <a:latin typeface="微软雅黑" panose="020B0503020204020204" pitchFamily="34" charset="-122"/>
                <a:ea typeface="+mn-ea"/>
              </a:rPr>
              <a:t>；</a:t>
            </a:r>
            <a:r>
              <a:rPr lang="en-US" altLang="zh-CN" sz="2400" dirty="0">
                <a:solidFill>
                  <a:srgbClr val="000000"/>
                </a:solidFill>
                <a:latin typeface="微软雅黑" panose="020B0503020204020204" pitchFamily="34" charset="-122"/>
                <a:ea typeface="+mn-ea"/>
              </a:rPr>
              <a:t>//</a:t>
            </a:r>
            <a:r>
              <a:rPr lang="zh-CN" altLang="en-US" sz="2400" dirty="0">
                <a:solidFill>
                  <a:srgbClr val="000000"/>
                </a:solidFill>
                <a:latin typeface="微软雅黑" panose="020B0503020204020204" pitchFamily="34" charset="-122"/>
                <a:ea typeface="+mn-ea"/>
              </a:rPr>
              <a:t>分解出子问题</a:t>
            </a:r>
          </a:p>
          <a:p>
            <a:pPr fontAlgn="auto">
              <a:spcBef>
                <a:spcPts val="0"/>
              </a:spcBef>
              <a:spcAft>
                <a:spcPts val="0"/>
              </a:spcAft>
              <a:tabLst>
                <a:tab pos="304800" algn="l"/>
              </a:tabLst>
              <a:defRPr/>
            </a:pPr>
            <a:r>
              <a:rPr lang="en-US" altLang="zh-CN" sz="2400" dirty="0">
                <a:solidFill>
                  <a:srgbClr val="000000"/>
                </a:solidFill>
                <a:latin typeface="微软雅黑" panose="020B0503020204020204" pitchFamily="34" charset="-122"/>
                <a:ea typeface="+mn-ea"/>
              </a:rPr>
              <a:t>(3) for (</a:t>
            </a:r>
            <a:r>
              <a:rPr lang="en-US" altLang="zh-CN" sz="2400" dirty="0" err="1">
                <a:solidFill>
                  <a:srgbClr val="000000"/>
                </a:solidFill>
                <a:latin typeface="微软雅黑" panose="020B0503020204020204" pitchFamily="34" charset="-122"/>
                <a:ea typeface="+mn-ea"/>
              </a:rPr>
              <a:t>i</a:t>
            </a:r>
            <a:r>
              <a:rPr lang="en-US" altLang="zh-CN" sz="2400" dirty="0">
                <a:solidFill>
                  <a:srgbClr val="000000"/>
                </a:solidFill>
                <a:latin typeface="微软雅黑" panose="020B0503020204020204" pitchFamily="34" charset="-122"/>
                <a:ea typeface="+mn-ea"/>
              </a:rPr>
              <a:t> = 1, </a:t>
            </a:r>
            <a:r>
              <a:rPr lang="en-US" altLang="zh-CN" sz="2400" dirty="0" err="1">
                <a:solidFill>
                  <a:srgbClr val="000000"/>
                </a:solidFill>
                <a:latin typeface="微软雅黑" panose="020B0503020204020204" pitchFamily="34" charset="-122"/>
                <a:ea typeface="+mn-ea"/>
              </a:rPr>
              <a:t>i</a:t>
            </a:r>
            <a:r>
              <a:rPr lang="en-US" altLang="zh-CN" sz="2400" dirty="0">
                <a:solidFill>
                  <a:srgbClr val="000000"/>
                </a:solidFill>
                <a:latin typeface="微软雅黑" panose="020B0503020204020204" pitchFamily="34" charset="-122"/>
                <a:ea typeface="+mn-ea"/>
              </a:rPr>
              <a:t> &lt;= k, </a:t>
            </a:r>
            <a:r>
              <a:rPr lang="en-US" altLang="zh-CN" sz="2400" dirty="0" err="1">
                <a:solidFill>
                  <a:srgbClr val="000000"/>
                </a:solidFill>
                <a:latin typeface="微软雅黑" panose="020B0503020204020204" pitchFamily="34" charset="-122"/>
                <a:ea typeface="+mn-ea"/>
              </a:rPr>
              <a:t>i</a:t>
            </a:r>
            <a:r>
              <a:rPr lang="en-US" altLang="zh-CN" sz="2400" dirty="0">
                <a:solidFill>
                  <a:srgbClr val="000000"/>
                </a:solidFill>
                <a:latin typeface="微软雅黑" panose="020B0503020204020204" pitchFamily="34" charset="-122"/>
                <a:ea typeface="+mn-ea"/>
              </a:rPr>
              <a:t>++)</a:t>
            </a:r>
          </a:p>
          <a:p>
            <a:pPr fontAlgn="auto">
              <a:spcBef>
                <a:spcPts val="0"/>
              </a:spcBef>
              <a:spcAft>
                <a:spcPts val="0"/>
              </a:spcAft>
              <a:tabLst>
                <a:tab pos="304800" algn="l"/>
              </a:tabLst>
              <a:defRPr/>
            </a:pPr>
            <a:r>
              <a:rPr lang="en-US" altLang="zh-CN" sz="2400" dirty="0">
                <a:solidFill>
                  <a:srgbClr val="000000"/>
                </a:solidFill>
                <a:latin typeface="微软雅黑" panose="020B0503020204020204" pitchFamily="34" charset="-122"/>
                <a:ea typeface="+mn-ea"/>
              </a:rPr>
              <a:t>	</a:t>
            </a:r>
            <a:r>
              <a:rPr lang="en-US" altLang="zh-CN" sz="2400" dirty="0" err="1">
                <a:solidFill>
                  <a:srgbClr val="000000"/>
                </a:solidFill>
                <a:latin typeface="微软雅黑" panose="020B0503020204020204" pitchFamily="34" charset="-122"/>
                <a:ea typeface="+mn-ea"/>
              </a:rPr>
              <a:t>yi</a:t>
            </a:r>
            <a:r>
              <a:rPr lang="en-US" altLang="zh-CN" sz="2400" dirty="0">
                <a:solidFill>
                  <a:srgbClr val="000000"/>
                </a:solidFill>
                <a:latin typeface="微软雅黑" panose="020B0503020204020204" pitchFamily="34" charset="-122"/>
                <a:ea typeface="+mn-ea"/>
              </a:rPr>
              <a:t> = divide-and-conquer(Pi); //</a:t>
            </a:r>
            <a:r>
              <a:rPr lang="zh-CN" altLang="en-US" sz="2400" dirty="0">
                <a:solidFill>
                  <a:srgbClr val="000000"/>
                </a:solidFill>
                <a:latin typeface="微软雅黑" panose="020B0503020204020204" pitchFamily="34" charset="-122"/>
                <a:ea typeface="+mn-ea"/>
              </a:rPr>
              <a:t>递归求解各子问题</a:t>
            </a:r>
          </a:p>
          <a:p>
            <a:pPr fontAlgn="auto">
              <a:spcBef>
                <a:spcPts val="0"/>
              </a:spcBef>
              <a:spcAft>
                <a:spcPts val="0"/>
              </a:spcAft>
              <a:tabLst>
                <a:tab pos="304800" algn="l"/>
              </a:tabLst>
              <a:defRPr/>
            </a:pPr>
            <a:r>
              <a:rPr lang="en-US" altLang="zh-CN" sz="2400" dirty="0">
                <a:solidFill>
                  <a:srgbClr val="000000"/>
                </a:solidFill>
                <a:latin typeface="微软雅黑" panose="020B0503020204020204" pitchFamily="34" charset="-122"/>
                <a:ea typeface="+mn-ea"/>
              </a:rPr>
              <a:t>(4) return </a:t>
            </a:r>
            <a:r>
              <a:rPr lang="en-US" altLang="zh-CN" sz="2400" b="1" dirty="0">
                <a:solidFill>
                  <a:srgbClr val="F77A2D"/>
                </a:solidFill>
                <a:latin typeface="微软雅黑" panose="020B0503020204020204" pitchFamily="34" charset="-122"/>
                <a:ea typeface="+mn-ea"/>
              </a:rPr>
              <a:t>merge(y1,...,</a:t>
            </a:r>
            <a:r>
              <a:rPr lang="en-US" altLang="zh-CN" sz="2400" b="1" dirty="0" err="1">
                <a:solidFill>
                  <a:srgbClr val="F77A2D"/>
                </a:solidFill>
                <a:latin typeface="微软雅黑" panose="020B0503020204020204" pitchFamily="34" charset="-122"/>
                <a:ea typeface="+mn-ea"/>
              </a:rPr>
              <a:t>yk</a:t>
            </a:r>
            <a:r>
              <a:rPr lang="en-US" altLang="zh-CN" sz="2400" b="1" dirty="0">
                <a:solidFill>
                  <a:srgbClr val="F77A2D"/>
                </a:solidFill>
                <a:latin typeface="微软雅黑" panose="020B0503020204020204" pitchFamily="34" charset="-122"/>
                <a:ea typeface="+mn-ea"/>
              </a:rPr>
              <a:t>)</a:t>
            </a:r>
            <a:r>
              <a:rPr lang="en-US" altLang="zh-CN" sz="2400" dirty="0">
                <a:solidFill>
                  <a:srgbClr val="F77A2D"/>
                </a:solidFill>
                <a:latin typeface="微软雅黑" panose="020B0503020204020204" pitchFamily="34" charset="-122"/>
                <a:ea typeface="+mn-ea"/>
              </a:rPr>
              <a:t>;  </a:t>
            </a:r>
            <a:r>
              <a:rPr lang="en-US" altLang="zh-CN" sz="2400" dirty="0">
                <a:solidFill>
                  <a:srgbClr val="000000"/>
                </a:solidFill>
                <a:latin typeface="微软雅黑" panose="020B0503020204020204" pitchFamily="34" charset="-122"/>
                <a:ea typeface="+mn-ea"/>
              </a:rPr>
              <a:t>//</a:t>
            </a:r>
            <a:r>
              <a:rPr lang="zh-CN" altLang="en-US" sz="2400" dirty="0">
                <a:solidFill>
                  <a:srgbClr val="000000"/>
                </a:solidFill>
                <a:latin typeface="微软雅黑" panose="020B0503020204020204" pitchFamily="34" charset="-122"/>
                <a:ea typeface="+mn-ea"/>
              </a:rPr>
              <a:t>将各子问题的解合并为原问题的解 </a:t>
            </a:r>
            <a:r>
              <a:rPr lang="en-US" altLang="zh-CN" sz="2400" dirty="0">
                <a:solidFill>
                  <a:srgbClr val="000000"/>
                </a:solidFill>
                <a:latin typeface="微软雅黑" panose="020B0503020204020204" pitchFamily="34" charset="-122"/>
                <a:ea typeface="+mn-ea"/>
              </a:rPr>
              <a:t>}</a:t>
            </a:r>
            <a:endParaRPr lang="zh-CN" altLang="en-US" sz="2400" dirty="0">
              <a:solidFill>
                <a:srgbClr val="000000"/>
              </a:solidFill>
              <a:latin typeface="微软雅黑" panose="020B0503020204020204" pitchFamily="34" charset="-122"/>
              <a:ea typeface="+mn-ea"/>
            </a:endParaRPr>
          </a:p>
        </p:txBody>
      </p:sp>
      <p:sp>
        <p:nvSpPr>
          <p:cNvPr id="17" name="文本框 16">
            <a:extLst>
              <a:ext uri="{FF2B5EF4-FFF2-40B4-BE49-F238E27FC236}">
                <a16:creationId xmlns:a16="http://schemas.microsoft.com/office/drawing/2014/main" id="{E9FE43D4-F965-4CFF-8737-02D60B210059}"/>
              </a:ext>
            </a:extLst>
          </p:cNvPr>
          <p:cNvSpPr txBox="1"/>
          <p:nvPr/>
        </p:nvSpPr>
        <p:spPr>
          <a:xfrm>
            <a:off x="660694" y="5339782"/>
            <a:ext cx="7943755" cy="1107996"/>
          </a:xfrm>
          <a:prstGeom prst="rect">
            <a:avLst/>
          </a:prstGeom>
          <a:noFill/>
        </p:spPr>
        <p:txBody>
          <a:bodyPr wrap="square" lIns="0" tIns="0" rIns="0" bIns="0">
            <a:spAutoFit/>
          </a:bodyPr>
          <a:lstStyle/>
          <a:p>
            <a:pPr fontAlgn="auto">
              <a:spcBef>
                <a:spcPts val="0"/>
              </a:spcBef>
              <a:spcAft>
                <a:spcPts val="0"/>
              </a:spcAft>
              <a:defRPr/>
            </a:pPr>
            <a:r>
              <a:rPr lang="en-US" altLang="zh-CN" sz="2400" b="1" dirty="0">
                <a:solidFill>
                  <a:srgbClr val="F77A2D"/>
                </a:solidFill>
                <a:latin typeface="微软雅黑" panose="020B0503020204020204" pitchFamily="34" charset="-122"/>
                <a:ea typeface="+mn-ea"/>
              </a:rPr>
              <a:t>merge</a:t>
            </a:r>
            <a:r>
              <a:rPr lang="zh-CN" altLang="en-US" sz="2400" b="1" dirty="0">
                <a:solidFill>
                  <a:srgbClr val="F77A2D"/>
                </a:solidFill>
                <a:latin typeface="微软雅黑" panose="020B0503020204020204" pitchFamily="34" charset="-122"/>
                <a:ea typeface="+mn-ea"/>
              </a:rPr>
              <a:t>合并子程序，把</a:t>
            </a:r>
            <a:r>
              <a:rPr lang="en-US" altLang="zh-CN" sz="2400" b="1" dirty="0">
                <a:solidFill>
                  <a:srgbClr val="F77A2D"/>
                </a:solidFill>
                <a:latin typeface="微软雅黑" panose="020B0503020204020204" pitchFamily="34" charset="-122"/>
                <a:ea typeface="+mn-ea"/>
              </a:rPr>
              <a:t>k</a:t>
            </a:r>
            <a:r>
              <a:rPr lang="zh-CN" altLang="en-US" sz="2400" b="1" dirty="0">
                <a:solidFill>
                  <a:srgbClr val="F77A2D"/>
                </a:solidFill>
                <a:latin typeface="微软雅黑" panose="020B0503020204020204" pitchFamily="34" charset="-122"/>
                <a:ea typeface="+mn-ea"/>
              </a:rPr>
              <a:t>个子问题的解合并得到原问题的解</a:t>
            </a:r>
            <a:r>
              <a:rPr lang="zh-CN" altLang="en-US" sz="2400" dirty="0">
                <a:solidFill>
                  <a:srgbClr val="000000"/>
                </a:solidFill>
                <a:latin typeface="微软雅黑" panose="020B0503020204020204" pitchFamily="34" charset="-122"/>
                <a:ea typeface="+mn-ea"/>
              </a:rPr>
              <a:t>。合并子程序因求解问题而异，即使是同一个问题，如果第二步的划分策略不同，其合并子程序也往往不一样。</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dirty="0">
                <a:solidFill>
                  <a:schemeClr val="accent4">
                    <a:lumMod val="75000"/>
                  </a:schemeClr>
                </a:solidFill>
                <a:effectLst>
                  <a:outerShdw blurRad="38100" dist="38100" dir="2700000" algn="tl">
                    <a:srgbClr val="C0C0C0"/>
                  </a:outerShdw>
                </a:effectLst>
                <a:ea typeface="黑体" pitchFamily="2" charset="-122"/>
              </a:rPr>
              <a:t>分治法的适用条件</a:t>
            </a:r>
          </a:p>
        </p:txBody>
      </p:sp>
      <p:sp>
        <p:nvSpPr>
          <p:cNvPr id="27651" name="Rectangle 3"/>
          <p:cNvSpPr>
            <a:spLocks noGrp="1" noChangeArrowheads="1"/>
          </p:cNvSpPr>
          <p:nvPr>
            <p:ph type="body" idx="1"/>
          </p:nvPr>
        </p:nvSpPr>
        <p:spPr>
          <a:xfrm>
            <a:off x="684213" y="1556792"/>
            <a:ext cx="7988300" cy="3168352"/>
          </a:xfrm>
        </p:spPr>
        <p:txBody>
          <a:bodyPr>
            <a:noAutofit/>
          </a:bodyPr>
          <a:lstStyle/>
          <a:p>
            <a:pPr>
              <a:buFont typeface="Wingdings" pitchFamily="2" charset="2"/>
              <a:buNone/>
            </a:pPr>
            <a:r>
              <a:rPr lang="zh-CN" altLang="en-US" sz="2800" dirty="0">
                <a:effectLst>
                  <a:outerShdw blurRad="38100" dist="38100" dir="2700000" algn="tl">
                    <a:srgbClr val="C0C0C0"/>
                  </a:outerShdw>
                </a:effectLst>
                <a:ea typeface="黑体" pitchFamily="2" charset="-122"/>
              </a:rPr>
              <a:t>分治法所能解决的问题一般具有以下几个特征：</a:t>
            </a:r>
          </a:p>
          <a:p>
            <a:r>
              <a:rPr lang="zh-CN" altLang="en-US" sz="2400" dirty="0">
                <a:ea typeface="楷体_GB2312" pitchFamily="49" charset="-122"/>
              </a:rPr>
              <a:t>该问题的规模缩小到一定的程度就可以</a:t>
            </a:r>
            <a:r>
              <a:rPr lang="zh-CN" altLang="en-US" sz="2400" dirty="0">
                <a:solidFill>
                  <a:schemeClr val="accent4">
                    <a:lumMod val="75000"/>
                  </a:schemeClr>
                </a:solidFill>
                <a:ea typeface="楷体_GB2312" pitchFamily="49" charset="-122"/>
              </a:rPr>
              <a:t>容易</a:t>
            </a:r>
            <a:r>
              <a:rPr lang="zh-CN" altLang="en-US" sz="2400" dirty="0">
                <a:ea typeface="楷体_GB2312" pitchFamily="49" charset="-122"/>
              </a:rPr>
              <a:t>地解决；</a:t>
            </a:r>
          </a:p>
          <a:p>
            <a:r>
              <a:rPr lang="zh-CN" altLang="en-US" sz="2400" dirty="0">
                <a:ea typeface="楷体_GB2312" pitchFamily="49" charset="-122"/>
              </a:rPr>
              <a:t>该问题可以分解为若干个规模较小的</a:t>
            </a:r>
            <a:r>
              <a:rPr lang="zh-CN" altLang="en-US" sz="2400" dirty="0">
                <a:solidFill>
                  <a:schemeClr val="accent4">
                    <a:lumMod val="75000"/>
                  </a:schemeClr>
                </a:solidFill>
                <a:ea typeface="楷体_GB2312" pitchFamily="49" charset="-122"/>
              </a:rPr>
              <a:t>相同问题</a:t>
            </a:r>
            <a:r>
              <a:rPr lang="zh-CN" altLang="en-US" sz="2400" dirty="0">
                <a:ea typeface="楷体_GB2312" pitchFamily="49" charset="-122"/>
              </a:rPr>
              <a:t>，即该问题具有</a:t>
            </a:r>
            <a:r>
              <a:rPr lang="zh-CN" altLang="en-US" sz="2400" dirty="0">
                <a:solidFill>
                  <a:schemeClr val="accent4">
                    <a:lumMod val="75000"/>
                  </a:schemeClr>
                </a:solidFill>
                <a:ea typeface="黑体" pitchFamily="2" charset="-122"/>
              </a:rPr>
              <a:t>最优子结构性质</a:t>
            </a:r>
          </a:p>
          <a:p>
            <a:r>
              <a:rPr lang="zh-CN" altLang="en-US" sz="2400" dirty="0">
                <a:ea typeface="楷体_GB2312" pitchFamily="49" charset="-122"/>
              </a:rPr>
              <a:t>利用该问题分解出的子问题的解</a:t>
            </a:r>
            <a:r>
              <a:rPr lang="zh-CN" altLang="en-US" sz="2400" dirty="0">
                <a:solidFill>
                  <a:schemeClr val="accent4">
                    <a:lumMod val="75000"/>
                  </a:schemeClr>
                </a:solidFill>
                <a:ea typeface="楷体_GB2312" pitchFamily="49" charset="-122"/>
              </a:rPr>
              <a:t>可以合并</a:t>
            </a:r>
            <a:r>
              <a:rPr lang="zh-CN" altLang="en-US" sz="2400" dirty="0">
                <a:ea typeface="楷体_GB2312" pitchFamily="49" charset="-122"/>
              </a:rPr>
              <a:t>为该问题的解；</a:t>
            </a:r>
          </a:p>
          <a:p>
            <a:r>
              <a:rPr lang="zh-CN" altLang="en-US" sz="2400" dirty="0">
                <a:ea typeface="楷体_GB2312" pitchFamily="49" charset="-122"/>
              </a:rPr>
              <a:t>该问题所分解出的各个子问题是</a:t>
            </a:r>
            <a:r>
              <a:rPr lang="zh-CN" altLang="en-US" sz="2400" dirty="0">
                <a:solidFill>
                  <a:schemeClr val="accent4">
                    <a:lumMod val="75000"/>
                  </a:schemeClr>
                </a:solidFill>
                <a:ea typeface="楷体_GB2312" pitchFamily="49" charset="-122"/>
              </a:rPr>
              <a:t>相互独立</a:t>
            </a:r>
            <a:r>
              <a:rPr lang="zh-CN" altLang="en-US" sz="2400" dirty="0">
                <a:ea typeface="楷体_GB2312" pitchFamily="49" charset="-122"/>
              </a:rPr>
              <a:t>的，即子问题之间不包含公共的子问题。 </a:t>
            </a:r>
          </a:p>
        </p:txBody>
      </p:sp>
      <p:sp>
        <p:nvSpPr>
          <p:cNvPr id="27652" name="Text Box 4"/>
          <p:cNvSpPr txBox="1">
            <a:spLocks noChangeArrowheads="1"/>
          </p:cNvSpPr>
          <p:nvPr/>
        </p:nvSpPr>
        <p:spPr bwMode="auto">
          <a:xfrm>
            <a:off x="1547664" y="5015646"/>
            <a:ext cx="6913562" cy="830997"/>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solidFill>
                  <a:schemeClr val="bg1"/>
                </a:solidFill>
                <a:ea typeface="楷体_GB2312" pitchFamily="49" charset="-122"/>
              </a:rPr>
              <a:t>因为问题的计算复杂性一般是随着问题规模的增加而增加，因此大部分问题满足这个特征。</a:t>
            </a:r>
          </a:p>
        </p:txBody>
      </p:sp>
      <p:sp>
        <p:nvSpPr>
          <p:cNvPr id="27653" name="Text Box 5"/>
          <p:cNvSpPr txBox="1">
            <a:spLocks noChangeArrowheads="1"/>
          </p:cNvSpPr>
          <p:nvPr/>
        </p:nvSpPr>
        <p:spPr bwMode="auto">
          <a:xfrm>
            <a:off x="1556842" y="5015645"/>
            <a:ext cx="6913562" cy="830997"/>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solidFill>
                  <a:schemeClr val="bg1"/>
                </a:solidFill>
                <a:ea typeface="楷体_GB2312" pitchFamily="49" charset="-122"/>
              </a:rPr>
              <a:t>这条特征是应用分治法的前提，它也是大多数问题可以满足的，此特征反映了递归思想的应用</a:t>
            </a:r>
          </a:p>
        </p:txBody>
      </p:sp>
      <p:sp>
        <p:nvSpPr>
          <p:cNvPr id="27654" name="Text Box 6"/>
          <p:cNvSpPr txBox="1">
            <a:spLocks noChangeArrowheads="1"/>
          </p:cNvSpPr>
          <p:nvPr/>
        </p:nvSpPr>
        <p:spPr bwMode="auto">
          <a:xfrm>
            <a:off x="827583" y="4999062"/>
            <a:ext cx="7988299" cy="1238250"/>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r>
              <a:rPr lang="zh-CN" altLang="en-US" sz="2400" dirty="0">
                <a:solidFill>
                  <a:schemeClr val="bg1"/>
                </a:solidFill>
                <a:ea typeface="楷体_GB2312" pitchFamily="49" charset="-122"/>
              </a:rPr>
              <a:t>能否利用分治法完全取决于问题是否具有这条特征，如果具备了前两条特征，而不具备第三条特征，则可以考虑</a:t>
            </a:r>
            <a:r>
              <a:rPr lang="zh-CN" altLang="en-US" sz="2400" b="1" dirty="0">
                <a:solidFill>
                  <a:schemeClr val="bg1"/>
                </a:solidFill>
                <a:ea typeface="黑体" pitchFamily="2" charset="-122"/>
              </a:rPr>
              <a:t>贪心算法</a:t>
            </a:r>
            <a:r>
              <a:rPr lang="zh-CN" altLang="en-US" sz="2400" dirty="0">
                <a:solidFill>
                  <a:schemeClr val="bg1"/>
                </a:solidFill>
                <a:ea typeface="楷体_GB2312" pitchFamily="49" charset="-122"/>
              </a:rPr>
              <a:t>或</a:t>
            </a:r>
            <a:r>
              <a:rPr lang="zh-CN" altLang="en-US" sz="2400" b="1" dirty="0">
                <a:solidFill>
                  <a:schemeClr val="bg1"/>
                </a:solidFill>
                <a:ea typeface="黑体" pitchFamily="2" charset="-122"/>
              </a:rPr>
              <a:t>动态规划</a:t>
            </a:r>
            <a:r>
              <a:rPr lang="zh-CN" altLang="en-US" sz="2400" dirty="0">
                <a:solidFill>
                  <a:schemeClr val="bg1"/>
                </a:solidFill>
                <a:ea typeface="楷体_GB2312" pitchFamily="49" charset="-122"/>
              </a:rPr>
              <a:t>。</a:t>
            </a:r>
          </a:p>
        </p:txBody>
      </p:sp>
      <p:sp>
        <p:nvSpPr>
          <p:cNvPr id="27655" name="Text Box 7"/>
          <p:cNvSpPr txBox="1">
            <a:spLocks noChangeArrowheads="1"/>
          </p:cNvSpPr>
          <p:nvPr/>
        </p:nvSpPr>
        <p:spPr bwMode="auto">
          <a:xfrm>
            <a:off x="827584" y="5029201"/>
            <a:ext cx="7988299" cy="1200329"/>
          </a:xfrm>
          <a:prstGeom prst="rect">
            <a:avLst/>
          </a:prstGeom>
          <a:solidFill>
            <a:schemeClr val="hlink"/>
          </a:solidFill>
          <a:ln w="50800">
            <a:solidFill>
              <a:srgbClr val="FF6600"/>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r>
              <a:rPr lang="zh-CN" altLang="en-US" sz="2400" dirty="0">
                <a:solidFill>
                  <a:schemeClr val="bg1"/>
                </a:solidFill>
                <a:ea typeface="楷体_GB2312" pitchFamily="49" charset="-122"/>
              </a:rPr>
              <a:t>这条特征涉及到分治法的效率，如果各子问题是不独立的，则分治法要做许多不必要的工作，重复地解公共的子问题，此时虽然也可用分治法，但一般用</a:t>
            </a:r>
            <a:r>
              <a:rPr lang="zh-CN" altLang="en-US" sz="2400" b="1" dirty="0">
                <a:solidFill>
                  <a:schemeClr val="bg1"/>
                </a:solidFill>
                <a:ea typeface="黑体" pitchFamily="2" charset="-122"/>
              </a:rPr>
              <a:t>动态规划</a:t>
            </a:r>
            <a:r>
              <a:rPr lang="zh-CN" altLang="en-US" sz="2400" dirty="0">
                <a:solidFill>
                  <a:schemeClr val="bg1"/>
                </a:solidFill>
                <a:ea typeface="楷体_GB2312" pitchFamily="49" charset="-122"/>
              </a:rPr>
              <a:t>较好。</a:t>
            </a:r>
          </a:p>
        </p:txBody>
      </p:sp>
    </p:spTree>
    <p:extLst>
      <p:ext uri="{BB962C8B-B14F-4D97-AF65-F5344CB8AC3E}">
        <p14:creationId xmlns:p14="http://schemas.microsoft.com/office/powerpoint/2010/main" val="20874840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blinds(horizontal)">
                                      <p:cBhvr>
                                        <p:cTn id="7" dur="500"/>
                                        <p:tgtEl>
                                          <p:spTgt spid="27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blinds(horizontal)">
                                      <p:cBhvr>
                                        <p:cTn id="12" dur="500"/>
                                        <p:tgtEl>
                                          <p:spTgt spid="276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52"/>
                                        </p:tgtEl>
                                        <p:attrNameLst>
                                          <p:attrName>style.visibility</p:attrName>
                                        </p:attrNameLst>
                                      </p:cBhvr>
                                      <p:to>
                                        <p:strVal val="visible"/>
                                      </p:to>
                                    </p:set>
                                    <p:animEffect transition="in" filter="blinds(horizontal)">
                                      <p:cBhvr>
                                        <p:cTn id="17" dur="500"/>
                                        <p:tgtEl>
                                          <p:spTgt spid="276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51">
                                            <p:txEl>
                                              <p:pRg st="2" end="2"/>
                                            </p:txEl>
                                          </p:spTgt>
                                        </p:tgtEl>
                                        <p:attrNameLst>
                                          <p:attrName>style.visibility</p:attrName>
                                        </p:attrNameLst>
                                      </p:cBhvr>
                                      <p:to>
                                        <p:strVal val="visible"/>
                                      </p:to>
                                    </p:set>
                                    <p:animEffect transition="in" filter="blinds(horizontal)">
                                      <p:cBhvr>
                                        <p:cTn id="22" dur="500"/>
                                        <p:tgtEl>
                                          <p:spTgt spid="2765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53"/>
                                        </p:tgtEl>
                                        <p:attrNameLst>
                                          <p:attrName>style.visibility</p:attrName>
                                        </p:attrNameLst>
                                      </p:cBhvr>
                                      <p:to>
                                        <p:strVal val="visible"/>
                                      </p:to>
                                    </p:set>
                                    <p:animEffect transition="in" filter="blinds(horizontal)">
                                      <p:cBhvr>
                                        <p:cTn id="27" dur="500"/>
                                        <p:tgtEl>
                                          <p:spTgt spid="2765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651">
                                            <p:txEl>
                                              <p:pRg st="3" end="3"/>
                                            </p:txEl>
                                          </p:spTgt>
                                        </p:tgtEl>
                                        <p:attrNameLst>
                                          <p:attrName>style.visibility</p:attrName>
                                        </p:attrNameLst>
                                      </p:cBhvr>
                                      <p:to>
                                        <p:strVal val="visible"/>
                                      </p:to>
                                    </p:set>
                                    <p:animEffect transition="in" filter="blinds(horizontal)">
                                      <p:cBhvr>
                                        <p:cTn id="32" dur="500"/>
                                        <p:tgtEl>
                                          <p:spTgt spid="2765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654"/>
                                        </p:tgtEl>
                                        <p:attrNameLst>
                                          <p:attrName>style.visibility</p:attrName>
                                        </p:attrNameLst>
                                      </p:cBhvr>
                                      <p:to>
                                        <p:strVal val="visible"/>
                                      </p:to>
                                    </p:set>
                                    <p:animEffect transition="in" filter="blinds(horizontal)">
                                      <p:cBhvr>
                                        <p:cTn id="37" dur="500"/>
                                        <p:tgtEl>
                                          <p:spTgt spid="2765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7651">
                                            <p:txEl>
                                              <p:pRg st="4" end="4"/>
                                            </p:txEl>
                                          </p:spTgt>
                                        </p:tgtEl>
                                        <p:attrNameLst>
                                          <p:attrName>style.visibility</p:attrName>
                                        </p:attrNameLst>
                                      </p:cBhvr>
                                      <p:to>
                                        <p:strVal val="visible"/>
                                      </p:to>
                                    </p:set>
                                    <p:animEffect transition="in" filter="blinds(horizontal)">
                                      <p:cBhvr>
                                        <p:cTn id="42" dur="500"/>
                                        <p:tgtEl>
                                          <p:spTgt spid="27651">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7655"/>
                                        </p:tgtEl>
                                        <p:attrNameLst>
                                          <p:attrName>style.visibility</p:attrName>
                                        </p:attrNameLst>
                                      </p:cBhvr>
                                      <p:to>
                                        <p:strVal val="visible"/>
                                      </p:to>
                                    </p:set>
                                    <p:animEffect transition="in" filter="blinds(horizontal)">
                                      <p:cBhvr>
                                        <p:cTn id="47"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P spid="27652" grpId="0" animBg="1"/>
      <p:bldP spid="27653" grpId="0" animBg="1"/>
      <p:bldP spid="27654" grpId="0" animBg="1"/>
      <p:bldP spid="2765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1E62D731-EDB1-4082-AFC6-31EAC7990135}"/>
              </a:ext>
            </a:extLst>
          </p:cNvPr>
          <p:cNvSpPr>
            <a:spLocks noGrp="1" noChangeArrowheads="1"/>
          </p:cNvSpPr>
          <p:nvPr>
            <p:ph type="title"/>
          </p:nvPr>
        </p:nvSpPr>
        <p:spPr/>
        <p:txBody>
          <a:bodyPr/>
          <a:lstStyle/>
          <a:p>
            <a:pPr eaLnBrk="1" hangingPunct="1"/>
            <a:r>
              <a:rPr lang="zh-CN" altLang="en-US"/>
              <a:t>归并排序算法</a:t>
            </a:r>
          </a:p>
        </p:txBody>
      </p:sp>
      <p:sp>
        <p:nvSpPr>
          <p:cNvPr id="8196" name="Rectangle 3">
            <a:extLst>
              <a:ext uri="{FF2B5EF4-FFF2-40B4-BE49-F238E27FC236}">
                <a16:creationId xmlns:a16="http://schemas.microsoft.com/office/drawing/2014/main" id="{D23C5B39-0658-4C54-A146-B5DDBED56C2B}"/>
              </a:ext>
            </a:extLst>
          </p:cNvPr>
          <p:cNvSpPr>
            <a:spLocks noGrp="1" noChangeArrowheads="1"/>
          </p:cNvSpPr>
          <p:nvPr>
            <p:ph idx="1"/>
          </p:nvPr>
        </p:nvSpPr>
        <p:spPr>
          <a:xfrm>
            <a:off x="628650" y="1690689"/>
            <a:ext cx="7886700" cy="4486274"/>
          </a:xfrm>
        </p:spPr>
        <p:txBody>
          <a:bodyPr>
            <a:normAutofit/>
          </a:bodyPr>
          <a:lstStyle/>
          <a:p>
            <a:pPr eaLnBrk="1" hangingPunct="1"/>
            <a:r>
              <a:rPr lang="zh-CN" altLang="en-US" sz="2800" dirty="0"/>
              <a:t>问题：给定</a:t>
            </a:r>
            <a:r>
              <a:rPr lang="en-US" altLang="zh-CN" sz="2800" dirty="0"/>
              <a:t>n</a:t>
            </a:r>
            <a:r>
              <a:rPr lang="zh-CN" altLang="en-US" sz="2800" dirty="0"/>
              <a:t>个元素，按照递增的顺序对其进行排序。</a:t>
            </a:r>
          </a:p>
          <a:p>
            <a:pPr eaLnBrk="1" hangingPunct="1"/>
            <a:r>
              <a:rPr lang="zh-CN" altLang="en-US" sz="2800" b="1" dirty="0"/>
              <a:t>排序应用场景</a:t>
            </a:r>
            <a:r>
              <a:rPr lang="zh-CN" altLang="en-US" sz="2800" dirty="0"/>
              <a:t>：</a:t>
            </a:r>
          </a:p>
          <a:p>
            <a:pPr marL="0" indent="0" eaLnBrk="1" hangingPunct="1">
              <a:buNone/>
            </a:pPr>
            <a:r>
              <a:rPr lang="zh-CN" altLang="en-US" sz="2800" dirty="0"/>
              <a:t>直接应用：             </a:t>
            </a:r>
          </a:p>
          <a:p>
            <a:pPr eaLnBrk="1" hangingPunct="1">
              <a:buFont typeface="Wingdings" panose="05000000000000000000" pitchFamily="2" charset="2"/>
              <a:buChar char="Ø"/>
            </a:pPr>
            <a:r>
              <a:rPr lang="zh-CN" altLang="en-US" sz="2800" dirty="0"/>
              <a:t>   目录文件排序；</a:t>
            </a:r>
          </a:p>
          <a:p>
            <a:pPr eaLnBrk="1" hangingPunct="1">
              <a:buFont typeface="Wingdings" panose="05000000000000000000" pitchFamily="2" charset="2"/>
              <a:buChar char="Ø"/>
            </a:pPr>
            <a:r>
              <a:rPr lang="zh-CN" altLang="en-US" sz="2800" dirty="0"/>
              <a:t>   电话簿排序；</a:t>
            </a:r>
          </a:p>
          <a:p>
            <a:pPr eaLnBrk="1" hangingPunct="1">
              <a:buFont typeface="Wingdings" panose="05000000000000000000" pitchFamily="2" charset="2"/>
              <a:buChar char="Ø"/>
            </a:pPr>
            <a:r>
              <a:rPr lang="en-US" altLang="zh-CN" sz="2800" dirty="0"/>
              <a:t>  Google</a:t>
            </a:r>
            <a:r>
              <a:rPr lang="zh-CN" altLang="en-US" sz="2800" dirty="0"/>
              <a:t>上输出按照</a:t>
            </a:r>
          </a:p>
          <a:p>
            <a:pPr marL="0" indent="0" eaLnBrk="1" hangingPunct="1">
              <a:buNone/>
            </a:pPr>
            <a:r>
              <a:rPr lang="en-US" altLang="zh-CN" sz="2800" dirty="0"/>
              <a:t>     PageRank</a:t>
            </a:r>
            <a:r>
              <a:rPr lang="zh-CN" altLang="en-US" sz="2800" dirty="0"/>
              <a:t>排序；</a:t>
            </a:r>
          </a:p>
        </p:txBody>
      </p:sp>
      <p:sp>
        <p:nvSpPr>
          <p:cNvPr id="8194" name="灯片编号占位符 5">
            <a:extLst>
              <a:ext uri="{FF2B5EF4-FFF2-40B4-BE49-F238E27FC236}">
                <a16:creationId xmlns:a16="http://schemas.microsoft.com/office/drawing/2014/main" id="{F82C6B97-FA71-4D2B-ADF5-28DC42898329}"/>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13E2688-5ED7-491E-BE9F-29975CBCDA88}" type="slidenum">
              <a:rPr kumimoji="0" lang="zh-CN" altLang="en-US" sz="1400" smtClean="0"/>
              <a:pPr>
                <a:spcBef>
                  <a:spcPct val="0"/>
                </a:spcBef>
                <a:buClrTx/>
                <a:buSzTx/>
                <a:buFontTx/>
                <a:buNone/>
              </a:pPr>
              <a:t>48</a:t>
            </a:fld>
            <a:endParaRPr kumimoji="0" lang="en-US" altLang="zh-CN" sz="1400"/>
          </a:p>
        </p:txBody>
      </p:sp>
      <p:sp>
        <p:nvSpPr>
          <p:cNvPr id="8197" name="Text Box 4">
            <a:extLst>
              <a:ext uri="{FF2B5EF4-FFF2-40B4-BE49-F238E27FC236}">
                <a16:creationId xmlns:a16="http://schemas.microsoft.com/office/drawing/2014/main" id="{F934DC36-8502-425E-AB46-1C099889096F}"/>
              </a:ext>
            </a:extLst>
          </p:cNvPr>
          <p:cNvSpPr txBox="1">
            <a:spLocks noChangeArrowheads="1"/>
          </p:cNvSpPr>
          <p:nvPr/>
        </p:nvSpPr>
        <p:spPr bwMode="auto">
          <a:xfrm>
            <a:off x="4362450" y="2996952"/>
            <a:ext cx="352191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dirty="0">
                <a:latin typeface="+mn-lt"/>
                <a:ea typeface="+mn-ea"/>
              </a:rPr>
              <a:t>间接应用：</a:t>
            </a:r>
          </a:p>
          <a:p>
            <a:pPr marL="457200" indent="-457200" eaLnBrk="1" hangingPunct="1">
              <a:spcBef>
                <a:spcPct val="50000"/>
              </a:spcBef>
              <a:buClrTx/>
              <a:buSzTx/>
              <a:buFont typeface="Wingdings" panose="05000000000000000000" pitchFamily="2" charset="2"/>
              <a:buChar char="Ø"/>
            </a:pPr>
            <a:r>
              <a:rPr lang="zh-CN" altLang="en-US" sz="2800" dirty="0">
                <a:latin typeface="+mn-lt"/>
                <a:ea typeface="+mn-ea"/>
              </a:rPr>
              <a:t>区间调度；</a:t>
            </a:r>
          </a:p>
          <a:p>
            <a:pPr marL="457200" indent="-457200" eaLnBrk="1" hangingPunct="1">
              <a:spcBef>
                <a:spcPct val="50000"/>
              </a:spcBef>
              <a:buClrTx/>
              <a:buSzTx/>
              <a:buFont typeface="Wingdings" panose="05000000000000000000" pitchFamily="2" charset="2"/>
              <a:buChar char="Ø"/>
            </a:pPr>
            <a:r>
              <a:rPr lang="zh-CN" altLang="en-US" sz="2800" dirty="0">
                <a:latin typeface="+mn-lt"/>
                <a:ea typeface="+mn-ea"/>
              </a:rPr>
              <a:t>最小生成树问题；</a:t>
            </a:r>
          </a:p>
          <a:p>
            <a:pPr marL="457200" indent="-457200" eaLnBrk="1" hangingPunct="1">
              <a:spcBef>
                <a:spcPct val="50000"/>
              </a:spcBef>
              <a:buClrTx/>
              <a:buSzTx/>
              <a:buFont typeface="Wingdings" panose="05000000000000000000" pitchFamily="2" charset="2"/>
              <a:buChar char="Ø"/>
            </a:pPr>
            <a:r>
              <a:rPr lang="zh-CN" altLang="en-US" sz="2800" dirty="0">
                <a:latin typeface="+mn-lt"/>
                <a:ea typeface="+mn-ea"/>
              </a:rPr>
              <a:t>数据压缩；</a:t>
            </a:r>
          </a:p>
          <a:p>
            <a:pPr eaLnBrk="1" hangingPunct="1">
              <a:spcBef>
                <a:spcPct val="50000"/>
              </a:spcBef>
              <a:buClrTx/>
              <a:buSzTx/>
              <a:buFontTx/>
              <a:buNone/>
            </a:pPr>
            <a:endParaRPr lang="zh-CN" altLang="en-US" sz="2800" dirty="0"/>
          </a:p>
        </p:txBody>
      </p:sp>
      <p:grpSp>
        <p:nvGrpSpPr>
          <p:cNvPr id="2" name="组合 1">
            <a:extLst>
              <a:ext uri="{FF2B5EF4-FFF2-40B4-BE49-F238E27FC236}">
                <a16:creationId xmlns:a16="http://schemas.microsoft.com/office/drawing/2014/main" id="{5F1589E0-8346-0E19-A117-1F45DD70D594}"/>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7E98E96E-4FE6-FD85-DAC4-C564EC1A1C51}"/>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BD3848EF-BAE4-63D2-D1B1-1B39CCFA7BB6}"/>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FD56BCD9-EE57-4E4A-06A8-482541935D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6" name="组合 5">
            <a:extLst>
              <a:ext uri="{FF2B5EF4-FFF2-40B4-BE49-F238E27FC236}">
                <a16:creationId xmlns:a16="http://schemas.microsoft.com/office/drawing/2014/main" id="{91FCD6A8-D246-7E3F-7575-D46BFFD4EF56}"/>
              </a:ext>
            </a:extLst>
          </p:cNvPr>
          <p:cNvGrpSpPr/>
          <p:nvPr/>
        </p:nvGrpSpPr>
        <p:grpSpPr>
          <a:xfrm>
            <a:off x="0" y="6381328"/>
            <a:ext cx="9036484" cy="362367"/>
            <a:chOff x="-31973" y="6359109"/>
            <a:chExt cx="12307321" cy="224782"/>
          </a:xfrm>
        </p:grpSpPr>
        <p:grpSp>
          <p:nvGrpSpPr>
            <p:cNvPr id="7" name="组合 6">
              <a:extLst>
                <a:ext uri="{FF2B5EF4-FFF2-40B4-BE49-F238E27FC236}">
                  <a16:creationId xmlns:a16="http://schemas.microsoft.com/office/drawing/2014/main" id="{DF4E0251-CB1D-C038-BFB8-CA9DA0A95C1B}"/>
                </a:ext>
              </a:extLst>
            </p:cNvPr>
            <p:cNvGrpSpPr/>
            <p:nvPr userDrawn="1"/>
          </p:nvGrpSpPr>
          <p:grpSpPr>
            <a:xfrm>
              <a:off x="-31973" y="6414350"/>
              <a:ext cx="9656823" cy="114300"/>
              <a:chOff x="-111800" y="6407270"/>
              <a:chExt cx="9656823" cy="114300"/>
            </a:xfrm>
          </p:grpSpPr>
          <p:cxnSp>
            <p:nvCxnSpPr>
              <p:cNvPr id="18" name="直接连接符 17">
                <a:extLst>
                  <a:ext uri="{FF2B5EF4-FFF2-40B4-BE49-F238E27FC236}">
                    <a16:creationId xmlns:a16="http://schemas.microsoft.com/office/drawing/2014/main" id="{CF8D9EE1-8B86-BCD9-E16C-6B20B4C0A8DF}"/>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8DAD1C9-C1A3-DC2C-6B2C-B187AE444DA6}"/>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C0DFCC3-7158-C1F5-BFBE-D2E759D17573}"/>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9FDD4B1-28CF-8877-F4D0-F4A4C23AAF0E}"/>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434BCD7-B3CE-1657-D87E-E05634EECADE}"/>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D19E212-DE01-524A-F5BE-5AA2C650D034}"/>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6391C4C-0B47-0FC4-2230-040CFF34757D}"/>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99750EB-8449-9E6D-6BCB-F23AF80F45C4}"/>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5B8223F-5BCC-9F13-B5A1-F6818DC4CEAF}"/>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EDEE016-242F-DC30-571E-EBFFC03EDD3F}"/>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4FCC4C4-DE1C-EDAA-1908-25D24DADD36F}"/>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2676698-DFC9-178B-0CC4-A93FBC1F1730}"/>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692C688-9405-0387-5D01-77EAC9CE8F04}"/>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1A73574-2D48-D166-9BC7-1D7E71A07C6F}"/>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E0CDE43-5CE9-80C9-D3FE-DEA73EAC0865}"/>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E1EE139-F66E-351B-2ABA-D698B7CFCA63}"/>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DBFF1D4-68B0-1BC0-2288-7E5EA0C089AA}"/>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7034DE5-918E-013B-8E28-38C8D8EA4F7D}"/>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EA1A39A-3145-B16B-C6AB-74CBD8C55426}"/>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F03A3BC-AC2D-9CB2-934A-DF361972257D}"/>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2B85B33-BF78-E156-3366-2A085619D41B}"/>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DCE9C67-70D1-1F93-C04D-144A7480E815}"/>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A235A31-8F83-0B9C-4E95-F4315EF0DB8B}"/>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513FBE1-F803-E6FC-ED26-1FCC8A2DB50B}"/>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F132905-353F-835D-5230-BF9DFC4A341C}"/>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2C21238-4667-686A-7054-7EB55540569B}"/>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DA41400-CBB4-817A-F061-40D6B69E7A00}"/>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B29AF81-4A89-A942-6EFF-0B0DD2E20348}"/>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8225F5BF-4DEC-87BE-2DA2-A36D122EB98C}"/>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E26771E-49CA-FAAD-A691-19D86CF45DB9}"/>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8C7D0CA-E510-D348-B820-3EAF0CA4D88E}"/>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97F0015D-9F98-97A4-4E7F-4D4095936FF6}"/>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C9A1071-1ED0-DFB2-4B1A-E0AC115C7EFD}"/>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DE6EEC8-49E9-666B-7A20-1C16BB5A7476}"/>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C32C1B9-51D8-6A95-A059-AE945B82CBD6}"/>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47FEB5C-C1F4-1A66-D4C8-C0C8073DE373}"/>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0580288-1E06-461A-D051-7E29EBB322CD}"/>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72954D3-CA8D-2300-950E-836998E3F968}"/>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5E297CF-132C-1AC2-0500-8AB52D193801}"/>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91B4A60-9E43-5E28-8F37-A4A11974D21A}"/>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3C66BE7-4EA6-5972-5ABA-5A4AD77D7BD6}"/>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4502B59-7BF2-188D-0ED7-A5A04F2FDB62}"/>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CF259EF-35BD-DE74-4190-A0B1D6DC2026}"/>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00278A3-ED45-0B92-1D27-8B5A95954511}"/>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5E60AB83-2269-8232-D235-EF925C544DCD}"/>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6C4D862-F148-EBE3-B39F-7F30D8774DBA}"/>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192" name="直接连接符 8191">
                <a:extLst>
                  <a:ext uri="{FF2B5EF4-FFF2-40B4-BE49-F238E27FC236}">
                    <a16:creationId xmlns:a16="http://schemas.microsoft.com/office/drawing/2014/main" id="{F0C14E11-C9B4-E43F-778B-887FB64E565F}"/>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193" name="直接连接符 8192">
                <a:extLst>
                  <a:ext uri="{FF2B5EF4-FFF2-40B4-BE49-F238E27FC236}">
                    <a16:creationId xmlns:a16="http://schemas.microsoft.com/office/drawing/2014/main" id="{7D01EFC7-3E66-15D4-9BFB-179DACFA17E1}"/>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198" name="直接连接符 8197">
                <a:extLst>
                  <a:ext uri="{FF2B5EF4-FFF2-40B4-BE49-F238E27FC236}">
                    <a16:creationId xmlns:a16="http://schemas.microsoft.com/office/drawing/2014/main" id="{7D1F228A-58B6-B6E8-AB75-ECC6E562BEB2}"/>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199" name="直接连接符 8198">
                <a:extLst>
                  <a:ext uri="{FF2B5EF4-FFF2-40B4-BE49-F238E27FC236}">
                    <a16:creationId xmlns:a16="http://schemas.microsoft.com/office/drawing/2014/main" id="{F0CCC9E5-0940-E8F1-8668-DC6F54DAF011}"/>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00" name="直接连接符 8199">
                <a:extLst>
                  <a:ext uri="{FF2B5EF4-FFF2-40B4-BE49-F238E27FC236}">
                    <a16:creationId xmlns:a16="http://schemas.microsoft.com/office/drawing/2014/main" id="{E9845AC2-3312-68FF-3559-924F5C99C278}"/>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01" name="直接连接符 8200">
                <a:extLst>
                  <a:ext uri="{FF2B5EF4-FFF2-40B4-BE49-F238E27FC236}">
                    <a16:creationId xmlns:a16="http://schemas.microsoft.com/office/drawing/2014/main" id="{F02B987B-9C49-77C5-8FE0-E42EC1B3F083}"/>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02" name="直接连接符 8201">
                <a:extLst>
                  <a:ext uri="{FF2B5EF4-FFF2-40B4-BE49-F238E27FC236}">
                    <a16:creationId xmlns:a16="http://schemas.microsoft.com/office/drawing/2014/main" id="{42476435-769F-DFEF-E5A7-47CEBCE6FC6F}"/>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03" name="直接连接符 8202">
                <a:extLst>
                  <a:ext uri="{FF2B5EF4-FFF2-40B4-BE49-F238E27FC236}">
                    <a16:creationId xmlns:a16="http://schemas.microsoft.com/office/drawing/2014/main" id="{37A6AD8C-C30F-4701-C033-B599529069F9}"/>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04" name="直接连接符 8203">
                <a:extLst>
                  <a:ext uri="{FF2B5EF4-FFF2-40B4-BE49-F238E27FC236}">
                    <a16:creationId xmlns:a16="http://schemas.microsoft.com/office/drawing/2014/main" id="{173E4F40-EEFD-AB46-41B8-01DEDE27ADBE}"/>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05" name="直接连接符 8204">
                <a:extLst>
                  <a:ext uri="{FF2B5EF4-FFF2-40B4-BE49-F238E27FC236}">
                    <a16:creationId xmlns:a16="http://schemas.microsoft.com/office/drawing/2014/main" id="{70BBDB0C-C219-074F-2DB6-5D1434FC0484}"/>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06" name="直接连接符 8205">
                <a:extLst>
                  <a:ext uri="{FF2B5EF4-FFF2-40B4-BE49-F238E27FC236}">
                    <a16:creationId xmlns:a16="http://schemas.microsoft.com/office/drawing/2014/main" id="{646DC9C9-CCA3-98F4-66B6-DB78969F9497}"/>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07" name="直接连接符 8206">
                <a:extLst>
                  <a:ext uri="{FF2B5EF4-FFF2-40B4-BE49-F238E27FC236}">
                    <a16:creationId xmlns:a16="http://schemas.microsoft.com/office/drawing/2014/main" id="{1395E339-5D69-B777-FAED-CCE28D1DAB2A}"/>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08" name="直接连接符 8207">
                <a:extLst>
                  <a:ext uri="{FF2B5EF4-FFF2-40B4-BE49-F238E27FC236}">
                    <a16:creationId xmlns:a16="http://schemas.microsoft.com/office/drawing/2014/main" id="{3FF39902-6AE6-9DA4-C017-15312C05B5FA}"/>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09" name="直接连接符 8208">
                <a:extLst>
                  <a:ext uri="{FF2B5EF4-FFF2-40B4-BE49-F238E27FC236}">
                    <a16:creationId xmlns:a16="http://schemas.microsoft.com/office/drawing/2014/main" id="{7170DE48-ABCA-0A58-8127-060224CE5F25}"/>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10" name="直接连接符 8209">
                <a:extLst>
                  <a:ext uri="{FF2B5EF4-FFF2-40B4-BE49-F238E27FC236}">
                    <a16:creationId xmlns:a16="http://schemas.microsoft.com/office/drawing/2014/main" id="{1B000CE5-A493-72E8-1CAE-62EE24D0FC85}"/>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11" name="直接连接符 8210">
                <a:extLst>
                  <a:ext uri="{FF2B5EF4-FFF2-40B4-BE49-F238E27FC236}">
                    <a16:creationId xmlns:a16="http://schemas.microsoft.com/office/drawing/2014/main" id="{66C3C521-6E29-5C57-A593-823AEC0AE6DA}"/>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12" name="直接连接符 8211">
                <a:extLst>
                  <a:ext uri="{FF2B5EF4-FFF2-40B4-BE49-F238E27FC236}">
                    <a16:creationId xmlns:a16="http://schemas.microsoft.com/office/drawing/2014/main" id="{0C57CC6F-AE6E-9A41-5A3A-FD42857251D6}"/>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13" name="直接连接符 8212">
                <a:extLst>
                  <a:ext uri="{FF2B5EF4-FFF2-40B4-BE49-F238E27FC236}">
                    <a16:creationId xmlns:a16="http://schemas.microsoft.com/office/drawing/2014/main" id="{22EA1FFF-A70E-5692-38D7-A74933F06D1D}"/>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14" name="直接连接符 8213">
                <a:extLst>
                  <a:ext uri="{FF2B5EF4-FFF2-40B4-BE49-F238E27FC236}">
                    <a16:creationId xmlns:a16="http://schemas.microsoft.com/office/drawing/2014/main" id="{42636478-8C78-0BFF-5D7D-E0B9BF220BBE}"/>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15" name="直接连接符 8214">
                <a:extLst>
                  <a:ext uri="{FF2B5EF4-FFF2-40B4-BE49-F238E27FC236}">
                    <a16:creationId xmlns:a16="http://schemas.microsoft.com/office/drawing/2014/main" id="{15F730FF-6CCE-9F07-1C1A-0BB3658ADF51}"/>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16" name="直接连接符 8215">
                <a:extLst>
                  <a:ext uri="{FF2B5EF4-FFF2-40B4-BE49-F238E27FC236}">
                    <a16:creationId xmlns:a16="http://schemas.microsoft.com/office/drawing/2014/main" id="{854C11F1-7006-7B58-0A4C-D9F4A1A4C362}"/>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17" name="直接连接符 8216">
                <a:extLst>
                  <a:ext uri="{FF2B5EF4-FFF2-40B4-BE49-F238E27FC236}">
                    <a16:creationId xmlns:a16="http://schemas.microsoft.com/office/drawing/2014/main" id="{80ACD73F-8DB1-274D-731D-8F82628FDDDA}"/>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18" name="直接连接符 8217">
                <a:extLst>
                  <a:ext uri="{FF2B5EF4-FFF2-40B4-BE49-F238E27FC236}">
                    <a16:creationId xmlns:a16="http://schemas.microsoft.com/office/drawing/2014/main" id="{1A06BBCB-7AA6-E195-2445-741E2C911BFB}"/>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19" name="直接连接符 8218">
                <a:extLst>
                  <a:ext uri="{FF2B5EF4-FFF2-40B4-BE49-F238E27FC236}">
                    <a16:creationId xmlns:a16="http://schemas.microsoft.com/office/drawing/2014/main" id="{60BBC79E-CAE4-C8CE-C0C8-F88052D0E94F}"/>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20" name="直接连接符 8219">
                <a:extLst>
                  <a:ext uri="{FF2B5EF4-FFF2-40B4-BE49-F238E27FC236}">
                    <a16:creationId xmlns:a16="http://schemas.microsoft.com/office/drawing/2014/main" id="{CCBBFE0A-D0DC-0E7D-FE02-59FC1B04ACDC}"/>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21" name="直接连接符 8220">
                <a:extLst>
                  <a:ext uri="{FF2B5EF4-FFF2-40B4-BE49-F238E27FC236}">
                    <a16:creationId xmlns:a16="http://schemas.microsoft.com/office/drawing/2014/main" id="{8CE4B7C6-258A-BF6E-DC7B-DCB9E67FF299}"/>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22" name="直接连接符 8221">
                <a:extLst>
                  <a:ext uri="{FF2B5EF4-FFF2-40B4-BE49-F238E27FC236}">
                    <a16:creationId xmlns:a16="http://schemas.microsoft.com/office/drawing/2014/main" id="{AEB5B2AA-8F45-7799-2BCE-888889DFA6C8}"/>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23" name="直接连接符 8222">
                <a:extLst>
                  <a:ext uri="{FF2B5EF4-FFF2-40B4-BE49-F238E27FC236}">
                    <a16:creationId xmlns:a16="http://schemas.microsoft.com/office/drawing/2014/main" id="{71BD61C2-43A7-E925-CE30-AF5128745E55}"/>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24" name="直接连接符 8223">
                <a:extLst>
                  <a:ext uri="{FF2B5EF4-FFF2-40B4-BE49-F238E27FC236}">
                    <a16:creationId xmlns:a16="http://schemas.microsoft.com/office/drawing/2014/main" id="{5110F857-BF0C-25D0-6B97-336F976BCE09}"/>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25" name="直接连接符 8224">
                <a:extLst>
                  <a:ext uri="{FF2B5EF4-FFF2-40B4-BE49-F238E27FC236}">
                    <a16:creationId xmlns:a16="http://schemas.microsoft.com/office/drawing/2014/main" id="{538E2C2C-50C7-44BF-FEFA-CE60270BD1B1}"/>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26" name="直接连接符 8225">
                <a:extLst>
                  <a:ext uri="{FF2B5EF4-FFF2-40B4-BE49-F238E27FC236}">
                    <a16:creationId xmlns:a16="http://schemas.microsoft.com/office/drawing/2014/main" id="{66BF2CFE-1FA1-3F5C-B8C9-2AB4CB615ACC}"/>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27" name="直接连接符 8226">
                <a:extLst>
                  <a:ext uri="{FF2B5EF4-FFF2-40B4-BE49-F238E27FC236}">
                    <a16:creationId xmlns:a16="http://schemas.microsoft.com/office/drawing/2014/main" id="{E0BF0783-2984-2CE5-1F77-4D081E8A9B79}"/>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28" name="直接连接符 8227">
                <a:extLst>
                  <a:ext uri="{FF2B5EF4-FFF2-40B4-BE49-F238E27FC236}">
                    <a16:creationId xmlns:a16="http://schemas.microsoft.com/office/drawing/2014/main" id="{11C6E28A-6996-E50E-47A2-08CEC52C9597}"/>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29" name="直接连接符 8228">
                <a:extLst>
                  <a:ext uri="{FF2B5EF4-FFF2-40B4-BE49-F238E27FC236}">
                    <a16:creationId xmlns:a16="http://schemas.microsoft.com/office/drawing/2014/main" id="{9C932129-4A06-DEF9-B06D-7C6171FD62F5}"/>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30" name="直接连接符 8229">
                <a:extLst>
                  <a:ext uri="{FF2B5EF4-FFF2-40B4-BE49-F238E27FC236}">
                    <a16:creationId xmlns:a16="http://schemas.microsoft.com/office/drawing/2014/main" id="{07385760-7911-99B9-849C-DCF64C54CA50}"/>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31" name="直接连接符 8230">
                <a:extLst>
                  <a:ext uri="{FF2B5EF4-FFF2-40B4-BE49-F238E27FC236}">
                    <a16:creationId xmlns:a16="http://schemas.microsoft.com/office/drawing/2014/main" id="{0838F902-55FB-9FC2-3CC7-CF6E206524CC}"/>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32" name="直接连接符 8231">
                <a:extLst>
                  <a:ext uri="{FF2B5EF4-FFF2-40B4-BE49-F238E27FC236}">
                    <a16:creationId xmlns:a16="http://schemas.microsoft.com/office/drawing/2014/main" id="{B4E8E334-DA6C-E8DD-55DD-6C9DA1D6B9BA}"/>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33" name="直接连接符 8232">
                <a:extLst>
                  <a:ext uri="{FF2B5EF4-FFF2-40B4-BE49-F238E27FC236}">
                    <a16:creationId xmlns:a16="http://schemas.microsoft.com/office/drawing/2014/main" id="{A93DC6AE-8A4F-80A1-E345-6FF5FC51B508}"/>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34" name="直接连接符 8233">
                <a:extLst>
                  <a:ext uri="{FF2B5EF4-FFF2-40B4-BE49-F238E27FC236}">
                    <a16:creationId xmlns:a16="http://schemas.microsoft.com/office/drawing/2014/main" id="{94C7160B-388E-45DC-EEC9-C117E1D7CB5F}"/>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35" name="直接连接符 8234">
                <a:extLst>
                  <a:ext uri="{FF2B5EF4-FFF2-40B4-BE49-F238E27FC236}">
                    <a16:creationId xmlns:a16="http://schemas.microsoft.com/office/drawing/2014/main" id="{EAC4651D-5BD9-EAF6-FF79-462CBBB88DC7}"/>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36" name="直接连接符 8235">
                <a:extLst>
                  <a:ext uri="{FF2B5EF4-FFF2-40B4-BE49-F238E27FC236}">
                    <a16:creationId xmlns:a16="http://schemas.microsoft.com/office/drawing/2014/main" id="{C4F3258B-7571-BBA1-C04C-1B984E20790A}"/>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37" name="直接连接符 8236">
                <a:extLst>
                  <a:ext uri="{FF2B5EF4-FFF2-40B4-BE49-F238E27FC236}">
                    <a16:creationId xmlns:a16="http://schemas.microsoft.com/office/drawing/2014/main" id="{D4BF0E93-8CAF-EB9B-3341-4302C661D77B}"/>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38" name="直接连接符 8237">
                <a:extLst>
                  <a:ext uri="{FF2B5EF4-FFF2-40B4-BE49-F238E27FC236}">
                    <a16:creationId xmlns:a16="http://schemas.microsoft.com/office/drawing/2014/main" id="{6BC38B4D-CCA7-3065-B7FF-222354317597}"/>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39" name="直接连接符 8238">
                <a:extLst>
                  <a:ext uri="{FF2B5EF4-FFF2-40B4-BE49-F238E27FC236}">
                    <a16:creationId xmlns:a16="http://schemas.microsoft.com/office/drawing/2014/main" id="{8944D41D-2B90-6365-3559-02555F06855F}"/>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40" name="直接连接符 8239">
                <a:extLst>
                  <a:ext uri="{FF2B5EF4-FFF2-40B4-BE49-F238E27FC236}">
                    <a16:creationId xmlns:a16="http://schemas.microsoft.com/office/drawing/2014/main" id="{D510450D-358B-1083-4A2F-3F7B5E890D66}"/>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41" name="直接连接符 8240">
                <a:extLst>
                  <a:ext uri="{FF2B5EF4-FFF2-40B4-BE49-F238E27FC236}">
                    <a16:creationId xmlns:a16="http://schemas.microsoft.com/office/drawing/2014/main" id="{EF7C0BE0-282B-DC9B-8AA1-48161C6D8EB1}"/>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42" name="直接连接符 8241">
                <a:extLst>
                  <a:ext uri="{FF2B5EF4-FFF2-40B4-BE49-F238E27FC236}">
                    <a16:creationId xmlns:a16="http://schemas.microsoft.com/office/drawing/2014/main" id="{563D7961-8F20-B8A7-3BC3-E154F48133C8}"/>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43" name="直接连接符 8242">
                <a:extLst>
                  <a:ext uri="{FF2B5EF4-FFF2-40B4-BE49-F238E27FC236}">
                    <a16:creationId xmlns:a16="http://schemas.microsoft.com/office/drawing/2014/main" id="{9084AA57-9327-FC10-8EF1-16E3CAF1486F}"/>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44" name="直接连接符 8243">
                <a:extLst>
                  <a:ext uri="{FF2B5EF4-FFF2-40B4-BE49-F238E27FC236}">
                    <a16:creationId xmlns:a16="http://schemas.microsoft.com/office/drawing/2014/main" id="{C9838CEF-5160-8557-7F02-F861278C303C}"/>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45" name="直接连接符 8244">
                <a:extLst>
                  <a:ext uri="{FF2B5EF4-FFF2-40B4-BE49-F238E27FC236}">
                    <a16:creationId xmlns:a16="http://schemas.microsoft.com/office/drawing/2014/main" id="{6B342F92-955F-1DAB-EA3F-6D921CACE56C}"/>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46" name="直接连接符 8245">
                <a:extLst>
                  <a:ext uri="{FF2B5EF4-FFF2-40B4-BE49-F238E27FC236}">
                    <a16:creationId xmlns:a16="http://schemas.microsoft.com/office/drawing/2014/main" id="{3541EECB-E5BD-1644-8AA9-78030DE457AA}"/>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47" name="直接连接符 8246">
                <a:extLst>
                  <a:ext uri="{FF2B5EF4-FFF2-40B4-BE49-F238E27FC236}">
                    <a16:creationId xmlns:a16="http://schemas.microsoft.com/office/drawing/2014/main" id="{0ABB4E18-0BB2-E1A0-684C-95B4DD9C40F9}"/>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48" name="直接连接符 8247">
                <a:extLst>
                  <a:ext uri="{FF2B5EF4-FFF2-40B4-BE49-F238E27FC236}">
                    <a16:creationId xmlns:a16="http://schemas.microsoft.com/office/drawing/2014/main" id="{74A83BF0-46E6-C102-8F47-1EB34DE3F9F3}"/>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49" name="直接连接符 8248">
                <a:extLst>
                  <a:ext uri="{FF2B5EF4-FFF2-40B4-BE49-F238E27FC236}">
                    <a16:creationId xmlns:a16="http://schemas.microsoft.com/office/drawing/2014/main" id="{68E1F14F-AE81-5A05-073F-D8596D3DE59E}"/>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50" name="直接连接符 8249">
                <a:extLst>
                  <a:ext uri="{FF2B5EF4-FFF2-40B4-BE49-F238E27FC236}">
                    <a16:creationId xmlns:a16="http://schemas.microsoft.com/office/drawing/2014/main" id="{7DE66234-4986-D14F-0BAE-BB75E252DB4F}"/>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51" name="直接连接符 8250">
                <a:extLst>
                  <a:ext uri="{FF2B5EF4-FFF2-40B4-BE49-F238E27FC236}">
                    <a16:creationId xmlns:a16="http://schemas.microsoft.com/office/drawing/2014/main" id="{391C7128-7924-ED62-C4CB-78933D92F9BE}"/>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52" name="直接连接符 8251">
                <a:extLst>
                  <a:ext uri="{FF2B5EF4-FFF2-40B4-BE49-F238E27FC236}">
                    <a16:creationId xmlns:a16="http://schemas.microsoft.com/office/drawing/2014/main" id="{036E2405-8F97-5096-6AE2-D6765FD857CF}"/>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53" name="直接连接符 8252">
                <a:extLst>
                  <a:ext uri="{FF2B5EF4-FFF2-40B4-BE49-F238E27FC236}">
                    <a16:creationId xmlns:a16="http://schemas.microsoft.com/office/drawing/2014/main" id="{CF9DCD09-9A59-6C43-EA5F-AF4F6DC39D14}"/>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54" name="直接连接符 8253">
                <a:extLst>
                  <a:ext uri="{FF2B5EF4-FFF2-40B4-BE49-F238E27FC236}">
                    <a16:creationId xmlns:a16="http://schemas.microsoft.com/office/drawing/2014/main" id="{5F66B76E-33B1-5884-5BBB-3967EB50402F}"/>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55" name="直接连接符 8254">
                <a:extLst>
                  <a:ext uri="{FF2B5EF4-FFF2-40B4-BE49-F238E27FC236}">
                    <a16:creationId xmlns:a16="http://schemas.microsoft.com/office/drawing/2014/main" id="{9FCF3DB3-4A8E-EA7F-6B59-57187F9BB0F4}"/>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56" name="直接连接符 8255">
                <a:extLst>
                  <a:ext uri="{FF2B5EF4-FFF2-40B4-BE49-F238E27FC236}">
                    <a16:creationId xmlns:a16="http://schemas.microsoft.com/office/drawing/2014/main" id="{0B6427A8-EF02-0D6F-7EC5-CF678EB597A3}"/>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57" name="直接连接符 8256">
                <a:extLst>
                  <a:ext uri="{FF2B5EF4-FFF2-40B4-BE49-F238E27FC236}">
                    <a16:creationId xmlns:a16="http://schemas.microsoft.com/office/drawing/2014/main" id="{2F96CFC7-7768-56AD-0622-468EB3126D8B}"/>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58" name="直接连接符 8257">
                <a:extLst>
                  <a:ext uri="{FF2B5EF4-FFF2-40B4-BE49-F238E27FC236}">
                    <a16:creationId xmlns:a16="http://schemas.microsoft.com/office/drawing/2014/main" id="{CA6B4FD1-08DC-F534-8059-B9513DE6DEC7}"/>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59" name="直接连接符 8258">
                <a:extLst>
                  <a:ext uri="{FF2B5EF4-FFF2-40B4-BE49-F238E27FC236}">
                    <a16:creationId xmlns:a16="http://schemas.microsoft.com/office/drawing/2014/main" id="{AAA242D4-2910-6BD9-DA54-40D4BA864EE2}"/>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60" name="直接连接符 8259">
                <a:extLst>
                  <a:ext uri="{FF2B5EF4-FFF2-40B4-BE49-F238E27FC236}">
                    <a16:creationId xmlns:a16="http://schemas.microsoft.com/office/drawing/2014/main" id="{1B0BCC83-D2EC-823E-3C9B-CB71F51C309D}"/>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61" name="直接连接符 8260">
                <a:extLst>
                  <a:ext uri="{FF2B5EF4-FFF2-40B4-BE49-F238E27FC236}">
                    <a16:creationId xmlns:a16="http://schemas.microsoft.com/office/drawing/2014/main" id="{EDBB5C1D-7C47-6614-EC4C-5AA5A55BFDDB}"/>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62" name="直接连接符 8261">
                <a:extLst>
                  <a:ext uri="{FF2B5EF4-FFF2-40B4-BE49-F238E27FC236}">
                    <a16:creationId xmlns:a16="http://schemas.microsoft.com/office/drawing/2014/main" id="{97422943-3188-7D1B-8EB8-5D17EC01B037}"/>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63" name="直接连接符 8262">
                <a:extLst>
                  <a:ext uri="{FF2B5EF4-FFF2-40B4-BE49-F238E27FC236}">
                    <a16:creationId xmlns:a16="http://schemas.microsoft.com/office/drawing/2014/main" id="{D7894E3E-2A13-C278-97E5-BB0460DDAF8F}"/>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F09F50A1-2FA6-8C9A-BAC7-35838C008D35}"/>
                </a:ext>
              </a:extLst>
            </p:cNvPr>
            <p:cNvGrpSpPr/>
            <p:nvPr userDrawn="1"/>
          </p:nvGrpSpPr>
          <p:grpSpPr>
            <a:xfrm>
              <a:off x="11597706" y="6414350"/>
              <a:ext cx="677642" cy="114300"/>
              <a:chOff x="11597706" y="6414350"/>
              <a:chExt cx="677642" cy="114300"/>
            </a:xfrm>
          </p:grpSpPr>
          <p:cxnSp>
            <p:nvCxnSpPr>
              <p:cNvPr id="10" name="直接连接符 9">
                <a:extLst>
                  <a:ext uri="{FF2B5EF4-FFF2-40B4-BE49-F238E27FC236}">
                    <a16:creationId xmlns:a16="http://schemas.microsoft.com/office/drawing/2014/main" id="{804CE85D-20E7-4764-6FE3-C16085ACD885}"/>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EC91DA3-79EC-0A96-4E5F-46CCE5BB9497}"/>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A2962C0-5707-D58C-9828-689A9AE0B528}"/>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5CB4166-2DF2-7B5B-7558-CE5582E48544}"/>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0746D26-4368-6782-29EC-EB6D8B84DBEB}"/>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6279695-560C-D238-93EB-5077DB07193A}"/>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0DCB4E9-92BA-5E01-9E53-3AF3E0E98339}"/>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B7AC445-4C4E-3D1E-CAF7-DF2D495E2BF0}"/>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DBEDBDD6-C323-E0F5-887D-3CCC0AC27F58}"/>
                </a:ext>
              </a:extLst>
            </p:cNvPr>
            <p:cNvPicPr>
              <a:picLocks noChangeAspect="1"/>
            </p:cNvPicPr>
            <p:nvPr userDrawn="1"/>
          </p:nvPicPr>
          <p:blipFill>
            <a:blip r:embed="rId4">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8264" name="矩形: 圆角 8263">
            <a:extLst>
              <a:ext uri="{FF2B5EF4-FFF2-40B4-BE49-F238E27FC236}">
                <a16:creationId xmlns:a16="http://schemas.microsoft.com/office/drawing/2014/main" id="{8D094C62-ADB5-477B-4F90-821DBB7F3F90}"/>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684213" y="1889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归并排序</a:t>
            </a:r>
          </a:p>
        </p:txBody>
      </p:sp>
      <p:sp>
        <p:nvSpPr>
          <p:cNvPr id="43012" name="Text Box 4"/>
          <p:cNvSpPr txBox="1">
            <a:spLocks noChangeArrowheads="1"/>
          </p:cNvSpPr>
          <p:nvPr/>
        </p:nvSpPr>
        <p:spPr bwMode="auto">
          <a:xfrm>
            <a:off x="250825" y="1341438"/>
            <a:ext cx="8569325" cy="1187450"/>
          </a:xfrm>
          <a:prstGeom prst="rect">
            <a:avLst/>
          </a:prstGeom>
          <a:solidFill>
            <a:srgbClr val="FFCC00"/>
          </a:solidFill>
          <a:ln>
            <a:noFill/>
          </a:ln>
          <a:effectLst/>
          <a:extLst>
            <a:ext uri="{91240B29-F687-4F45-9708-019B960494DF}">
              <a14:hiddenLine xmlns:a14="http://schemas.microsoft.com/office/drawing/2010/main" w="63500">
                <a:solidFill>
                  <a:srgbClr val="FF66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b="1" dirty="0">
                <a:ea typeface="黑体" pitchFamily="2" charset="-122"/>
              </a:rPr>
              <a:t>基本思想：</a:t>
            </a:r>
            <a:r>
              <a:rPr lang="zh-CN" altLang="en-US" sz="2400" dirty="0">
                <a:ea typeface="楷体_GB2312" pitchFamily="49" charset="-122"/>
              </a:rPr>
              <a:t>将待排序元素分成大小大致相同的</a:t>
            </a:r>
            <a:r>
              <a:rPr lang="en-US" altLang="zh-CN" sz="2400" dirty="0">
                <a:ea typeface="楷体_GB2312" pitchFamily="49" charset="-122"/>
              </a:rPr>
              <a:t>2</a:t>
            </a:r>
            <a:r>
              <a:rPr lang="zh-CN" altLang="en-US" sz="2400" dirty="0">
                <a:ea typeface="楷体_GB2312" pitchFamily="49" charset="-122"/>
              </a:rPr>
              <a:t>个子集合，分别对</a:t>
            </a:r>
            <a:r>
              <a:rPr lang="en-US" altLang="zh-CN" sz="2400" dirty="0">
                <a:ea typeface="楷体_GB2312" pitchFamily="49" charset="-122"/>
              </a:rPr>
              <a:t>2</a:t>
            </a:r>
            <a:r>
              <a:rPr lang="zh-CN" altLang="en-US" sz="2400" dirty="0">
                <a:ea typeface="楷体_GB2312" pitchFamily="49" charset="-122"/>
              </a:rPr>
              <a:t>个子集合进行排序，最终将排好序的子集合合并成为所要求的排好序的集合。 </a:t>
            </a:r>
          </a:p>
        </p:txBody>
      </p:sp>
      <p:sp>
        <p:nvSpPr>
          <p:cNvPr id="43013" name="Rectangle 5"/>
          <p:cNvSpPr>
            <a:spLocks noChangeArrowheads="1"/>
          </p:cNvSpPr>
          <p:nvPr/>
        </p:nvSpPr>
        <p:spPr bwMode="auto">
          <a:xfrm>
            <a:off x="323850" y="2579535"/>
            <a:ext cx="7660943" cy="3859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nSpc>
                <a:spcPct val="110000"/>
              </a:lnSpc>
            </a:pPr>
            <a:r>
              <a:rPr kumimoji="1" lang="en-US" altLang="zh-CN" sz="2400" dirty="0"/>
              <a:t>void </a:t>
            </a:r>
            <a:r>
              <a:rPr kumimoji="1" lang="en-US" altLang="zh-CN" sz="2400" b="1" dirty="0" err="1"/>
              <a:t>MergeSort</a:t>
            </a:r>
            <a:r>
              <a:rPr kumimoji="1" lang="en-US" altLang="zh-CN" sz="2400" dirty="0"/>
              <a:t>(Type a[], int left, int right)            T(n)</a:t>
            </a:r>
          </a:p>
          <a:p>
            <a:pPr>
              <a:lnSpc>
                <a:spcPct val="110000"/>
              </a:lnSpc>
            </a:pPr>
            <a:r>
              <a:rPr lang="en-US" altLang="zh-CN" sz="2400" dirty="0">
                <a:ea typeface="楷体_GB2312" pitchFamily="49" charset="-122"/>
              </a:rPr>
              <a:t>   {</a:t>
            </a:r>
          </a:p>
          <a:p>
            <a:r>
              <a:rPr lang="en-US" altLang="zh-CN" sz="2400" dirty="0">
                <a:ea typeface="楷体_GB2312" pitchFamily="49" charset="-122"/>
              </a:rPr>
              <a:t>      </a:t>
            </a:r>
            <a:r>
              <a:rPr lang="en-US" altLang="zh-CN" sz="2400" b="1" dirty="0">
                <a:ea typeface="楷体_GB2312" pitchFamily="49" charset="-122"/>
              </a:rPr>
              <a:t>if</a:t>
            </a:r>
            <a:r>
              <a:rPr lang="en-US" altLang="zh-CN" sz="2400" dirty="0">
                <a:ea typeface="楷体_GB2312" pitchFamily="49" charset="-122"/>
              </a:rPr>
              <a:t> (left&lt;right) {//</a:t>
            </a:r>
            <a:r>
              <a:rPr lang="zh-CN" altLang="en-US" sz="2400" dirty="0">
                <a:ea typeface="楷体_GB2312" pitchFamily="49" charset="-122"/>
              </a:rPr>
              <a:t>至少有</a:t>
            </a:r>
            <a:r>
              <a:rPr lang="en-US" altLang="zh-CN" sz="2400" dirty="0">
                <a:ea typeface="楷体_GB2312" pitchFamily="49" charset="-122"/>
              </a:rPr>
              <a:t>2</a:t>
            </a:r>
            <a:r>
              <a:rPr lang="zh-CN" altLang="en-US" sz="2400" dirty="0">
                <a:ea typeface="楷体_GB2312" pitchFamily="49" charset="-122"/>
              </a:rPr>
              <a:t>个元素                          </a:t>
            </a:r>
            <a:r>
              <a:rPr lang="en-US" altLang="zh-CN" sz="2400" dirty="0">
                <a:ea typeface="楷体_GB2312" pitchFamily="49" charset="-122"/>
              </a:rPr>
              <a:t>1</a:t>
            </a:r>
            <a:endParaRPr lang="zh-CN" altLang="en-US" sz="2400" dirty="0">
              <a:ea typeface="楷体_GB2312" pitchFamily="49" charset="-122"/>
            </a:endParaRPr>
          </a:p>
          <a:p>
            <a:r>
              <a:rPr lang="zh-CN" altLang="en-US" sz="2400" dirty="0">
                <a:ea typeface="楷体_GB2312" pitchFamily="49" charset="-122"/>
              </a:rPr>
              <a:t>      </a:t>
            </a:r>
            <a:r>
              <a:rPr lang="en-US" altLang="zh-CN" sz="2400" dirty="0">
                <a:ea typeface="楷体_GB2312" pitchFamily="49" charset="-122"/>
              </a:rPr>
              <a:t>int </a:t>
            </a:r>
            <a:r>
              <a:rPr lang="en-US" altLang="zh-CN" sz="2400" dirty="0" err="1">
                <a:ea typeface="楷体_GB2312" pitchFamily="49" charset="-122"/>
              </a:rPr>
              <a:t>i</a:t>
            </a:r>
            <a:r>
              <a:rPr lang="en-US" altLang="zh-CN" sz="2400" dirty="0">
                <a:ea typeface="楷体_GB2312" pitchFamily="49" charset="-122"/>
              </a:rPr>
              <a:t>=(</a:t>
            </a:r>
            <a:r>
              <a:rPr lang="en-US" altLang="zh-CN" sz="2400" dirty="0" err="1">
                <a:ea typeface="楷体_GB2312" pitchFamily="49" charset="-122"/>
              </a:rPr>
              <a:t>left+right</a:t>
            </a:r>
            <a:r>
              <a:rPr lang="en-US" altLang="zh-CN" sz="2400" dirty="0">
                <a:ea typeface="楷体_GB2312" pitchFamily="49" charset="-122"/>
              </a:rPr>
              <a:t>)/2;  //</a:t>
            </a:r>
            <a:r>
              <a:rPr lang="zh-CN" altLang="en-US" sz="2400" dirty="0">
                <a:ea typeface="楷体_GB2312" pitchFamily="49" charset="-122"/>
              </a:rPr>
              <a:t>取中点                               </a:t>
            </a:r>
            <a:r>
              <a:rPr lang="en-US" altLang="zh-CN" sz="2400" dirty="0">
                <a:ea typeface="楷体_GB2312" pitchFamily="49" charset="-122"/>
              </a:rPr>
              <a:t>1</a:t>
            </a:r>
            <a:endParaRPr lang="zh-CN" altLang="en-US" sz="2400" dirty="0">
              <a:ea typeface="楷体_GB2312" pitchFamily="49" charset="-122"/>
            </a:endParaRPr>
          </a:p>
          <a:p>
            <a:r>
              <a:rPr lang="zh-CN" altLang="en-US" sz="2400" dirty="0">
                <a:ea typeface="楷体_GB2312" pitchFamily="49" charset="-122"/>
              </a:rPr>
              <a:t>      </a:t>
            </a:r>
            <a:r>
              <a:rPr lang="en-US" altLang="zh-CN" sz="2400" b="1" dirty="0" err="1">
                <a:ea typeface="楷体_GB2312" pitchFamily="49" charset="-122"/>
              </a:rPr>
              <a:t>mergeSort</a:t>
            </a:r>
            <a:r>
              <a:rPr lang="en-US" altLang="zh-CN" sz="2400" dirty="0">
                <a:ea typeface="楷体_GB2312" pitchFamily="49" charset="-122"/>
              </a:rPr>
              <a:t>(a, left, </a:t>
            </a:r>
            <a:r>
              <a:rPr lang="en-US" altLang="zh-CN" sz="2400" dirty="0" err="1">
                <a:ea typeface="楷体_GB2312" pitchFamily="49" charset="-122"/>
              </a:rPr>
              <a:t>i</a:t>
            </a:r>
            <a:r>
              <a:rPr lang="en-US" altLang="zh-CN" sz="2400" dirty="0">
                <a:ea typeface="楷体_GB2312" pitchFamily="49" charset="-122"/>
              </a:rPr>
              <a:t>);                                       </a:t>
            </a:r>
            <a:r>
              <a:rPr kumimoji="1" lang="en-US" altLang="zh-CN" sz="2400" dirty="0"/>
              <a:t>T(n/2)</a:t>
            </a:r>
            <a:endParaRPr lang="en-US" altLang="zh-CN" sz="2400" dirty="0">
              <a:ea typeface="楷体_GB2312" pitchFamily="49" charset="-122"/>
            </a:endParaRPr>
          </a:p>
          <a:p>
            <a:r>
              <a:rPr lang="en-US" altLang="zh-CN" sz="2400" dirty="0">
                <a:ea typeface="楷体_GB2312" pitchFamily="49" charset="-122"/>
              </a:rPr>
              <a:t>      </a:t>
            </a:r>
            <a:r>
              <a:rPr lang="en-US" altLang="zh-CN" sz="2400" b="1" dirty="0" err="1">
                <a:ea typeface="楷体_GB2312" pitchFamily="49" charset="-122"/>
              </a:rPr>
              <a:t>mergeSort</a:t>
            </a:r>
            <a:r>
              <a:rPr lang="en-US" altLang="zh-CN" sz="2400" dirty="0">
                <a:ea typeface="楷体_GB2312" pitchFamily="49" charset="-122"/>
              </a:rPr>
              <a:t>(a, i+1, right);                                 </a:t>
            </a:r>
            <a:r>
              <a:rPr kumimoji="1" lang="en-US" altLang="zh-CN" sz="2400" dirty="0"/>
              <a:t>T(n/2)</a:t>
            </a:r>
            <a:endParaRPr lang="en-US" altLang="zh-CN" sz="2400" dirty="0">
              <a:ea typeface="楷体_GB2312" pitchFamily="49" charset="-122"/>
            </a:endParaRPr>
          </a:p>
          <a:p>
            <a:r>
              <a:rPr lang="en-US" altLang="zh-CN" sz="2400" dirty="0">
                <a:ea typeface="楷体_GB2312" pitchFamily="49" charset="-122"/>
              </a:rPr>
              <a:t>      </a:t>
            </a:r>
            <a:r>
              <a:rPr lang="en-US" altLang="zh-CN" sz="2400" b="1" dirty="0">
                <a:ea typeface="楷体_GB2312" pitchFamily="49" charset="-122"/>
              </a:rPr>
              <a:t>merge</a:t>
            </a:r>
            <a:r>
              <a:rPr lang="en-US" altLang="zh-CN" sz="2400" dirty="0">
                <a:ea typeface="楷体_GB2312" pitchFamily="49" charset="-122"/>
              </a:rPr>
              <a:t>(a, b, left, </a:t>
            </a:r>
            <a:r>
              <a:rPr lang="en-US" altLang="zh-CN" sz="2400" dirty="0" err="1">
                <a:ea typeface="楷体_GB2312" pitchFamily="49" charset="-122"/>
              </a:rPr>
              <a:t>i</a:t>
            </a:r>
            <a:r>
              <a:rPr lang="en-US" altLang="zh-CN" sz="2400" dirty="0">
                <a:ea typeface="楷体_GB2312" pitchFamily="49" charset="-122"/>
              </a:rPr>
              <a:t>, right);  //</a:t>
            </a:r>
            <a:r>
              <a:rPr lang="zh-CN" altLang="en-US" sz="2400" dirty="0">
                <a:ea typeface="楷体_GB2312" pitchFamily="49" charset="-122"/>
              </a:rPr>
              <a:t>合并到数组</a:t>
            </a:r>
            <a:r>
              <a:rPr lang="en-US" altLang="zh-CN" sz="2400" dirty="0">
                <a:ea typeface="楷体_GB2312" pitchFamily="49" charset="-122"/>
              </a:rPr>
              <a:t>b           </a:t>
            </a:r>
            <a:r>
              <a:rPr lang="zh-CN" altLang="en-US" sz="2400" b="1" dirty="0">
                <a:solidFill>
                  <a:srgbClr val="FF0000"/>
                </a:solidFill>
                <a:ea typeface="楷体_GB2312" pitchFamily="49" charset="-122"/>
              </a:rPr>
              <a:t>？</a:t>
            </a:r>
            <a:endParaRPr lang="en-US" altLang="zh-CN" sz="2400" b="1" dirty="0">
              <a:solidFill>
                <a:srgbClr val="FF0000"/>
              </a:solidFill>
              <a:ea typeface="楷体_GB2312" pitchFamily="49" charset="-122"/>
            </a:endParaRPr>
          </a:p>
          <a:p>
            <a:r>
              <a:rPr lang="en-US" altLang="zh-CN" sz="2400" dirty="0">
                <a:ea typeface="楷体_GB2312" pitchFamily="49" charset="-122"/>
              </a:rPr>
              <a:t>      </a:t>
            </a:r>
            <a:r>
              <a:rPr lang="en-US" altLang="zh-CN" sz="2400" b="1" dirty="0">
                <a:ea typeface="楷体_GB2312" pitchFamily="49" charset="-122"/>
              </a:rPr>
              <a:t>copy</a:t>
            </a:r>
            <a:r>
              <a:rPr lang="en-US" altLang="zh-CN" sz="2400" dirty="0">
                <a:ea typeface="楷体_GB2312" pitchFamily="49" charset="-122"/>
              </a:rPr>
              <a:t>(a, b, left, right);    //</a:t>
            </a:r>
            <a:r>
              <a:rPr lang="zh-CN" altLang="en-US" sz="2400" dirty="0">
                <a:ea typeface="楷体_GB2312" pitchFamily="49" charset="-122"/>
              </a:rPr>
              <a:t>复制回数组</a:t>
            </a:r>
            <a:r>
              <a:rPr lang="en-US" altLang="zh-CN" sz="2400" dirty="0">
                <a:ea typeface="楷体_GB2312" pitchFamily="49" charset="-122"/>
              </a:rPr>
              <a:t>a               n</a:t>
            </a:r>
          </a:p>
          <a:p>
            <a:r>
              <a:rPr lang="en-US" altLang="zh-CN" sz="2400" dirty="0">
                <a:ea typeface="楷体_GB2312" pitchFamily="49" charset="-122"/>
              </a:rPr>
              <a:t>      }</a:t>
            </a:r>
          </a:p>
          <a:p>
            <a:r>
              <a:rPr lang="en-US" altLang="zh-CN" sz="2400" dirty="0">
                <a:ea typeface="楷体_GB2312" pitchFamily="49" charset="-122"/>
              </a:rPr>
              <a:t>   }</a:t>
            </a:r>
          </a:p>
        </p:txBody>
      </p:sp>
      <p:sp>
        <p:nvSpPr>
          <p:cNvPr id="43018" name="Rectangle 10"/>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2203151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sp>
        <p:nvSpPr>
          <p:cNvPr id="13315" name="Rectangle 3"/>
          <p:cNvSpPr>
            <a:spLocks noGrp="1" noChangeArrowheads="1"/>
          </p:cNvSpPr>
          <p:nvPr>
            <p:ph type="body" idx="1"/>
          </p:nvPr>
        </p:nvSpPr>
        <p:spPr>
          <a:xfrm>
            <a:off x="685800" y="1817008"/>
            <a:ext cx="7772400" cy="4492312"/>
          </a:xfrm>
        </p:spPr>
        <p:txBody>
          <a:bodyPr/>
          <a:lstStyle/>
          <a:p>
            <a:pPr>
              <a:lnSpc>
                <a:spcPct val="120000"/>
              </a:lnSpc>
            </a:pPr>
            <a:r>
              <a:rPr lang="zh-CN" altLang="en-US" sz="2400" dirty="0">
                <a:solidFill>
                  <a:schemeClr val="accent1"/>
                </a:solidFill>
                <a:ea typeface="楷体_GB2312" pitchFamily="49" charset="-122"/>
              </a:rPr>
              <a:t>直接或间接地调用自身的算法</a:t>
            </a:r>
            <a:r>
              <a:rPr lang="zh-CN" altLang="en-US" sz="2400" dirty="0">
                <a:ea typeface="楷体_GB2312" pitchFamily="49" charset="-122"/>
              </a:rPr>
              <a:t>称为</a:t>
            </a:r>
            <a:r>
              <a:rPr lang="zh-CN" altLang="en-US" sz="2400" b="1" dirty="0">
                <a:ea typeface="黑体" pitchFamily="2" charset="-122"/>
              </a:rPr>
              <a:t>递归算法</a:t>
            </a:r>
            <a:r>
              <a:rPr lang="zh-CN" altLang="en-US" sz="2400" dirty="0">
                <a:ea typeface="楷体_GB2312" pitchFamily="49" charset="-122"/>
              </a:rPr>
              <a:t>。</a:t>
            </a:r>
            <a:r>
              <a:rPr lang="zh-CN" altLang="en-US" sz="2400" dirty="0">
                <a:solidFill>
                  <a:schemeClr val="accent1"/>
                </a:solidFill>
                <a:ea typeface="楷体_GB2312" pitchFamily="49" charset="-122"/>
              </a:rPr>
              <a:t>用函数自身给出定义的函数</a:t>
            </a:r>
            <a:r>
              <a:rPr lang="zh-CN" altLang="en-US" sz="2400" dirty="0">
                <a:ea typeface="楷体_GB2312" pitchFamily="49" charset="-122"/>
              </a:rPr>
              <a:t>称为</a:t>
            </a:r>
            <a:r>
              <a:rPr lang="zh-CN" altLang="en-US" sz="2400" b="1" dirty="0">
                <a:ea typeface="黑体" pitchFamily="2" charset="-122"/>
              </a:rPr>
              <a:t>递归函数</a:t>
            </a:r>
            <a:r>
              <a:rPr lang="zh-CN" altLang="en-US" sz="2400" dirty="0">
                <a:ea typeface="楷体_GB2312" pitchFamily="49" charset="-122"/>
              </a:rPr>
              <a:t>。</a:t>
            </a:r>
          </a:p>
          <a:p>
            <a:pPr>
              <a:lnSpc>
                <a:spcPct val="120000"/>
              </a:lnSpc>
            </a:pPr>
            <a:r>
              <a:rPr lang="zh-CN" altLang="en-US" sz="2400" dirty="0">
                <a:ea typeface="楷体_GB2312" pitchFamily="49" charset="-122"/>
              </a:rPr>
              <a:t>由分治法产生的子问题往往是原问题的较小模式，这就为使用递归技术提供了方便。在这种情况下，</a:t>
            </a:r>
            <a:r>
              <a:rPr lang="zh-CN" altLang="en-US" sz="2400" dirty="0">
                <a:solidFill>
                  <a:schemeClr val="accent1"/>
                </a:solidFill>
                <a:ea typeface="楷体_GB2312" pitchFamily="49" charset="-122"/>
              </a:rPr>
              <a:t>反复应用分治手段，可以使子问题与原问题类型一致而其规模却不断缩小，最终使子问题缩小到很容易直接求出其解</a:t>
            </a:r>
            <a:r>
              <a:rPr lang="zh-CN" altLang="en-US" sz="2400" dirty="0">
                <a:ea typeface="楷体_GB2312" pitchFamily="49" charset="-122"/>
              </a:rPr>
              <a:t>。这自然导致递归过程的产生。</a:t>
            </a:r>
          </a:p>
          <a:p>
            <a:pPr>
              <a:lnSpc>
                <a:spcPct val="120000"/>
              </a:lnSpc>
            </a:pPr>
            <a:r>
              <a:rPr lang="zh-CN" altLang="en-US" sz="2400" dirty="0">
                <a:ea typeface="楷体_GB2312" pitchFamily="49" charset="-122"/>
              </a:rPr>
              <a:t>分治与递归像一对孪生兄弟，经常同时应用在算法设计之中，并由此产生许多高效算法。</a:t>
            </a:r>
          </a:p>
          <a:p>
            <a:pPr>
              <a:lnSpc>
                <a:spcPct val="90000"/>
              </a:lnSpc>
            </a:pPr>
            <a:endParaRPr lang="en-US" altLang="zh-CN" sz="2800" dirty="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linds(horizontal)">
                                      <p:cBhvr>
                                        <p:cTn id="7" dur="500"/>
                                        <p:tgtEl>
                                          <p:spTgt spid="13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blinds(horizontal)">
                                      <p:cBhvr>
                                        <p:cTn id="12" dur="500"/>
                                        <p:tgtEl>
                                          <p:spTgt spid="133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blinds(horizontal)">
                                      <p:cBhvr>
                                        <p:cTn id="17" dur="500"/>
                                        <p:tgtEl>
                                          <p:spTgt spid="133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22"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7CFCAB2F-D495-4F05-B3E1-DF8C7D1C957B}"/>
              </a:ext>
            </a:extLst>
          </p:cNvPr>
          <p:cNvGraphicFramePr>
            <a:graphicFrameLocks noGrp="1"/>
          </p:cNvGraphicFramePr>
          <p:nvPr/>
        </p:nvGraphicFramePr>
        <p:xfrm>
          <a:off x="935039" y="4098925"/>
          <a:ext cx="2065335" cy="331788"/>
        </p:xfrm>
        <a:graphic>
          <a:graphicData uri="http://schemas.openxmlformats.org/drawingml/2006/table">
            <a:tbl>
              <a:tblPr firstRow="1" bandRow="1">
                <a:tableStyleId>{5C22544A-7EE6-4342-B048-85BDC9FD1C3A}</a:tableStyleId>
              </a:tblPr>
              <a:tblGrid>
                <a:gridCol w="413067">
                  <a:extLst>
                    <a:ext uri="{9D8B030D-6E8A-4147-A177-3AD203B41FA5}">
                      <a16:colId xmlns:a16="http://schemas.microsoft.com/office/drawing/2014/main" val="20000"/>
                    </a:ext>
                  </a:extLst>
                </a:gridCol>
                <a:gridCol w="413067">
                  <a:extLst>
                    <a:ext uri="{9D8B030D-6E8A-4147-A177-3AD203B41FA5}">
                      <a16:colId xmlns:a16="http://schemas.microsoft.com/office/drawing/2014/main" val="20001"/>
                    </a:ext>
                  </a:extLst>
                </a:gridCol>
                <a:gridCol w="413067">
                  <a:extLst>
                    <a:ext uri="{9D8B030D-6E8A-4147-A177-3AD203B41FA5}">
                      <a16:colId xmlns:a16="http://schemas.microsoft.com/office/drawing/2014/main" val="20002"/>
                    </a:ext>
                  </a:extLst>
                </a:gridCol>
                <a:gridCol w="413067">
                  <a:extLst>
                    <a:ext uri="{9D8B030D-6E8A-4147-A177-3AD203B41FA5}">
                      <a16:colId xmlns:a16="http://schemas.microsoft.com/office/drawing/2014/main" val="20003"/>
                    </a:ext>
                  </a:extLst>
                </a:gridCol>
                <a:gridCol w="413067">
                  <a:extLst>
                    <a:ext uri="{9D8B030D-6E8A-4147-A177-3AD203B41FA5}">
                      <a16:colId xmlns:a16="http://schemas.microsoft.com/office/drawing/2014/main" val="20004"/>
                    </a:ext>
                  </a:extLst>
                </a:gridCol>
              </a:tblGrid>
              <a:tr h="331788">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A</a:t>
                      </a:r>
                      <a:endParaRPr lang="zh-CN" altLang="en-US" sz="2000" b="1" i="0">
                        <a:solidFill>
                          <a:srgbClr val="C00000"/>
                        </a:solidFill>
                        <a:latin typeface="微软雅黑" panose="020B0503020204020204" pitchFamily="34" charset="-122"/>
                      </a:endParaRPr>
                    </a:p>
                  </a:txBody>
                  <a:tcPr marL="0" marR="0" marT="0" marB="0">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L</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G</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O</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R</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11D6CFF9-A348-4D18-A54C-F2773F35C575}"/>
              </a:ext>
            </a:extLst>
          </p:cNvPr>
          <p:cNvGraphicFramePr>
            <a:graphicFrameLocks noGrp="1"/>
          </p:cNvGraphicFramePr>
          <p:nvPr/>
        </p:nvGraphicFramePr>
        <p:xfrm>
          <a:off x="935039" y="4695825"/>
          <a:ext cx="2065335" cy="331788"/>
        </p:xfrm>
        <a:graphic>
          <a:graphicData uri="http://schemas.openxmlformats.org/drawingml/2006/table">
            <a:tbl>
              <a:tblPr firstRow="1" bandRow="1">
                <a:tableStyleId>{5C22544A-7EE6-4342-B048-85BDC9FD1C3A}</a:tableStyleId>
              </a:tblPr>
              <a:tblGrid>
                <a:gridCol w="413067">
                  <a:extLst>
                    <a:ext uri="{9D8B030D-6E8A-4147-A177-3AD203B41FA5}">
                      <a16:colId xmlns:a16="http://schemas.microsoft.com/office/drawing/2014/main" val="20000"/>
                    </a:ext>
                  </a:extLst>
                </a:gridCol>
                <a:gridCol w="413067">
                  <a:extLst>
                    <a:ext uri="{9D8B030D-6E8A-4147-A177-3AD203B41FA5}">
                      <a16:colId xmlns:a16="http://schemas.microsoft.com/office/drawing/2014/main" val="20001"/>
                    </a:ext>
                  </a:extLst>
                </a:gridCol>
                <a:gridCol w="413067">
                  <a:extLst>
                    <a:ext uri="{9D8B030D-6E8A-4147-A177-3AD203B41FA5}">
                      <a16:colId xmlns:a16="http://schemas.microsoft.com/office/drawing/2014/main" val="20002"/>
                    </a:ext>
                  </a:extLst>
                </a:gridCol>
                <a:gridCol w="413067">
                  <a:extLst>
                    <a:ext uri="{9D8B030D-6E8A-4147-A177-3AD203B41FA5}">
                      <a16:colId xmlns:a16="http://schemas.microsoft.com/office/drawing/2014/main" val="20003"/>
                    </a:ext>
                  </a:extLst>
                </a:gridCol>
                <a:gridCol w="413067">
                  <a:extLst>
                    <a:ext uri="{9D8B030D-6E8A-4147-A177-3AD203B41FA5}">
                      <a16:colId xmlns:a16="http://schemas.microsoft.com/office/drawing/2014/main" val="20004"/>
                    </a:ext>
                  </a:extLst>
                </a:gridCol>
              </a:tblGrid>
              <a:tr h="331788">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A</a:t>
                      </a:r>
                      <a:endParaRPr lang="zh-CN" altLang="en-US" sz="2000" b="1" i="0">
                        <a:solidFill>
                          <a:srgbClr val="C00000"/>
                        </a:solidFill>
                        <a:latin typeface="微软雅黑" panose="020B0503020204020204" pitchFamily="34" charset="-122"/>
                      </a:endParaRPr>
                    </a:p>
                  </a:txBody>
                  <a:tcPr marL="0" marR="0" marT="0" marB="0">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G</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L</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O</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R</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extLst>
                  <a:ext uri="{0D108BD9-81ED-4DB2-BD59-A6C34878D82A}">
                    <a16:rowId xmlns:a16="http://schemas.microsoft.com/office/drawing/2014/main" val="10000"/>
                  </a:ext>
                </a:extLst>
              </a:tr>
            </a:tbl>
          </a:graphicData>
        </a:graphic>
      </p:graphicFrame>
      <p:graphicFrame>
        <p:nvGraphicFramePr>
          <p:cNvPr id="6" name="表格 5">
            <a:extLst>
              <a:ext uri="{FF2B5EF4-FFF2-40B4-BE49-F238E27FC236}">
                <a16:creationId xmlns:a16="http://schemas.microsoft.com/office/drawing/2014/main" id="{DD83CA8D-95FE-4B35-A884-0E9B5DFA5AB6}"/>
              </a:ext>
            </a:extLst>
          </p:cNvPr>
          <p:cNvGraphicFramePr>
            <a:graphicFrameLocks noGrp="1"/>
          </p:cNvGraphicFramePr>
          <p:nvPr/>
        </p:nvGraphicFramePr>
        <p:xfrm>
          <a:off x="1171575" y="3503613"/>
          <a:ext cx="4130680" cy="330200"/>
        </p:xfrm>
        <a:graphic>
          <a:graphicData uri="http://schemas.openxmlformats.org/drawingml/2006/table">
            <a:tbl>
              <a:tblPr firstRow="1" bandRow="1">
                <a:tableStyleId>{5C22544A-7EE6-4342-B048-85BDC9FD1C3A}</a:tableStyleId>
              </a:tblPr>
              <a:tblGrid>
                <a:gridCol w="413068">
                  <a:extLst>
                    <a:ext uri="{9D8B030D-6E8A-4147-A177-3AD203B41FA5}">
                      <a16:colId xmlns:a16="http://schemas.microsoft.com/office/drawing/2014/main" val="20000"/>
                    </a:ext>
                  </a:extLst>
                </a:gridCol>
                <a:gridCol w="413068">
                  <a:extLst>
                    <a:ext uri="{9D8B030D-6E8A-4147-A177-3AD203B41FA5}">
                      <a16:colId xmlns:a16="http://schemas.microsoft.com/office/drawing/2014/main" val="20001"/>
                    </a:ext>
                  </a:extLst>
                </a:gridCol>
                <a:gridCol w="413068">
                  <a:extLst>
                    <a:ext uri="{9D8B030D-6E8A-4147-A177-3AD203B41FA5}">
                      <a16:colId xmlns:a16="http://schemas.microsoft.com/office/drawing/2014/main" val="20002"/>
                    </a:ext>
                  </a:extLst>
                </a:gridCol>
                <a:gridCol w="413068">
                  <a:extLst>
                    <a:ext uri="{9D8B030D-6E8A-4147-A177-3AD203B41FA5}">
                      <a16:colId xmlns:a16="http://schemas.microsoft.com/office/drawing/2014/main" val="20003"/>
                    </a:ext>
                  </a:extLst>
                </a:gridCol>
                <a:gridCol w="413068">
                  <a:extLst>
                    <a:ext uri="{9D8B030D-6E8A-4147-A177-3AD203B41FA5}">
                      <a16:colId xmlns:a16="http://schemas.microsoft.com/office/drawing/2014/main" val="20004"/>
                    </a:ext>
                  </a:extLst>
                </a:gridCol>
                <a:gridCol w="413068">
                  <a:extLst>
                    <a:ext uri="{9D8B030D-6E8A-4147-A177-3AD203B41FA5}">
                      <a16:colId xmlns:a16="http://schemas.microsoft.com/office/drawing/2014/main" val="20005"/>
                    </a:ext>
                  </a:extLst>
                </a:gridCol>
                <a:gridCol w="413068">
                  <a:extLst>
                    <a:ext uri="{9D8B030D-6E8A-4147-A177-3AD203B41FA5}">
                      <a16:colId xmlns:a16="http://schemas.microsoft.com/office/drawing/2014/main" val="20006"/>
                    </a:ext>
                  </a:extLst>
                </a:gridCol>
                <a:gridCol w="413068">
                  <a:extLst>
                    <a:ext uri="{9D8B030D-6E8A-4147-A177-3AD203B41FA5}">
                      <a16:colId xmlns:a16="http://schemas.microsoft.com/office/drawing/2014/main" val="20007"/>
                    </a:ext>
                  </a:extLst>
                </a:gridCol>
                <a:gridCol w="413068">
                  <a:extLst>
                    <a:ext uri="{9D8B030D-6E8A-4147-A177-3AD203B41FA5}">
                      <a16:colId xmlns:a16="http://schemas.microsoft.com/office/drawing/2014/main" val="20008"/>
                    </a:ext>
                  </a:extLst>
                </a:gridCol>
                <a:gridCol w="413068">
                  <a:extLst>
                    <a:ext uri="{9D8B030D-6E8A-4147-A177-3AD203B41FA5}">
                      <a16:colId xmlns:a16="http://schemas.microsoft.com/office/drawing/2014/main" val="20009"/>
                    </a:ext>
                  </a:extLst>
                </a:gridCol>
              </a:tblGrid>
              <a:tr h="330200">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A</a:t>
                      </a:r>
                      <a:endParaRPr lang="zh-CN" altLang="en-US" sz="2000" b="1" i="0">
                        <a:solidFill>
                          <a:srgbClr val="C00000"/>
                        </a:solidFill>
                        <a:latin typeface="微软雅黑" panose="020B0503020204020204" pitchFamily="34" charset="-122"/>
                      </a:endParaRPr>
                    </a:p>
                  </a:txBody>
                  <a:tcPr marL="0" marR="0" marT="0" marB="0">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L</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G</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O</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R</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I</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T</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H</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M</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dirty="0">
                          <a:solidFill>
                            <a:srgbClr val="C00000"/>
                          </a:solidFill>
                          <a:latin typeface="微软雅黑" panose="020B0503020204020204" pitchFamily="34" charset="-122"/>
                        </a:rPr>
                        <a:t>S</a:t>
                      </a:r>
                      <a:endParaRPr lang="zh-CN" altLang="en-US" sz="2000" b="1" i="0" dirty="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D77E60A1-E8D2-4B01-A7CA-017D4BB42BC8}"/>
              </a:ext>
            </a:extLst>
          </p:cNvPr>
          <p:cNvGraphicFramePr>
            <a:graphicFrameLocks noGrp="1"/>
          </p:cNvGraphicFramePr>
          <p:nvPr/>
        </p:nvGraphicFramePr>
        <p:xfrm>
          <a:off x="1171575" y="5292725"/>
          <a:ext cx="4130680" cy="331788"/>
        </p:xfrm>
        <a:graphic>
          <a:graphicData uri="http://schemas.openxmlformats.org/drawingml/2006/table">
            <a:tbl>
              <a:tblPr firstRow="1" bandRow="1">
                <a:tableStyleId>{5C22544A-7EE6-4342-B048-85BDC9FD1C3A}</a:tableStyleId>
              </a:tblPr>
              <a:tblGrid>
                <a:gridCol w="413068">
                  <a:extLst>
                    <a:ext uri="{9D8B030D-6E8A-4147-A177-3AD203B41FA5}">
                      <a16:colId xmlns:a16="http://schemas.microsoft.com/office/drawing/2014/main" val="20000"/>
                    </a:ext>
                  </a:extLst>
                </a:gridCol>
                <a:gridCol w="413068">
                  <a:extLst>
                    <a:ext uri="{9D8B030D-6E8A-4147-A177-3AD203B41FA5}">
                      <a16:colId xmlns:a16="http://schemas.microsoft.com/office/drawing/2014/main" val="20001"/>
                    </a:ext>
                  </a:extLst>
                </a:gridCol>
                <a:gridCol w="413068">
                  <a:extLst>
                    <a:ext uri="{9D8B030D-6E8A-4147-A177-3AD203B41FA5}">
                      <a16:colId xmlns:a16="http://schemas.microsoft.com/office/drawing/2014/main" val="20002"/>
                    </a:ext>
                  </a:extLst>
                </a:gridCol>
                <a:gridCol w="413068">
                  <a:extLst>
                    <a:ext uri="{9D8B030D-6E8A-4147-A177-3AD203B41FA5}">
                      <a16:colId xmlns:a16="http://schemas.microsoft.com/office/drawing/2014/main" val="20003"/>
                    </a:ext>
                  </a:extLst>
                </a:gridCol>
                <a:gridCol w="413068">
                  <a:extLst>
                    <a:ext uri="{9D8B030D-6E8A-4147-A177-3AD203B41FA5}">
                      <a16:colId xmlns:a16="http://schemas.microsoft.com/office/drawing/2014/main" val="20004"/>
                    </a:ext>
                  </a:extLst>
                </a:gridCol>
                <a:gridCol w="413068">
                  <a:extLst>
                    <a:ext uri="{9D8B030D-6E8A-4147-A177-3AD203B41FA5}">
                      <a16:colId xmlns:a16="http://schemas.microsoft.com/office/drawing/2014/main" val="20005"/>
                    </a:ext>
                  </a:extLst>
                </a:gridCol>
                <a:gridCol w="413068">
                  <a:extLst>
                    <a:ext uri="{9D8B030D-6E8A-4147-A177-3AD203B41FA5}">
                      <a16:colId xmlns:a16="http://schemas.microsoft.com/office/drawing/2014/main" val="20006"/>
                    </a:ext>
                  </a:extLst>
                </a:gridCol>
                <a:gridCol w="413068">
                  <a:extLst>
                    <a:ext uri="{9D8B030D-6E8A-4147-A177-3AD203B41FA5}">
                      <a16:colId xmlns:a16="http://schemas.microsoft.com/office/drawing/2014/main" val="20007"/>
                    </a:ext>
                  </a:extLst>
                </a:gridCol>
                <a:gridCol w="413068">
                  <a:extLst>
                    <a:ext uri="{9D8B030D-6E8A-4147-A177-3AD203B41FA5}">
                      <a16:colId xmlns:a16="http://schemas.microsoft.com/office/drawing/2014/main" val="20008"/>
                    </a:ext>
                  </a:extLst>
                </a:gridCol>
                <a:gridCol w="413068">
                  <a:extLst>
                    <a:ext uri="{9D8B030D-6E8A-4147-A177-3AD203B41FA5}">
                      <a16:colId xmlns:a16="http://schemas.microsoft.com/office/drawing/2014/main" val="20009"/>
                    </a:ext>
                  </a:extLst>
                </a:gridCol>
              </a:tblGrid>
              <a:tr h="331788">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A</a:t>
                      </a:r>
                      <a:endParaRPr lang="zh-CN" altLang="en-US" sz="2000" b="1" i="0">
                        <a:solidFill>
                          <a:srgbClr val="C00000"/>
                        </a:solidFill>
                        <a:latin typeface="微软雅黑" panose="020B0503020204020204" pitchFamily="34" charset="-122"/>
                      </a:endParaRPr>
                    </a:p>
                  </a:txBody>
                  <a:tcPr marL="0" marR="0" marT="0" marB="0">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G</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H</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I</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L</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M</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O</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R</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S</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T</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extLst>
                  <a:ext uri="{0D108BD9-81ED-4DB2-BD59-A6C34878D82A}">
                    <a16:rowId xmlns:a16="http://schemas.microsoft.com/office/drawing/2014/main" val="10000"/>
                  </a:ext>
                </a:extLst>
              </a:tr>
            </a:tbl>
          </a:graphicData>
        </a:graphic>
      </p:graphicFrame>
      <p:graphicFrame>
        <p:nvGraphicFramePr>
          <p:cNvPr id="8" name="表格 7">
            <a:extLst>
              <a:ext uri="{FF2B5EF4-FFF2-40B4-BE49-F238E27FC236}">
                <a16:creationId xmlns:a16="http://schemas.microsoft.com/office/drawing/2014/main" id="{D15C03DD-CA9F-4D0F-BBAA-1453F8A10786}"/>
              </a:ext>
            </a:extLst>
          </p:cNvPr>
          <p:cNvGraphicFramePr>
            <a:graphicFrameLocks noGrp="1"/>
          </p:cNvGraphicFramePr>
          <p:nvPr/>
        </p:nvGraphicFramePr>
        <p:xfrm>
          <a:off x="3473450" y="4098925"/>
          <a:ext cx="2065340" cy="331788"/>
        </p:xfrm>
        <a:graphic>
          <a:graphicData uri="http://schemas.openxmlformats.org/drawingml/2006/table">
            <a:tbl>
              <a:tblPr firstRow="1" bandRow="1">
                <a:tableStyleId>{5C22544A-7EE6-4342-B048-85BDC9FD1C3A}</a:tableStyleId>
              </a:tblPr>
              <a:tblGrid>
                <a:gridCol w="413068">
                  <a:extLst>
                    <a:ext uri="{9D8B030D-6E8A-4147-A177-3AD203B41FA5}">
                      <a16:colId xmlns:a16="http://schemas.microsoft.com/office/drawing/2014/main" val="20000"/>
                    </a:ext>
                  </a:extLst>
                </a:gridCol>
                <a:gridCol w="413068">
                  <a:extLst>
                    <a:ext uri="{9D8B030D-6E8A-4147-A177-3AD203B41FA5}">
                      <a16:colId xmlns:a16="http://schemas.microsoft.com/office/drawing/2014/main" val="20001"/>
                    </a:ext>
                  </a:extLst>
                </a:gridCol>
                <a:gridCol w="413068">
                  <a:extLst>
                    <a:ext uri="{9D8B030D-6E8A-4147-A177-3AD203B41FA5}">
                      <a16:colId xmlns:a16="http://schemas.microsoft.com/office/drawing/2014/main" val="20002"/>
                    </a:ext>
                  </a:extLst>
                </a:gridCol>
                <a:gridCol w="413068">
                  <a:extLst>
                    <a:ext uri="{9D8B030D-6E8A-4147-A177-3AD203B41FA5}">
                      <a16:colId xmlns:a16="http://schemas.microsoft.com/office/drawing/2014/main" val="20003"/>
                    </a:ext>
                  </a:extLst>
                </a:gridCol>
                <a:gridCol w="413068">
                  <a:extLst>
                    <a:ext uri="{9D8B030D-6E8A-4147-A177-3AD203B41FA5}">
                      <a16:colId xmlns:a16="http://schemas.microsoft.com/office/drawing/2014/main" val="20004"/>
                    </a:ext>
                  </a:extLst>
                </a:gridCol>
              </a:tblGrid>
              <a:tr h="331788">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I</a:t>
                      </a:r>
                      <a:endParaRPr lang="zh-CN" altLang="en-US" sz="2000" b="1" i="0">
                        <a:solidFill>
                          <a:srgbClr val="C00000"/>
                        </a:solidFill>
                        <a:latin typeface="微软雅黑" panose="020B0503020204020204" pitchFamily="34" charset="-122"/>
                      </a:endParaRPr>
                    </a:p>
                  </a:txBody>
                  <a:tcPr marL="0" marR="0" marT="0" marB="0">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T</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H</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M</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S</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extLst>
                  <a:ext uri="{0D108BD9-81ED-4DB2-BD59-A6C34878D82A}">
                    <a16:rowId xmlns:a16="http://schemas.microsoft.com/office/drawing/2014/main" val="10000"/>
                  </a:ext>
                </a:extLst>
              </a:tr>
            </a:tbl>
          </a:graphicData>
        </a:graphic>
      </p:graphicFrame>
      <p:graphicFrame>
        <p:nvGraphicFramePr>
          <p:cNvPr id="9" name="表格 8">
            <a:extLst>
              <a:ext uri="{FF2B5EF4-FFF2-40B4-BE49-F238E27FC236}">
                <a16:creationId xmlns:a16="http://schemas.microsoft.com/office/drawing/2014/main" id="{0ACF7C9D-A0B2-4FB0-A37A-DB147221C825}"/>
              </a:ext>
            </a:extLst>
          </p:cNvPr>
          <p:cNvGraphicFramePr>
            <a:graphicFrameLocks noGrp="1"/>
          </p:cNvGraphicFramePr>
          <p:nvPr/>
        </p:nvGraphicFramePr>
        <p:xfrm>
          <a:off x="3473450" y="4695825"/>
          <a:ext cx="2065340" cy="331788"/>
        </p:xfrm>
        <a:graphic>
          <a:graphicData uri="http://schemas.openxmlformats.org/drawingml/2006/table">
            <a:tbl>
              <a:tblPr firstRow="1" bandRow="1">
                <a:tableStyleId>{5C22544A-7EE6-4342-B048-85BDC9FD1C3A}</a:tableStyleId>
              </a:tblPr>
              <a:tblGrid>
                <a:gridCol w="413068">
                  <a:extLst>
                    <a:ext uri="{9D8B030D-6E8A-4147-A177-3AD203B41FA5}">
                      <a16:colId xmlns:a16="http://schemas.microsoft.com/office/drawing/2014/main" val="20000"/>
                    </a:ext>
                  </a:extLst>
                </a:gridCol>
                <a:gridCol w="413068">
                  <a:extLst>
                    <a:ext uri="{9D8B030D-6E8A-4147-A177-3AD203B41FA5}">
                      <a16:colId xmlns:a16="http://schemas.microsoft.com/office/drawing/2014/main" val="20001"/>
                    </a:ext>
                  </a:extLst>
                </a:gridCol>
                <a:gridCol w="413068">
                  <a:extLst>
                    <a:ext uri="{9D8B030D-6E8A-4147-A177-3AD203B41FA5}">
                      <a16:colId xmlns:a16="http://schemas.microsoft.com/office/drawing/2014/main" val="20002"/>
                    </a:ext>
                  </a:extLst>
                </a:gridCol>
                <a:gridCol w="413068">
                  <a:extLst>
                    <a:ext uri="{9D8B030D-6E8A-4147-A177-3AD203B41FA5}">
                      <a16:colId xmlns:a16="http://schemas.microsoft.com/office/drawing/2014/main" val="20003"/>
                    </a:ext>
                  </a:extLst>
                </a:gridCol>
                <a:gridCol w="413068">
                  <a:extLst>
                    <a:ext uri="{9D8B030D-6E8A-4147-A177-3AD203B41FA5}">
                      <a16:colId xmlns:a16="http://schemas.microsoft.com/office/drawing/2014/main" val="20004"/>
                    </a:ext>
                  </a:extLst>
                </a:gridCol>
              </a:tblGrid>
              <a:tr h="331788">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H</a:t>
                      </a:r>
                      <a:endParaRPr lang="zh-CN" altLang="en-US" sz="2000" b="1" i="0">
                        <a:solidFill>
                          <a:srgbClr val="C00000"/>
                        </a:solidFill>
                        <a:latin typeface="微软雅黑" panose="020B0503020204020204" pitchFamily="34" charset="-122"/>
                      </a:endParaRPr>
                    </a:p>
                  </a:txBody>
                  <a:tcPr marL="0" marR="0" marT="0" marB="0">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I</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M</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a:solidFill>
                            <a:srgbClr val="C00000"/>
                          </a:solidFill>
                          <a:latin typeface="微软雅黑" panose="020B0503020204020204" pitchFamily="34" charset="-122"/>
                        </a:rPr>
                        <a:t>S</a:t>
                      </a:r>
                      <a:endParaRPr lang="zh-CN" altLang="en-US" sz="2000" b="1" i="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tc>
                  <a:txBody>
                    <a:bodyPr/>
                    <a:lstStyle/>
                    <a:p>
                      <a:pPr>
                        <a:lnSpc>
                          <a:spcPts val="2627"/>
                        </a:lnSpc>
                        <a:spcBef>
                          <a:spcPts val="0"/>
                        </a:spcBef>
                        <a:spcAft>
                          <a:spcPts val="0"/>
                        </a:spcAft>
                      </a:pPr>
                      <a:r>
                        <a:rPr lang="en-US" altLang="zh-CN" sz="2000" b="1" i="0" dirty="0">
                          <a:solidFill>
                            <a:srgbClr val="C00000"/>
                          </a:solidFill>
                          <a:latin typeface="微软雅黑" panose="020B0503020204020204" pitchFamily="34" charset="-122"/>
                        </a:rPr>
                        <a:t>T</a:t>
                      </a:r>
                      <a:endParaRPr lang="zh-CN" altLang="en-US" sz="2000" b="1" i="0" dirty="0">
                        <a:solidFill>
                          <a:srgbClr val="C00000"/>
                        </a:solidFill>
                        <a:latin typeface="微软雅黑" panose="020B0503020204020204" pitchFamily="34" charset="-122"/>
                      </a:endParaRPr>
                    </a:p>
                  </a:txBody>
                  <a:tcPr marL="0" marR="0" marT="0" marB="0">
                    <a:lnL w="12700" cap="flat" cmpd="sng" algn="ctr">
                      <a:solidFill>
                        <a:srgbClr val="2181B7"/>
                      </a:solidFill>
                      <a:prstDash val="solid"/>
                      <a:round/>
                      <a:headEnd type="none" w="med" len="med"/>
                      <a:tailEnd type="none" w="med" len="med"/>
                    </a:lnL>
                    <a:lnR w="12700" cap="flat" cmpd="sng" algn="ctr">
                      <a:solidFill>
                        <a:srgbClr val="2181B7"/>
                      </a:solidFill>
                      <a:prstDash val="solid"/>
                      <a:round/>
                      <a:headEnd type="none" w="med" len="med"/>
                      <a:tailEnd type="none" w="med" len="med"/>
                    </a:lnR>
                    <a:solidFill>
                      <a:srgbClr val="CCFFFF"/>
                    </a:solidFill>
                  </a:tcPr>
                </a:tc>
                <a:extLst>
                  <a:ext uri="{0D108BD9-81ED-4DB2-BD59-A6C34878D82A}">
                    <a16:rowId xmlns:a16="http://schemas.microsoft.com/office/drawing/2014/main" val="10000"/>
                  </a:ext>
                </a:extLst>
              </a:tr>
            </a:tbl>
          </a:graphicData>
        </a:graphic>
      </p:graphicFrame>
      <p:sp>
        <p:nvSpPr>
          <p:cNvPr id="12395" name="文本框 9">
            <a:extLst>
              <a:ext uri="{FF2B5EF4-FFF2-40B4-BE49-F238E27FC236}">
                <a16:creationId xmlns:a16="http://schemas.microsoft.com/office/drawing/2014/main" id="{DA78E8D0-2E94-4E48-A469-37B6C924B529}"/>
              </a:ext>
            </a:extLst>
          </p:cNvPr>
          <p:cNvSpPr txBox="1">
            <a:spLocks noChangeArrowheads="1"/>
          </p:cNvSpPr>
          <p:nvPr/>
        </p:nvSpPr>
        <p:spPr bwMode="auto">
          <a:xfrm>
            <a:off x="648326" y="545926"/>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12396" name="文本框 10">
            <a:extLst>
              <a:ext uri="{FF2B5EF4-FFF2-40B4-BE49-F238E27FC236}">
                <a16:creationId xmlns:a16="http://schemas.microsoft.com/office/drawing/2014/main" id="{2408754D-C97B-4EB9-9C5B-E502AD5D81E0}"/>
              </a:ext>
            </a:extLst>
          </p:cNvPr>
          <p:cNvSpPr txBox="1">
            <a:spLocks noChangeArrowheads="1"/>
          </p:cNvSpPr>
          <p:nvPr/>
        </p:nvSpPr>
        <p:spPr bwMode="auto">
          <a:xfrm>
            <a:off x="701675" y="1978025"/>
            <a:ext cx="204788"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1988"/>
              </a:lnSpc>
            </a:pPr>
            <a:r>
              <a:rPr lang="zh-CN" altLang="en-US">
                <a:latin typeface="Wingdings" panose="05000000000000000000" pitchFamily="2" charset="2"/>
              </a:rPr>
              <a:t></a:t>
            </a:r>
          </a:p>
        </p:txBody>
      </p:sp>
      <p:sp>
        <p:nvSpPr>
          <p:cNvPr id="12397" name="文本框 11">
            <a:extLst>
              <a:ext uri="{FF2B5EF4-FFF2-40B4-BE49-F238E27FC236}">
                <a16:creationId xmlns:a16="http://schemas.microsoft.com/office/drawing/2014/main" id="{5E23B962-9B0F-4880-A6F9-91F8E70BB64A}"/>
              </a:ext>
            </a:extLst>
          </p:cNvPr>
          <p:cNvSpPr txBox="1">
            <a:spLocks noChangeArrowheads="1"/>
          </p:cNvSpPr>
          <p:nvPr/>
        </p:nvSpPr>
        <p:spPr bwMode="auto">
          <a:xfrm>
            <a:off x="1044575" y="1860550"/>
            <a:ext cx="2212144" cy="87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a:lnSpc>
                <a:spcPts val="3150"/>
              </a:lnSpc>
            </a:pPr>
            <a:r>
              <a:rPr lang="zh-CN" altLang="en-US" sz="2400" b="1">
                <a:latin typeface="微软雅黑" panose="020B0503020204020204" pitchFamily="34" charset="-122"/>
              </a:rPr>
              <a:t>分成两半</a:t>
            </a:r>
          </a:p>
          <a:p>
            <a:pPr>
              <a:lnSpc>
                <a:spcPts val="4038"/>
              </a:lnSpc>
            </a:pPr>
            <a:r>
              <a:rPr lang="zh-CN" altLang="en-US" sz="2400" b="1">
                <a:latin typeface="微软雅黑" panose="020B0503020204020204" pitchFamily="34" charset="-122"/>
              </a:rPr>
              <a:t>	</a:t>
            </a:r>
            <a:r>
              <a:rPr lang="zh-CN" altLang="en-US" sz="2400">
                <a:latin typeface="Wingdings" panose="05000000000000000000" pitchFamily="2" charset="2"/>
              </a:rPr>
              <a:t>◼</a:t>
            </a:r>
            <a:r>
              <a:rPr lang="zh-CN" altLang="en-US" sz="2400" b="1">
                <a:latin typeface="微软雅黑" panose="020B0503020204020204" pitchFamily="34" charset="-122"/>
              </a:rPr>
              <a:t>递归求解两半</a:t>
            </a:r>
          </a:p>
        </p:txBody>
      </p:sp>
      <p:sp>
        <p:nvSpPr>
          <p:cNvPr id="12398" name="文本框 12">
            <a:extLst>
              <a:ext uri="{FF2B5EF4-FFF2-40B4-BE49-F238E27FC236}">
                <a16:creationId xmlns:a16="http://schemas.microsoft.com/office/drawing/2014/main" id="{8545EBBD-1C44-46EF-9753-F25C6A5C3B9C}"/>
              </a:ext>
            </a:extLst>
          </p:cNvPr>
          <p:cNvSpPr txBox="1">
            <a:spLocks noChangeArrowheads="1"/>
          </p:cNvSpPr>
          <p:nvPr/>
        </p:nvSpPr>
        <p:spPr bwMode="auto">
          <a:xfrm>
            <a:off x="1158875" y="2886075"/>
            <a:ext cx="2404504" cy="38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150"/>
              </a:lnSpc>
            </a:pPr>
            <a:r>
              <a:rPr lang="zh-CN" altLang="en-US" sz="2400">
                <a:latin typeface="Wingdings" panose="05000000000000000000" pitchFamily="2" charset="2"/>
              </a:rPr>
              <a:t>◼</a:t>
            </a:r>
            <a:r>
              <a:rPr lang="zh-CN" altLang="en-US" sz="2400" b="1">
                <a:latin typeface="微软雅黑" panose="020B0503020204020204" pitchFamily="34" charset="-122"/>
              </a:rPr>
              <a:t>合并两半得到解</a:t>
            </a:r>
          </a:p>
        </p:txBody>
      </p:sp>
      <p:sp>
        <p:nvSpPr>
          <p:cNvPr id="14" name="文本框 13">
            <a:extLst>
              <a:ext uri="{FF2B5EF4-FFF2-40B4-BE49-F238E27FC236}">
                <a16:creationId xmlns:a16="http://schemas.microsoft.com/office/drawing/2014/main" id="{8C411E4D-E3A1-4C4D-AA79-FCEB71CFAF6A}"/>
              </a:ext>
            </a:extLst>
          </p:cNvPr>
          <p:cNvSpPr txBox="1"/>
          <p:nvPr/>
        </p:nvSpPr>
        <p:spPr>
          <a:xfrm>
            <a:off x="5932488" y="4195717"/>
            <a:ext cx="1105816" cy="1393523"/>
          </a:xfrm>
          <a:prstGeom prst="rect">
            <a:avLst/>
          </a:prstGeom>
          <a:noFill/>
        </p:spPr>
        <p:txBody>
          <a:bodyPr wrap="none" lIns="0" tIns="0" rIns="0" bIns="0">
            <a:spAutoFit/>
          </a:bodyPr>
          <a:lstStyle/>
          <a:p>
            <a:pPr fontAlgn="auto">
              <a:lnSpc>
                <a:spcPts val="2627"/>
              </a:lnSpc>
              <a:spcBef>
                <a:spcPts val="0"/>
              </a:spcBef>
              <a:spcAft>
                <a:spcPts val="0"/>
              </a:spcAft>
              <a:defRPr/>
            </a:pPr>
            <a:r>
              <a:rPr lang="en-US" altLang="zh-CN" sz="2800" dirty="0">
                <a:latin typeface="微软雅黑" panose="020B0503020204020204" pitchFamily="34" charset="-122"/>
                <a:ea typeface="+mn-ea"/>
              </a:rPr>
              <a:t>divide</a:t>
            </a:r>
          </a:p>
          <a:p>
            <a:pPr fontAlgn="auto">
              <a:lnSpc>
                <a:spcPts val="1000"/>
              </a:lnSpc>
              <a:spcBef>
                <a:spcPts val="0"/>
              </a:spcBef>
              <a:spcAft>
                <a:spcPts val="0"/>
              </a:spcAft>
              <a:defRPr/>
            </a:pPr>
            <a:endParaRPr lang="en-US" altLang="zh-CN" sz="2800" dirty="0">
              <a:latin typeface="微软雅黑" panose="020B0503020204020204" pitchFamily="34" charset="-122"/>
              <a:ea typeface="+mn-ea"/>
            </a:endParaRPr>
          </a:p>
          <a:p>
            <a:pPr fontAlgn="auto">
              <a:lnSpc>
                <a:spcPts val="2876"/>
              </a:lnSpc>
              <a:spcBef>
                <a:spcPts val="0"/>
              </a:spcBef>
              <a:spcAft>
                <a:spcPts val="0"/>
              </a:spcAft>
              <a:defRPr/>
            </a:pPr>
            <a:r>
              <a:rPr lang="en-US" altLang="zh-CN" sz="2800" dirty="0">
                <a:latin typeface="微软雅黑" panose="020B0503020204020204" pitchFamily="34" charset="-122"/>
                <a:ea typeface="+mn-ea"/>
              </a:rPr>
              <a:t>sort</a:t>
            </a:r>
          </a:p>
          <a:p>
            <a:pPr fontAlgn="auto">
              <a:lnSpc>
                <a:spcPts val="1000"/>
              </a:lnSpc>
              <a:spcBef>
                <a:spcPts val="0"/>
              </a:spcBef>
              <a:spcAft>
                <a:spcPts val="0"/>
              </a:spcAft>
              <a:defRPr/>
            </a:pPr>
            <a:endParaRPr lang="en-US" altLang="zh-CN" sz="2800" dirty="0">
              <a:latin typeface="微软雅黑" panose="020B0503020204020204" pitchFamily="34" charset="-122"/>
              <a:ea typeface="+mn-ea"/>
            </a:endParaRPr>
          </a:p>
          <a:p>
            <a:pPr fontAlgn="auto">
              <a:lnSpc>
                <a:spcPts val="3551"/>
              </a:lnSpc>
              <a:spcBef>
                <a:spcPts val="0"/>
              </a:spcBef>
              <a:spcAft>
                <a:spcPts val="0"/>
              </a:spcAft>
              <a:defRPr/>
            </a:pPr>
            <a:r>
              <a:rPr lang="en-US" altLang="zh-CN" sz="2800" dirty="0">
                <a:latin typeface="微软雅黑" panose="020B0503020204020204" pitchFamily="34" charset="-122"/>
                <a:ea typeface="+mn-ea"/>
              </a:rPr>
              <a:t>merge</a:t>
            </a:r>
            <a:endParaRPr lang="zh-CN" altLang="en-US" sz="2800" dirty="0">
              <a:latin typeface="微软雅黑" panose="020B0503020204020204" pitchFamily="34" charset="-122"/>
              <a:ea typeface="+mn-ea"/>
            </a:endParaRPr>
          </a:p>
        </p:txBody>
      </p:sp>
      <p:sp>
        <p:nvSpPr>
          <p:cNvPr id="12400" name="文本框 14">
            <a:extLst>
              <a:ext uri="{FF2B5EF4-FFF2-40B4-BE49-F238E27FC236}">
                <a16:creationId xmlns:a16="http://schemas.microsoft.com/office/drawing/2014/main" id="{099E33ED-16DB-4A2A-ACFD-F4A37A5F6D06}"/>
              </a:ext>
            </a:extLst>
          </p:cNvPr>
          <p:cNvSpPr txBox="1">
            <a:spLocks noChangeArrowheads="1"/>
          </p:cNvSpPr>
          <p:nvPr/>
        </p:nvSpPr>
        <p:spPr bwMode="auto">
          <a:xfrm>
            <a:off x="7915275" y="3098801"/>
            <a:ext cx="1271588"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1238"/>
              </a:lnSpc>
            </a:pPr>
            <a:r>
              <a:rPr lang="en-US" altLang="zh-CN" sz="900">
                <a:solidFill>
                  <a:srgbClr val="FFFFFF"/>
                </a:solidFill>
                <a:latin typeface="Comic Sans MS" panose="030F0702030302020204" pitchFamily="66" charset="0"/>
              </a:rPr>
              <a:t>Jon von Neumann (1945</a:t>
            </a:r>
            <a:endParaRPr lang="zh-CN" altLang="en-US" sz="900">
              <a:solidFill>
                <a:srgbClr val="FFFFFF"/>
              </a:solidFill>
              <a:latin typeface="Comic Sans MS" panose="030F0702030302020204" pitchFamily="66"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2" name="文本框 7">
            <a:extLst>
              <a:ext uri="{FF2B5EF4-FFF2-40B4-BE49-F238E27FC236}">
                <a16:creationId xmlns:a16="http://schemas.microsoft.com/office/drawing/2014/main" id="{144D8643-AA42-45FB-A093-2FD2AE2CBF8D}"/>
              </a:ext>
            </a:extLst>
          </p:cNvPr>
          <p:cNvSpPr txBox="1">
            <a:spLocks noChangeArrowheads="1"/>
          </p:cNvSpPr>
          <p:nvPr/>
        </p:nvSpPr>
        <p:spPr bwMode="auto">
          <a:xfrm>
            <a:off x="701675" y="1978025"/>
            <a:ext cx="2047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1988"/>
              </a:lnSpc>
            </a:pPr>
            <a:r>
              <a:rPr lang="zh-CN" altLang="en-US">
                <a:latin typeface="Wingdings" panose="05000000000000000000" pitchFamily="2" charset="2"/>
              </a:rPr>
              <a:t></a:t>
            </a:r>
          </a:p>
          <a:p>
            <a:pPr>
              <a:lnSpc>
                <a:spcPts val="1000"/>
              </a:lnSpc>
            </a:pPr>
            <a:endParaRPr lang="zh-CN" altLang="en-US">
              <a:latin typeface="Wingdings" panose="05000000000000000000" pitchFamily="2" charset="2"/>
            </a:endParaRPr>
          </a:p>
          <a:p>
            <a:pPr>
              <a:lnSpc>
                <a:spcPts val="1000"/>
              </a:lnSpc>
            </a:pPr>
            <a:endParaRPr lang="zh-CN" altLang="en-US">
              <a:latin typeface="Wingdings" panose="05000000000000000000" pitchFamily="2" charset="2"/>
            </a:endParaRPr>
          </a:p>
          <a:p>
            <a:pPr>
              <a:lnSpc>
                <a:spcPts val="2038"/>
              </a:lnSpc>
            </a:pPr>
            <a:r>
              <a:rPr lang="zh-CN" altLang="en-US">
                <a:latin typeface="Wingdings" panose="05000000000000000000" pitchFamily="2" charset="2"/>
              </a:rPr>
              <a:t></a:t>
            </a:r>
          </a:p>
        </p:txBody>
      </p:sp>
      <p:sp>
        <p:nvSpPr>
          <p:cNvPr id="14393" name="文本框 8">
            <a:extLst>
              <a:ext uri="{FF2B5EF4-FFF2-40B4-BE49-F238E27FC236}">
                <a16:creationId xmlns:a16="http://schemas.microsoft.com/office/drawing/2014/main" id="{61A7DF0D-C9E2-4A58-85B3-B4D9C80826DE}"/>
              </a:ext>
            </a:extLst>
          </p:cNvPr>
          <p:cNvSpPr txBox="1">
            <a:spLocks noChangeArrowheads="1"/>
          </p:cNvSpPr>
          <p:nvPr/>
        </p:nvSpPr>
        <p:spPr bwMode="auto">
          <a:xfrm>
            <a:off x="1044575" y="1860550"/>
            <a:ext cx="5411738" cy="87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150"/>
              </a:lnSpc>
            </a:pPr>
            <a:r>
              <a:rPr lang="zh-CN" altLang="en-US" sz="2400" b="1" dirty="0">
                <a:latin typeface="微软雅黑" panose="020B0503020204020204" pitchFamily="34" charset="-122"/>
              </a:rPr>
              <a:t>合并</a:t>
            </a:r>
            <a:r>
              <a:rPr lang="en-US" altLang="zh-CN" sz="2400" b="1" dirty="0">
                <a:latin typeface="微软雅黑" panose="020B0503020204020204" pitchFamily="34" charset="-122"/>
              </a:rPr>
              <a:t>. </a:t>
            </a:r>
            <a:r>
              <a:rPr lang="zh-CN" altLang="en-US" sz="2400" b="1" dirty="0">
                <a:latin typeface="微软雅黑" panose="020B0503020204020204" pitchFamily="34" charset="-122"/>
              </a:rPr>
              <a:t>将两个已排序的表变成一个排序表</a:t>
            </a:r>
          </a:p>
          <a:p>
            <a:pPr>
              <a:lnSpc>
                <a:spcPts val="4038"/>
              </a:lnSpc>
            </a:pPr>
            <a:r>
              <a:rPr lang="zh-CN" altLang="en-US" sz="2400" b="1" dirty="0">
                <a:latin typeface="微软雅黑" panose="020B0503020204020204" pitchFamily="34" charset="-122"/>
              </a:rPr>
              <a:t>使用辅助数组，线性时间</a:t>
            </a:r>
          </a:p>
        </p:txBody>
      </p:sp>
      <p:sp>
        <p:nvSpPr>
          <p:cNvPr id="10" name="文本框 9">
            <a:extLst>
              <a:ext uri="{FF2B5EF4-FFF2-40B4-BE49-F238E27FC236}">
                <a16:creationId xmlns:a16="http://schemas.microsoft.com/office/drawing/2014/main" id="{CE2EB0AF-FFCE-4D47-B4B1-A93AC26D6C02}"/>
              </a:ext>
            </a:extLst>
          </p:cNvPr>
          <p:cNvSpPr txBox="1"/>
          <p:nvPr/>
        </p:nvSpPr>
        <p:spPr>
          <a:xfrm>
            <a:off x="6804248" y="4581128"/>
            <a:ext cx="1436687" cy="450850"/>
          </a:xfrm>
          <a:prstGeom prst="rect">
            <a:avLst/>
          </a:prstGeom>
          <a:noFill/>
        </p:spPr>
        <p:txBody>
          <a:bodyPr wrap="none" lIns="0" tIns="0" rIns="0" bIns="0">
            <a:spAutoFit/>
          </a:bodyPr>
          <a:lstStyle/>
          <a:p>
            <a:pPr fontAlgn="auto">
              <a:lnSpc>
                <a:spcPts val="3669"/>
              </a:lnSpc>
              <a:spcBef>
                <a:spcPts val="0"/>
              </a:spcBef>
              <a:spcAft>
                <a:spcPts val="0"/>
              </a:spcAft>
              <a:defRPr/>
            </a:pPr>
            <a:r>
              <a:rPr lang="zh-CN" altLang="en-US" sz="2798" b="1" dirty="0">
                <a:latin typeface="微软雅黑" panose="020B0503020204020204" pitchFamily="34" charset="-122"/>
                <a:ea typeface="+mn-ea"/>
              </a:rPr>
              <a:t>辅助数组</a:t>
            </a:r>
          </a:p>
        </p:txBody>
      </p:sp>
      <p:sp>
        <p:nvSpPr>
          <p:cNvPr id="13" name="文本框 9">
            <a:extLst>
              <a:ext uri="{FF2B5EF4-FFF2-40B4-BE49-F238E27FC236}">
                <a16:creationId xmlns:a16="http://schemas.microsoft.com/office/drawing/2014/main" id="{6348DF85-790F-4972-A374-2F66FA474FD9}"/>
              </a:ext>
            </a:extLst>
          </p:cNvPr>
          <p:cNvSpPr txBox="1">
            <a:spLocks noChangeArrowheads="1"/>
          </p:cNvSpPr>
          <p:nvPr/>
        </p:nvSpPr>
        <p:spPr bwMode="auto">
          <a:xfrm>
            <a:off x="701675" y="519491"/>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pic>
        <p:nvPicPr>
          <p:cNvPr id="3" name="图片 2">
            <a:extLst>
              <a:ext uri="{FF2B5EF4-FFF2-40B4-BE49-F238E27FC236}">
                <a16:creationId xmlns:a16="http://schemas.microsoft.com/office/drawing/2014/main" id="{1A25A870-5DCC-4EDD-89AF-A0055042CD57}"/>
              </a:ext>
            </a:extLst>
          </p:cNvPr>
          <p:cNvPicPr>
            <a:picLocks noChangeAspect="1"/>
          </p:cNvPicPr>
          <p:nvPr/>
        </p:nvPicPr>
        <p:blipFill>
          <a:blip r:embed="rId3"/>
          <a:stretch>
            <a:fillRect/>
          </a:stretch>
        </p:blipFill>
        <p:spPr>
          <a:xfrm>
            <a:off x="380103" y="3750468"/>
            <a:ext cx="6254061" cy="143986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2DD602CE-743D-4E65-9D50-E67865CDBF9C}"/>
              </a:ext>
            </a:extLst>
          </p:cNvPr>
          <p:cNvGraphicFramePr>
            <a:graphicFrameLocks noGrp="1"/>
          </p:cNvGraphicFramePr>
          <p:nvPr/>
        </p:nvGraphicFramePr>
        <p:xfrm>
          <a:off x="19431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graphicFrame>
        <p:nvGraphicFramePr>
          <p:cNvPr id="6" name="表格 5">
            <a:extLst>
              <a:ext uri="{FF2B5EF4-FFF2-40B4-BE49-F238E27FC236}">
                <a16:creationId xmlns:a16="http://schemas.microsoft.com/office/drawing/2014/main" id="{A4D0CF8A-78B2-4668-BA86-9A987715AFD1}"/>
              </a:ext>
            </a:extLst>
          </p:cNvPr>
          <p:cNvGraphicFramePr>
            <a:graphicFrameLocks noGrp="1"/>
          </p:cNvGraphicFramePr>
          <p:nvPr/>
        </p:nvGraphicFramePr>
        <p:xfrm>
          <a:off x="2114550" y="4857750"/>
          <a:ext cx="4000500" cy="285750"/>
        </p:xfrm>
        <a:graphic>
          <a:graphicData uri="http://schemas.openxmlformats.org/drawingml/2006/table">
            <a:tbl>
              <a:tblPr firstRow="1" bandRow="1">
                <a:tableStyleId>{5C22544A-7EE6-4342-B048-85BDC9FD1C3A}</a:tableStyleId>
              </a:tblPr>
              <a:tblGrid>
                <a:gridCol w="399288">
                  <a:extLst>
                    <a:ext uri="{9D8B030D-6E8A-4147-A177-3AD203B41FA5}">
                      <a16:colId xmlns:a16="http://schemas.microsoft.com/office/drawing/2014/main" val="20000"/>
                    </a:ext>
                  </a:extLst>
                </a:gridCol>
                <a:gridCol w="400812">
                  <a:extLst>
                    <a:ext uri="{9D8B030D-6E8A-4147-A177-3AD203B41FA5}">
                      <a16:colId xmlns:a16="http://schemas.microsoft.com/office/drawing/2014/main" val="20001"/>
                    </a:ext>
                  </a:extLst>
                </a:gridCol>
                <a:gridCol w="399288">
                  <a:extLst>
                    <a:ext uri="{9D8B030D-6E8A-4147-A177-3AD203B41FA5}">
                      <a16:colId xmlns:a16="http://schemas.microsoft.com/office/drawing/2014/main" val="20002"/>
                    </a:ext>
                  </a:extLst>
                </a:gridCol>
                <a:gridCol w="400812">
                  <a:extLst>
                    <a:ext uri="{9D8B030D-6E8A-4147-A177-3AD203B41FA5}">
                      <a16:colId xmlns:a16="http://schemas.microsoft.com/office/drawing/2014/main" val="20003"/>
                    </a:ext>
                  </a:extLst>
                </a:gridCol>
                <a:gridCol w="399288">
                  <a:extLst>
                    <a:ext uri="{9D8B030D-6E8A-4147-A177-3AD203B41FA5}">
                      <a16:colId xmlns:a16="http://schemas.microsoft.com/office/drawing/2014/main" val="20004"/>
                    </a:ext>
                  </a:extLst>
                </a:gridCol>
                <a:gridCol w="400812">
                  <a:extLst>
                    <a:ext uri="{9D8B030D-6E8A-4147-A177-3AD203B41FA5}">
                      <a16:colId xmlns:a16="http://schemas.microsoft.com/office/drawing/2014/main" val="20005"/>
                    </a:ext>
                  </a:extLst>
                </a:gridCol>
                <a:gridCol w="399288">
                  <a:extLst>
                    <a:ext uri="{9D8B030D-6E8A-4147-A177-3AD203B41FA5}">
                      <a16:colId xmlns:a16="http://schemas.microsoft.com/office/drawing/2014/main" val="20006"/>
                    </a:ext>
                  </a:extLst>
                </a:gridCol>
                <a:gridCol w="400812">
                  <a:extLst>
                    <a:ext uri="{9D8B030D-6E8A-4147-A177-3AD203B41FA5}">
                      <a16:colId xmlns:a16="http://schemas.microsoft.com/office/drawing/2014/main" val="20007"/>
                    </a:ext>
                  </a:extLst>
                </a:gridCol>
                <a:gridCol w="399288">
                  <a:extLst>
                    <a:ext uri="{9D8B030D-6E8A-4147-A177-3AD203B41FA5}">
                      <a16:colId xmlns:a16="http://schemas.microsoft.com/office/drawing/2014/main" val="20008"/>
                    </a:ext>
                  </a:extLst>
                </a:gridCol>
                <a:gridCol w="400812">
                  <a:extLst>
                    <a:ext uri="{9D8B030D-6E8A-4147-A177-3AD203B41FA5}">
                      <a16:colId xmlns:a16="http://schemas.microsoft.com/office/drawing/2014/main" val="20009"/>
                    </a:ext>
                  </a:extLst>
                </a:gridCol>
              </a:tblGrid>
              <a:tr h="285750">
                <a:tc>
                  <a:txBody>
                    <a:bodyPr/>
                    <a:lstStyle/>
                    <a:p>
                      <a:pPr>
                        <a:lnSpc>
                          <a:spcPts val="1876"/>
                        </a:lnSpc>
                        <a:spcBef>
                          <a:spcPts val="0"/>
                        </a:spcBef>
                        <a:spcAft>
                          <a:spcPts val="0"/>
                        </a:spcAft>
                      </a:pPr>
                      <a:r>
                        <a:rPr lang="en-US" altLang="zh-CN" sz="1800" b="1" i="0">
                          <a:solidFill>
                            <a:srgbClr val="2181B7"/>
                          </a:solidFill>
                          <a:latin typeface="Courier New" panose="02070309020205020404" pitchFamily="49" charset="0"/>
                        </a:rPr>
                        <a:t>A</a:t>
                      </a:r>
                      <a:endParaRPr lang="zh-CN" altLang="en-US" sz="1800" b="1" i="0">
                        <a:solidFill>
                          <a:srgbClr val="2181B7"/>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99FFCC"/>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E2B28EC4-213A-4D9C-A0B4-740D020895DA}"/>
              </a:ext>
            </a:extLst>
          </p:cNvPr>
          <p:cNvGraphicFramePr>
            <a:graphicFrameLocks noGrp="1"/>
          </p:cNvGraphicFramePr>
          <p:nvPr/>
        </p:nvGraphicFramePr>
        <p:xfrm>
          <a:off x="43434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T</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sp>
        <p:nvSpPr>
          <p:cNvPr id="15436" name="文本框 9">
            <a:extLst>
              <a:ext uri="{FF2B5EF4-FFF2-40B4-BE49-F238E27FC236}">
                <a16:creationId xmlns:a16="http://schemas.microsoft.com/office/drawing/2014/main" id="{97F26CEB-121C-484D-89AC-0F751092D743}"/>
              </a:ext>
            </a:extLst>
          </p:cNvPr>
          <p:cNvSpPr txBox="1">
            <a:spLocks noChangeArrowheads="1"/>
          </p:cNvSpPr>
          <p:nvPr/>
        </p:nvSpPr>
        <p:spPr bwMode="auto">
          <a:xfrm>
            <a:off x="171132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5437" name="文本框 10">
            <a:extLst>
              <a:ext uri="{FF2B5EF4-FFF2-40B4-BE49-F238E27FC236}">
                <a16:creationId xmlns:a16="http://schemas.microsoft.com/office/drawing/2014/main" id="{EAB15DB6-4661-4618-A25B-16FE50A597A8}"/>
              </a:ext>
            </a:extLst>
          </p:cNvPr>
          <p:cNvSpPr txBox="1">
            <a:spLocks noChangeArrowheads="1"/>
          </p:cNvSpPr>
          <p:nvPr/>
        </p:nvSpPr>
        <p:spPr bwMode="auto">
          <a:xfrm>
            <a:off x="405447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5439" name="文本框 12">
            <a:extLst>
              <a:ext uri="{FF2B5EF4-FFF2-40B4-BE49-F238E27FC236}">
                <a16:creationId xmlns:a16="http://schemas.microsoft.com/office/drawing/2014/main" id="{DD80CE51-48D9-4C92-ACCB-BB63A47DE26E}"/>
              </a:ext>
            </a:extLst>
          </p:cNvPr>
          <p:cNvSpPr txBox="1">
            <a:spLocks noChangeArrowheads="1"/>
          </p:cNvSpPr>
          <p:nvPr/>
        </p:nvSpPr>
        <p:spPr bwMode="auto">
          <a:xfrm>
            <a:off x="701676" y="1998664"/>
            <a:ext cx="2397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13"/>
              </a:lnSpc>
            </a:pPr>
            <a:r>
              <a:rPr lang="zh-CN" altLang="en-US" sz="2100">
                <a:latin typeface="Wingdings" panose="05000000000000000000" pitchFamily="2" charset="2"/>
              </a:rPr>
              <a:t></a:t>
            </a:r>
          </a:p>
        </p:txBody>
      </p:sp>
      <p:sp>
        <p:nvSpPr>
          <p:cNvPr id="14" name="文本框 13">
            <a:extLst>
              <a:ext uri="{FF2B5EF4-FFF2-40B4-BE49-F238E27FC236}">
                <a16:creationId xmlns:a16="http://schemas.microsoft.com/office/drawing/2014/main" id="{57EB54D0-22AB-4260-9A6A-911386A4CD4F}"/>
              </a:ext>
            </a:extLst>
          </p:cNvPr>
          <p:cNvSpPr txBox="1"/>
          <p:nvPr/>
        </p:nvSpPr>
        <p:spPr>
          <a:xfrm>
            <a:off x="1044576" y="1862139"/>
            <a:ext cx="7751763" cy="1419225"/>
          </a:xfrm>
          <a:prstGeom prst="rect">
            <a:avLst/>
          </a:prstGeom>
          <a:noFill/>
        </p:spPr>
        <p:txBody>
          <a:bodyPr wrap="none" lIns="0" tIns="0" rIns="0" bIns="0">
            <a:spAutoFit/>
          </a:bodyPr>
          <a:lstStyle/>
          <a:p>
            <a:pPr fontAlgn="auto">
              <a:lnSpc>
                <a:spcPts val="3666"/>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合并</a:t>
            </a:r>
          </a:p>
          <a:p>
            <a:pPr fontAlgn="auto">
              <a:lnSpc>
                <a:spcPts val="4079"/>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	</a:t>
            </a:r>
            <a:r>
              <a:rPr lang="zh-CN" altLang="en-US" sz="2400" dirty="0">
                <a:latin typeface="Wingdings" panose="05000000000000000000" pitchFamily="2" charset="2"/>
                <a:ea typeface="+mn-ea"/>
              </a:rPr>
              <a:t>◼</a:t>
            </a:r>
            <a:r>
              <a:rPr lang="zh-CN" altLang="en-US" sz="2400" b="1" dirty="0">
                <a:latin typeface="微软雅黑" panose="020B0503020204020204" pitchFamily="34" charset="-122"/>
                <a:ea typeface="+mn-ea"/>
              </a:rPr>
              <a:t>分成两半的数组中两个最小元素比较，较小者插入辅助</a:t>
            </a:r>
          </a:p>
          <a:p>
            <a:pPr fontAlgn="auto">
              <a:lnSpc>
                <a:spcPts val="3456"/>
              </a:lnSpc>
              <a:spcBef>
                <a:spcPts val="0"/>
              </a:spcBef>
              <a:spcAft>
                <a:spcPts val="0"/>
              </a:spcAft>
              <a:tabLst>
                <a:tab pos="114300" algn="l"/>
                <a:tab pos="393700" algn="l"/>
              </a:tabLst>
              <a:defRPr/>
            </a:pPr>
            <a:r>
              <a:rPr lang="zh-CN" altLang="en-US" sz="2400" b="1" dirty="0">
                <a:latin typeface="微软雅黑" panose="020B0503020204020204" pitchFamily="34" charset="-122"/>
                <a:ea typeface="+mn-ea"/>
              </a:rPr>
              <a:t>		数组。重复直至其中一个数组为空。</a:t>
            </a:r>
          </a:p>
        </p:txBody>
      </p:sp>
      <p:sp>
        <p:nvSpPr>
          <p:cNvPr id="16" name="文本框 9">
            <a:extLst>
              <a:ext uri="{FF2B5EF4-FFF2-40B4-BE49-F238E27FC236}">
                <a16:creationId xmlns:a16="http://schemas.microsoft.com/office/drawing/2014/main" id="{70654F16-4482-48F8-8788-7782473CF3A6}"/>
              </a:ext>
            </a:extLst>
          </p:cNvPr>
          <p:cNvSpPr txBox="1">
            <a:spLocks noChangeArrowheads="1"/>
          </p:cNvSpPr>
          <p:nvPr/>
        </p:nvSpPr>
        <p:spPr bwMode="auto">
          <a:xfrm>
            <a:off x="549399" y="533363"/>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2" name="箭头: 下 1">
            <a:extLst>
              <a:ext uri="{FF2B5EF4-FFF2-40B4-BE49-F238E27FC236}">
                <a16:creationId xmlns:a16="http://schemas.microsoft.com/office/drawing/2014/main" id="{A717A52E-BA8D-4A9E-8B67-DE1BB6D36BF0}"/>
              </a:ext>
            </a:extLst>
          </p:cNvPr>
          <p:cNvSpPr/>
          <p:nvPr/>
        </p:nvSpPr>
        <p:spPr bwMode="auto">
          <a:xfrm>
            <a:off x="2051720" y="3861048"/>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3" name="箭头: 下 12">
            <a:extLst>
              <a:ext uri="{FF2B5EF4-FFF2-40B4-BE49-F238E27FC236}">
                <a16:creationId xmlns:a16="http://schemas.microsoft.com/office/drawing/2014/main" id="{A42E1BE2-9B1C-46B6-AEAB-181B9B27D12A}"/>
              </a:ext>
            </a:extLst>
          </p:cNvPr>
          <p:cNvSpPr/>
          <p:nvPr/>
        </p:nvSpPr>
        <p:spPr bwMode="auto">
          <a:xfrm>
            <a:off x="4388582" y="3831134"/>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225B9C28-DB33-412F-96F9-89890DC44060}"/>
              </a:ext>
            </a:extLst>
          </p:cNvPr>
          <p:cNvGraphicFramePr>
            <a:graphicFrameLocks noGrp="1"/>
          </p:cNvGraphicFramePr>
          <p:nvPr/>
        </p:nvGraphicFramePr>
        <p:xfrm>
          <a:off x="19431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4B3B9EAF-D37B-4236-B8D4-8AB5E8F5773B}"/>
              </a:ext>
            </a:extLst>
          </p:cNvPr>
          <p:cNvGraphicFramePr>
            <a:graphicFrameLocks noGrp="1"/>
          </p:cNvGraphicFramePr>
          <p:nvPr/>
        </p:nvGraphicFramePr>
        <p:xfrm>
          <a:off x="2114550" y="4857750"/>
          <a:ext cx="4000500" cy="285750"/>
        </p:xfrm>
        <a:graphic>
          <a:graphicData uri="http://schemas.openxmlformats.org/drawingml/2006/table">
            <a:tbl>
              <a:tblPr firstRow="1" bandRow="1">
                <a:tableStyleId>{5C22544A-7EE6-4342-B048-85BDC9FD1C3A}</a:tableStyleId>
              </a:tblPr>
              <a:tblGrid>
                <a:gridCol w="399288">
                  <a:extLst>
                    <a:ext uri="{9D8B030D-6E8A-4147-A177-3AD203B41FA5}">
                      <a16:colId xmlns:a16="http://schemas.microsoft.com/office/drawing/2014/main" val="20000"/>
                    </a:ext>
                  </a:extLst>
                </a:gridCol>
                <a:gridCol w="400812">
                  <a:extLst>
                    <a:ext uri="{9D8B030D-6E8A-4147-A177-3AD203B41FA5}">
                      <a16:colId xmlns:a16="http://schemas.microsoft.com/office/drawing/2014/main" val="20001"/>
                    </a:ext>
                  </a:extLst>
                </a:gridCol>
                <a:gridCol w="399288">
                  <a:extLst>
                    <a:ext uri="{9D8B030D-6E8A-4147-A177-3AD203B41FA5}">
                      <a16:colId xmlns:a16="http://schemas.microsoft.com/office/drawing/2014/main" val="20002"/>
                    </a:ext>
                  </a:extLst>
                </a:gridCol>
                <a:gridCol w="400812">
                  <a:extLst>
                    <a:ext uri="{9D8B030D-6E8A-4147-A177-3AD203B41FA5}">
                      <a16:colId xmlns:a16="http://schemas.microsoft.com/office/drawing/2014/main" val="20003"/>
                    </a:ext>
                  </a:extLst>
                </a:gridCol>
                <a:gridCol w="399288">
                  <a:extLst>
                    <a:ext uri="{9D8B030D-6E8A-4147-A177-3AD203B41FA5}">
                      <a16:colId xmlns:a16="http://schemas.microsoft.com/office/drawing/2014/main" val="20004"/>
                    </a:ext>
                  </a:extLst>
                </a:gridCol>
                <a:gridCol w="400812">
                  <a:extLst>
                    <a:ext uri="{9D8B030D-6E8A-4147-A177-3AD203B41FA5}">
                      <a16:colId xmlns:a16="http://schemas.microsoft.com/office/drawing/2014/main" val="20005"/>
                    </a:ext>
                  </a:extLst>
                </a:gridCol>
                <a:gridCol w="399288">
                  <a:extLst>
                    <a:ext uri="{9D8B030D-6E8A-4147-A177-3AD203B41FA5}">
                      <a16:colId xmlns:a16="http://schemas.microsoft.com/office/drawing/2014/main" val="20006"/>
                    </a:ext>
                  </a:extLst>
                </a:gridCol>
                <a:gridCol w="400812">
                  <a:extLst>
                    <a:ext uri="{9D8B030D-6E8A-4147-A177-3AD203B41FA5}">
                      <a16:colId xmlns:a16="http://schemas.microsoft.com/office/drawing/2014/main" val="20007"/>
                    </a:ext>
                  </a:extLst>
                </a:gridCol>
                <a:gridCol w="399288">
                  <a:extLst>
                    <a:ext uri="{9D8B030D-6E8A-4147-A177-3AD203B41FA5}">
                      <a16:colId xmlns:a16="http://schemas.microsoft.com/office/drawing/2014/main" val="20008"/>
                    </a:ext>
                  </a:extLst>
                </a:gridCol>
                <a:gridCol w="400812">
                  <a:extLst>
                    <a:ext uri="{9D8B030D-6E8A-4147-A177-3AD203B41FA5}">
                      <a16:colId xmlns:a16="http://schemas.microsoft.com/office/drawing/2014/main" val="20009"/>
                    </a:ext>
                  </a:extLst>
                </a:gridCol>
              </a:tblGrid>
              <a:tr h="285750">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2181B7"/>
                          </a:solidFill>
                          <a:latin typeface="Courier New" panose="02070309020205020404" pitchFamily="49" charset="0"/>
                        </a:rPr>
                        <a:t>G</a:t>
                      </a:r>
                      <a:endParaRPr lang="zh-CN" altLang="en-US" sz="1800" b="1" i="0">
                        <a:solidFill>
                          <a:srgbClr val="2181B7"/>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99FFCC"/>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6D6908F3-823E-433C-A88C-E9A36441DE71}"/>
              </a:ext>
            </a:extLst>
          </p:cNvPr>
          <p:cNvGraphicFramePr>
            <a:graphicFrameLocks noGrp="1"/>
          </p:cNvGraphicFramePr>
          <p:nvPr/>
        </p:nvGraphicFramePr>
        <p:xfrm>
          <a:off x="43434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T</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sp>
        <p:nvSpPr>
          <p:cNvPr id="16460" name="文本框 9">
            <a:extLst>
              <a:ext uri="{FF2B5EF4-FFF2-40B4-BE49-F238E27FC236}">
                <a16:creationId xmlns:a16="http://schemas.microsoft.com/office/drawing/2014/main" id="{4DB48A6F-3A81-4748-BF74-C40E5A4F268A}"/>
              </a:ext>
            </a:extLst>
          </p:cNvPr>
          <p:cNvSpPr txBox="1">
            <a:spLocks noChangeArrowheads="1"/>
          </p:cNvSpPr>
          <p:nvPr/>
        </p:nvSpPr>
        <p:spPr bwMode="auto">
          <a:xfrm>
            <a:off x="2054225" y="3421064"/>
            <a:ext cx="88423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6461" name="文本框 10">
            <a:extLst>
              <a:ext uri="{FF2B5EF4-FFF2-40B4-BE49-F238E27FC236}">
                <a16:creationId xmlns:a16="http://schemas.microsoft.com/office/drawing/2014/main" id="{1CD2F2EF-8FD7-4ACF-AB4D-A983BACA8404}"/>
              </a:ext>
            </a:extLst>
          </p:cNvPr>
          <p:cNvSpPr txBox="1">
            <a:spLocks noChangeArrowheads="1"/>
          </p:cNvSpPr>
          <p:nvPr/>
        </p:nvSpPr>
        <p:spPr bwMode="auto">
          <a:xfrm>
            <a:off x="4054475" y="3421064"/>
            <a:ext cx="88423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3" name="文本框 12">
            <a:extLst>
              <a:ext uri="{FF2B5EF4-FFF2-40B4-BE49-F238E27FC236}">
                <a16:creationId xmlns:a16="http://schemas.microsoft.com/office/drawing/2014/main" id="{28E3C639-C067-4678-9B68-968375631E4A}"/>
              </a:ext>
            </a:extLst>
          </p:cNvPr>
          <p:cNvSpPr txBox="1"/>
          <p:nvPr/>
        </p:nvSpPr>
        <p:spPr>
          <a:xfrm>
            <a:off x="1044576" y="1862139"/>
            <a:ext cx="7751763" cy="1419225"/>
          </a:xfrm>
          <a:prstGeom prst="rect">
            <a:avLst/>
          </a:prstGeom>
          <a:noFill/>
        </p:spPr>
        <p:txBody>
          <a:bodyPr wrap="none" lIns="0" tIns="0" rIns="0" bIns="0">
            <a:spAutoFit/>
          </a:bodyPr>
          <a:lstStyle/>
          <a:p>
            <a:pPr fontAlgn="auto">
              <a:lnSpc>
                <a:spcPts val="3666"/>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合并</a:t>
            </a:r>
          </a:p>
          <a:p>
            <a:pPr fontAlgn="auto">
              <a:lnSpc>
                <a:spcPts val="4079"/>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	</a:t>
            </a:r>
            <a:r>
              <a:rPr lang="zh-CN" altLang="en-US" sz="2400" dirty="0">
                <a:latin typeface="Wingdings" panose="05000000000000000000" pitchFamily="2" charset="2"/>
                <a:ea typeface="+mn-ea"/>
              </a:rPr>
              <a:t>◼</a:t>
            </a:r>
            <a:r>
              <a:rPr lang="zh-CN" altLang="en-US" sz="2400" b="1" dirty="0">
                <a:latin typeface="微软雅黑" panose="020B0503020204020204" pitchFamily="34" charset="-122"/>
                <a:ea typeface="+mn-ea"/>
              </a:rPr>
              <a:t>分成两半的数组中两个最小元素比较，较小者插入辅助</a:t>
            </a:r>
          </a:p>
          <a:p>
            <a:pPr fontAlgn="auto">
              <a:lnSpc>
                <a:spcPts val="3456"/>
              </a:lnSpc>
              <a:spcBef>
                <a:spcPts val="0"/>
              </a:spcBef>
              <a:spcAft>
                <a:spcPts val="0"/>
              </a:spcAft>
              <a:tabLst>
                <a:tab pos="114300" algn="l"/>
                <a:tab pos="393700" algn="l"/>
              </a:tabLst>
              <a:defRPr/>
            </a:pPr>
            <a:r>
              <a:rPr lang="zh-CN" altLang="en-US" sz="2400" b="1" dirty="0">
                <a:latin typeface="微软雅黑" panose="020B0503020204020204" pitchFamily="34" charset="-122"/>
                <a:ea typeface="+mn-ea"/>
              </a:rPr>
              <a:t>		数组。重复直至其中一个数组为空。</a:t>
            </a:r>
          </a:p>
        </p:txBody>
      </p:sp>
      <p:sp>
        <p:nvSpPr>
          <p:cNvPr id="14" name="文本框 9">
            <a:extLst>
              <a:ext uri="{FF2B5EF4-FFF2-40B4-BE49-F238E27FC236}">
                <a16:creationId xmlns:a16="http://schemas.microsoft.com/office/drawing/2014/main" id="{32FB9C6E-EF15-464B-BA78-2AFEB85F5D55}"/>
              </a:ext>
            </a:extLst>
          </p:cNvPr>
          <p:cNvSpPr txBox="1">
            <a:spLocks noChangeArrowheads="1"/>
          </p:cNvSpPr>
          <p:nvPr/>
        </p:nvSpPr>
        <p:spPr bwMode="auto">
          <a:xfrm>
            <a:off x="612229" y="593977"/>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11" name="箭头: 下 10">
            <a:extLst>
              <a:ext uri="{FF2B5EF4-FFF2-40B4-BE49-F238E27FC236}">
                <a16:creationId xmlns:a16="http://schemas.microsoft.com/office/drawing/2014/main" id="{3A5FFC9A-4970-4CFA-9407-63144BB3A6F9}"/>
              </a:ext>
            </a:extLst>
          </p:cNvPr>
          <p:cNvSpPr/>
          <p:nvPr/>
        </p:nvSpPr>
        <p:spPr bwMode="auto">
          <a:xfrm>
            <a:off x="2388332" y="3860885"/>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2" name="箭头: 下 11">
            <a:extLst>
              <a:ext uri="{FF2B5EF4-FFF2-40B4-BE49-F238E27FC236}">
                <a16:creationId xmlns:a16="http://schemas.microsoft.com/office/drawing/2014/main" id="{49F1BB14-E557-44BD-A3EC-6152A78DD683}"/>
              </a:ext>
            </a:extLst>
          </p:cNvPr>
          <p:cNvSpPr/>
          <p:nvPr/>
        </p:nvSpPr>
        <p:spPr bwMode="auto">
          <a:xfrm>
            <a:off x="4463988" y="3844380"/>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0540297F-2F61-4438-A340-375EF2C66A45}"/>
              </a:ext>
            </a:extLst>
          </p:cNvPr>
          <p:cNvGraphicFramePr>
            <a:graphicFrameLocks noGrp="1"/>
          </p:cNvGraphicFramePr>
          <p:nvPr/>
        </p:nvGraphicFramePr>
        <p:xfrm>
          <a:off x="19431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1CA17059-7E21-44FF-9CCC-A82CC40B8124}"/>
              </a:ext>
            </a:extLst>
          </p:cNvPr>
          <p:cNvGraphicFramePr>
            <a:graphicFrameLocks noGrp="1"/>
          </p:cNvGraphicFramePr>
          <p:nvPr/>
        </p:nvGraphicFramePr>
        <p:xfrm>
          <a:off x="2114550" y="4857750"/>
          <a:ext cx="4000500" cy="285750"/>
        </p:xfrm>
        <a:graphic>
          <a:graphicData uri="http://schemas.openxmlformats.org/drawingml/2006/table">
            <a:tbl>
              <a:tblPr firstRow="1" bandRow="1">
                <a:tableStyleId>{5C22544A-7EE6-4342-B048-85BDC9FD1C3A}</a:tableStyleId>
              </a:tblPr>
              <a:tblGrid>
                <a:gridCol w="399288">
                  <a:extLst>
                    <a:ext uri="{9D8B030D-6E8A-4147-A177-3AD203B41FA5}">
                      <a16:colId xmlns:a16="http://schemas.microsoft.com/office/drawing/2014/main" val="20000"/>
                    </a:ext>
                  </a:extLst>
                </a:gridCol>
                <a:gridCol w="400812">
                  <a:extLst>
                    <a:ext uri="{9D8B030D-6E8A-4147-A177-3AD203B41FA5}">
                      <a16:colId xmlns:a16="http://schemas.microsoft.com/office/drawing/2014/main" val="20001"/>
                    </a:ext>
                  </a:extLst>
                </a:gridCol>
                <a:gridCol w="399288">
                  <a:extLst>
                    <a:ext uri="{9D8B030D-6E8A-4147-A177-3AD203B41FA5}">
                      <a16:colId xmlns:a16="http://schemas.microsoft.com/office/drawing/2014/main" val="20002"/>
                    </a:ext>
                  </a:extLst>
                </a:gridCol>
                <a:gridCol w="400812">
                  <a:extLst>
                    <a:ext uri="{9D8B030D-6E8A-4147-A177-3AD203B41FA5}">
                      <a16:colId xmlns:a16="http://schemas.microsoft.com/office/drawing/2014/main" val="20003"/>
                    </a:ext>
                  </a:extLst>
                </a:gridCol>
                <a:gridCol w="399288">
                  <a:extLst>
                    <a:ext uri="{9D8B030D-6E8A-4147-A177-3AD203B41FA5}">
                      <a16:colId xmlns:a16="http://schemas.microsoft.com/office/drawing/2014/main" val="20004"/>
                    </a:ext>
                  </a:extLst>
                </a:gridCol>
                <a:gridCol w="400812">
                  <a:extLst>
                    <a:ext uri="{9D8B030D-6E8A-4147-A177-3AD203B41FA5}">
                      <a16:colId xmlns:a16="http://schemas.microsoft.com/office/drawing/2014/main" val="20005"/>
                    </a:ext>
                  </a:extLst>
                </a:gridCol>
                <a:gridCol w="399288">
                  <a:extLst>
                    <a:ext uri="{9D8B030D-6E8A-4147-A177-3AD203B41FA5}">
                      <a16:colId xmlns:a16="http://schemas.microsoft.com/office/drawing/2014/main" val="20006"/>
                    </a:ext>
                  </a:extLst>
                </a:gridCol>
                <a:gridCol w="400812">
                  <a:extLst>
                    <a:ext uri="{9D8B030D-6E8A-4147-A177-3AD203B41FA5}">
                      <a16:colId xmlns:a16="http://schemas.microsoft.com/office/drawing/2014/main" val="20007"/>
                    </a:ext>
                  </a:extLst>
                </a:gridCol>
                <a:gridCol w="399288">
                  <a:extLst>
                    <a:ext uri="{9D8B030D-6E8A-4147-A177-3AD203B41FA5}">
                      <a16:colId xmlns:a16="http://schemas.microsoft.com/office/drawing/2014/main" val="20008"/>
                    </a:ext>
                  </a:extLst>
                </a:gridCol>
                <a:gridCol w="400812">
                  <a:extLst>
                    <a:ext uri="{9D8B030D-6E8A-4147-A177-3AD203B41FA5}">
                      <a16:colId xmlns:a16="http://schemas.microsoft.com/office/drawing/2014/main" val="20009"/>
                    </a:ext>
                  </a:extLst>
                </a:gridCol>
              </a:tblGrid>
              <a:tr h="285750">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2181B7"/>
                          </a:solidFill>
                          <a:latin typeface="Courier New" panose="02070309020205020404" pitchFamily="49" charset="0"/>
                        </a:rPr>
                        <a:t>H</a:t>
                      </a:r>
                      <a:endParaRPr lang="zh-CN" altLang="en-US" sz="1800" b="1" i="0">
                        <a:solidFill>
                          <a:srgbClr val="2181B7"/>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99FFCC"/>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dirty="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5AA95944-D563-4032-B917-30014F4C30AA}"/>
              </a:ext>
            </a:extLst>
          </p:cNvPr>
          <p:cNvGraphicFramePr>
            <a:graphicFrameLocks noGrp="1"/>
          </p:cNvGraphicFramePr>
          <p:nvPr/>
        </p:nvGraphicFramePr>
        <p:xfrm>
          <a:off x="43434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T</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sp>
        <p:nvSpPr>
          <p:cNvPr id="17484" name="文本框 9">
            <a:extLst>
              <a:ext uri="{FF2B5EF4-FFF2-40B4-BE49-F238E27FC236}">
                <a16:creationId xmlns:a16="http://schemas.microsoft.com/office/drawing/2014/main" id="{309B80F5-D933-4980-A794-8339011C4B48}"/>
              </a:ext>
            </a:extLst>
          </p:cNvPr>
          <p:cNvSpPr txBox="1">
            <a:spLocks noChangeArrowheads="1"/>
          </p:cNvSpPr>
          <p:nvPr/>
        </p:nvSpPr>
        <p:spPr bwMode="auto">
          <a:xfrm>
            <a:off x="245427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7485" name="文本框 10">
            <a:extLst>
              <a:ext uri="{FF2B5EF4-FFF2-40B4-BE49-F238E27FC236}">
                <a16:creationId xmlns:a16="http://schemas.microsoft.com/office/drawing/2014/main" id="{6ED9A0B1-532E-4607-8D2A-6F43DFE5A0DA}"/>
              </a:ext>
            </a:extLst>
          </p:cNvPr>
          <p:cNvSpPr txBox="1">
            <a:spLocks noChangeArrowheads="1"/>
          </p:cNvSpPr>
          <p:nvPr/>
        </p:nvSpPr>
        <p:spPr bwMode="auto">
          <a:xfrm>
            <a:off x="405447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2" name="文本框 11">
            <a:extLst>
              <a:ext uri="{FF2B5EF4-FFF2-40B4-BE49-F238E27FC236}">
                <a16:creationId xmlns:a16="http://schemas.microsoft.com/office/drawing/2014/main" id="{5BB22862-63A0-4F7B-8BF8-A7A0F6B568F3}"/>
              </a:ext>
            </a:extLst>
          </p:cNvPr>
          <p:cNvSpPr txBox="1"/>
          <p:nvPr/>
        </p:nvSpPr>
        <p:spPr>
          <a:xfrm>
            <a:off x="1044576" y="1862139"/>
            <a:ext cx="7751763" cy="1419225"/>
          </a:xfrm>
          <a:prstGeom prst="rect">
            <a:avLst/>
          </a:prstGeom>
          <a:noFill/>
        </p:spPr>
        <p:txBody>
          <a:bodyPr wrap="none" lIns="0" tIns="0" rIns="0" bIns="0">
            <a:spAutoFit/>
          </a:bodyPr>
          <a:lstStyle/>
          <a:p>
            <a:pPr fontAlgn="auto">
              <a:lnSpc>
                <a:spcPts val="3666"/>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合并</a:t>
            </a:r>
          </a:p>
          <a:p>
            <a:pPr fontAlgn="auto">
              <a:lnSpc>
                <a:spcPts val="4079"/>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	</a:t>
            </a:r>
            <a:r>
              <a:rPr lang="zh-CN" altLang="en-US" sz="2400" dirty="0">
                <a:latin typeface="Wingdings" panose="05000000000000000000" pitchFamily="2" charset="2"/>
                <a:ea typeface="+mn-ea"/>
              </a:rPr>
              <a:t>◼</a:t>
            </a:r>
            <a:r>
              <a:rPr lang="zh-CN" altLang="en-US" sz="2400" b="1" dirty="0">
                <a:latin typeface="微软雅黑" panose="020B0503020204020204" pitchFamily="34" charset="-122"/>
                <a:ea typeface="+mn-ea"/>
              </a:rPr>
              <a:t>分成两半的数组中两个最小元素比较，较小者插入辅助</a:t>
            </a:r>
          </a:p>
          <a:p>
            <a:pPr fontAlgn="auto">
              <a:lnSpc>
                <a:spcPts val="3456"/>
              </a:lnSpc>
              <a:spcBef>
                <a:spcPts val="0"/>
              </a:spcBef>
              <a:spcAft>
                <a:spcPts val="0"/>
              </a:spcAft>
              <a:tabLst>
                <a:tab pos="114300" algn="l"/>
                <a:tab pos="393700" algn="l"/>
              </a:tabLst>
              <a:defRPr/>
            </a:pPr>
            <a:r>
              <a:rPr lang="zh-CN" altLang="en-US" sz="2400" b="1" dirty="0">
                <a:latin typeface="微软雅黑" panose="020B0503020204020204" pitchFamily="34" charset="-122"/>
                <a:ea typeface="+mn-ea"/>
              </a:rPr>
              <a:t>		数组。重复直至其中一个数组为空。</a:t>
            </a:r>
          </a:p>
        </p:txBody>
      </p:sp>
      <p:sp>
        <p:nvSpPr>
          <p:cNvPr id="14" name="文本框 9">
            <a:extLst>
              <a:ext uri="{FF2B5EF4-FFF2-40B4-BE49-F238E27FC236}">
                <a16:creationId xmlns:a16="http://schemas.microsoft.com/office/drawing/2014/main" id="{16D92D08-548B-4590-94E7-EA774C6DAF87}"/>
              </a:ext>
            </a:extLst>
          </p:cNvPr>
          <p:cNvSpPr txBox="1">
            <a:spLocks noChangeArrowheads="1"/>
          </p:cNvSpPr>
          <p:nvPr/>
        </p:nvSpPr>
        <p:spPr bwMode="auto">
          <a:xfrm>
            <a:off x="612229" y="617877"/>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11" name="箭头: 下 10">
            <a:extLst>
              <a:ext uri="{FF2B5EF4-FFF2-40B4-BE49-F238E27FC236}">
                <a16:creationId xmlns:a16="http://schemas.microsoft.com/office/drawing/2014/main" id="{311C1FCB-7F38-48BE-B683-609CA71D2F3A}"/>
              </a:ext>
            </a:extLst>
          </p:cNvPr>
          <p:cNvSpPr/>
          <p:nvPr/>
        </p:nvSpPr>
        <p:spPr bwMode="auto">
          <a:xfrm>
            <a:off x="2835213" y="3863305"/>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3" name="箭头: 下 12">
            <a:extLst>
              <a:ext uri="{FF2B5EF4-FFF2-40B4-BE49-F238E27FC236}">
                <a16:creationId xmlns:a16="http://schemas.microsoft.com/office/drawing/2014/main" id="{2EF0449E-ABA3-4D0B-94E1-8F6E57AD0F45}"/>
              </a:ext>
            </a:extLst>
          </p:cNvPr>
          <p:cNvSpPr/>
          <p:nvPr/>
        </p:nvSpPr>
        <p:spPr bwMode="auto">
          <a:xfrm>
            <a:off x="4463988" y="3836441"/>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06BDB71-356C-4353-8D17-D87E6BF361AE}"/>
              </a:ext>
            </a:extLst>
          </p:cNvPr>
          <p:cNvGraphicFramePr>
            <a:graphicFrameLocks noGrp="1"/>
          </p:cNvGraphicFramePr>
          <p:nvPr/>
        </p:nvGraphicFramePr>
        <p:xfrm>
          <a:off x="1943100"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93CC5BDA-D40D-4E06-BB41-DBCBDF18B883}"/>
              </a:ext>
            </a:extLst>
          </p:cNvPr>
          <p:cNvGraphicFramePr>
            <a:graphicFrameLocks noGrp="1"/>
          </p:cNvGraphicFramePr>
          <p:nvPr/>
        </p:nvGraphicFramePr>
        <p:xfrm>
          <a:off x="2114550" y="4857750"/>
          <a:ext cx="4000500" cy="285750"/>
        </p:xfrm>
        <a:graphic>
          <a:graphicData uri="http://schemas.openxmlformats.org/drawingml/2006/table">
            <a:tbl>
              <a:tblPr firstRow="1" bandRow="1">
                <a:tableStyleId>{5C22544A-7EE6-4342-B048-85BDC9FD1C3A}</a:tableStyleId>
              </a:tblPr>
              <a:tblGrid>
                <a:gridCol w="399288">
                  <a:extLst>
                    <a:ext uri="{9D8B030D-6E8A-4147-A177-3AD203B41FA5}">
                      <a16:colId xmlns:a16="http://schemas.microsoft.com/office/drawing/2014/main" val="20000"/>
                    </a:ext>
                  </a:extLst>
                </a:gridCol>
                <a:gridCol w="400812">
                  <a:extLst>
                    <a:ext uri="{9D8B030D-6E8A-4147-A177-3AD203B41FA5}">
                      <a16:colId xmlns:a16="http://schemas.microsoft.com/office/drawing/2014/main" val="20001"/>
                    </a:ext>
                  </a:extLst>
                </a:gridCol>
                <a:gridCol w="399288">
                  <a:extLst>
                    <a:ext uri="{9D8B030D-6E8A-4147-A177-3AD203B41FA5}">
                      <a16:colId xmlns:a16="http://schemas.microsoft.com/office/drawing/2014/main" val="20002"/>
                    </a:ext>
                  </a:extLst>
                </a:gridCol>
                <a:gridCol w="400812">
                  <a:extLst>
                    <a:ext uri="{9D8B030D-6E8A-4147-A177-3AD203B41FA5}">
                      <a16:colId xmlns:a16="http://schemas.microsoft.com/office/drawing/2014/main" val="20003"/>
                    </a:ext>
                  </a:extLst>
                </a:gridCol>
                <a:gridCol w="399288">
                  <a:extLst>
                    <a:ext uri="{9D8B030D-6E8A-4147-A177-3AD203B41FA5}">
                      <a16:colId xmlns:a16="http://schemas.microsoft.com/office/drawing/2014/main" val="20004"/>
                    </a:ext>
                  </a:extLst>
                </a:gridCol>
                <a:gridCol w="400812">
                  <a:extLst>
                    <a:ext uri="{9D8B030D-6E8A-4147-A177-3AD203B41FA5}">
                      <a16:colId xmlns:a16="http://schemas.microsoft.com/office/drawing/2014/main" val="20005"/>
                    </a:ext>
                  </a:extLst>
                </a:gridCol>
                <a:gridCol w="399288">
                  <a:extLst>
                    <a:ext uri="{9D8B030D-6E8A-4147-A177-3AD203B41FA5}">
                      <a16:colId xmlns:a16="http://schemas.microsoft.com/office/drawing/2014/main" val="20006"/>
                    </a:ext>
                  </a:extLst>
                </a:gridCol>
                <a:gridCol w="400812">
                  <a:extLst>
                    <a:ext uri="{9D8B030D-6E8A-4147-A177-3AD203B41FA5}">
                      <a16:colId xmlns:a16="http://schemas.microsoft.com/office/drawing/2014/main" val="20007"/>
                    </a:ext>
                  </a:extLst>
                </a:gridCol>
                <a:gridCol w="399288">
                  <a:extLst>
                    <a:ext uri="{9D8B030D-6E8A-4147-A177-3AD203B41FA5}">
                      <a16:colId xmlns:a16="http://schemas.microsoft.com/office/drawing/2014/main" val="20008"/>
                    </a:ext>
                  </a:extLst>
                </a:gridCol>
                <a:gridCol w="400812">
                  <a:extLst>
                    <a:ext uri="{9D8B030D-6E8A-4147-A177-3AD203B41FA5}">
                      <a16:colId xmlns:a16="http://schemas.microsoft.com/office/drawing/2014/main" val="20009"/>
                    </a:ext>
                  </a:extLst>
                </a:gridCol>
              </a:tblGrid>
              <a:tr h="285750">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2181B7"/>
                          </a:solidFill>
                          <a:latin typeface="Courier New" panose="02070309020205020404" pitchFamily="49" charset="0"/>
                        </a:rPr>
                        <a:t>I</a:t>
                      </a:r>
                      <a:endParaRPr lang="zh-CN" altLang="en-US" sz="1800" b="1" i="0">
                        <a:solidFill>
                          <a:srgbClr val="2181B7"/>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99FFCC"/>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9C57BD4F-0942-4D4C-9981-FE0A236DD275}"/>
              </a:ext>
            </a:extLst>
          </p:cNvPr>
          <p:cNvGraphicFramePr>
            <a:graphicFrameLocks noGrp="1"/>
          </p:cNvGraphicFramePr>
          <p:nvPr/>
        </p:nvGraphicFramePr>
        <p:xfrm>
          <a:off x="4343400"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T</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sp>
        <p:nvSpPr>
          <p:cNvPr id="18508" name="文本框 9">
            <a:extLst>
              <a:ext uri="{FF2B5EF4-FFF2-40B4-BE49-F238E27FC236}">
                <a16:creationId xmlns:a16="http://schemas.microsoft.com/office/drawing/2014/main" id="{9A06D5B5-9A85-42B9-AF4F-FBC684989894}"/>
              </a:ext>
            </a:extLst>
          </p:cNvPr>
          <p:cNvSpPr txBox="1">
            <a:spLocks noChangeArrowheads="1"/>
          </p:cNvSpPr>
          <p:nvPr/>
        </p:nvSpPr>
        <p:spPr bwMode="auto">
          <a:xfrm>
            <a:off x="245427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8509" name="文本框 10">
            <a:extLst>
              <a:ext uri="{FF2B5EF4-FFF2-40B4-BE49-F238E27FC236}">
                <a16:creationId xmlns:a16="http://schemas.microsoft.com/office/drawing/2014/main" id="{FC360EE1-2DCC-4808-B4CF-C2C6E7E67246}"/>
              </a:ext>
            </a:extLst>
          </p:cNvPr>
          <p:cNvSpPr txBox="1">
            <a:spLocks noChangeArrowheads="1"/>
          </p:cNvSpPr>
          <p:nvPr/>
        </p:nvSpPr>
        <p:spPr bwMode="auto">
          <a:xfrm>
            <a:off x="445452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2" name="文本框 11">
            <a:extLst>
              <a:ext uri="{FF2B5EF4-FFF2-40B4-BE49-F238E27FC236}">
                <a16:creationId xmlns:a16="http://schemas.microsoft.com/office/drawing/2014/main" id="{A493D581-02B5-4E3A-817C-3DC679A81461}"/>
              </a:ext>
            </a:extLst>
          </p:cNvPr>
          <p:cNvSpPr txBox="1"/>
          <p:nvPr/>
        </p:nvSpPr>
        <p:spPr>
          <a:xfrm>
            <a:off x="1044576" y="1862139"/>
            <a:ext cx="7751763" cy="1419225"/>
          </a:xfrm>
          <a:prstGeom prst="rect">
            <a:avLst/>
          </a:prstGeom>
          <a:noFill/>
        </p:spPr>
        <p:txBody>
          <a:bodyPr wrap="none" lIns="0" tIns="0" rIns="0" bIns="0">
            <a:spAutoFit/>
          </a:bodyPr>
          <a:lstStyle/>
          <a:p>
            <a:pPr fontAlgn="auto">
              <a:lnSpc>
                <a:spcPts val="3666"/>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合并</a:t>
            </a:r>
          </a:p>
          <a:p>
            <a:pPr fontAlgn="auto">
              <a:lnSpc>
                <a:spcPts val="4079"/>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	</a:t>
            </a:r>
            <a:r>
              <a:rPr lang="zh-CN" altLang="en-US" sz="2400" dirty="0">
                <a:latin typeface="Wingdings" panose="05000000000000000000" pitchFamily="2" charset="2"/>
                <a:ea typeface="+mn-ea"/>
              </a:rPr>
              <a:t>◼</a:t>
            </a:r>
            <a:r>
              <a:rPr lang="zh-CN" altLang="en-US" sz="2400" b="1" dirty="0">
                <a:latin typeface="微软雅黑" panose="020B0503020204020204" pitchFamily="34" charset="-122"/>
                <a:ea typeface="+mn-ea"/>
              </a:rPr>
              <a:t>分成两半的数组中两个最小元素比较，较小者插入辅助</a:t>
            </a:r>
          </a:p>
          <a:p>
            <a:pPr fontAlgn="auto">
              <a:lnSpc>
                <a:spcPts val="3456"/>
              </a:lnSpc>
              <a:spcBef>
                <a:spcPts val="0"/>
              </a:spcBef>
              <a:spcAft>
                <a:spcPts val="0"/>
              </a:spcAft>
              <a:tabLst>
                <a:tab pos="114300" algn="l"/>
                <a:tab pos="393700" algn="l"/>
              </a:tabLst>
              <a:defRPr/>
            </a:pPr>
            <a:r>
              <a:rPr lang="zh-CN" altLang="en-US" sz="2400" b="1" dirty="0">
                <a:latin typeface="微软雅黑" panose="020B0503020204020204" pitchFamily="34" charset="-122"/>
                <a:ea typeface="+mn-ea"/>
              </a:rPr>
              <a:t>		数组。重复直至其中一个数组为空。</a:t>
            </a:r>
          </a:p>
        </p:txBody>
      </p:sp>
      <p:sp>
        <p:nvSpPr>
          <p:cNvPr id="14" name="文本框 9">
            <a:extLst>
              <a:ext uri="{FF2B5EF4-FFF2-40B4-BE49-F238E27FC236}">
                <a16:creationId xmlns:a16="http://schemas.microsoft.com/office/drawing/2014/main" id="{C12827D4-CDC3-45F6-9158-E64955FF1846}"/>
              </a:ext>
            </a:extLst>
          </p:cNvPr>
          <p:cNvSpPr txBox="1">
            <a:spLocks noChangeArrowheads="1"/>
          </p:cNvSpPr>
          <p:nvPr/>
        </p:nvSpPr>
        <p:spPr bwMode="auto">
          <a:xfrm>
            <a:off x="683568" y="617877"/>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11" name="箭头: 下 10">
            <a:extLst>
              <a:ext uri="{FF2B5EF4-FFF2-40B4-BE49-F238E27FC236}">
                <a16:creationId xmlns:a16="http://schemas.microsoft.com/office/drawing/2014/main" id="{06E83CD3-9A51-48BC-9A70-79A298B221A0}"/>
              </a:ext>
            </a:extLst>
          </p:cNvPr>
          <p:cNvSpPr/>
          <p:nvPr/>
        </p:nvSpPr>
        <p:spPr bwMode="auto">
          <a:xfrm>
            <a:off x="2835212" y="3836441"/>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3" name="箭头: 下 12">
            <a:extLst>
              <a:ext uri="{FF2B5EF4-FFF2-40B4-BE49-F238E27FC236}">
                <a16:creationId xmlns:a16="http://schemas.microsoft.com/office/drawing/2014/main" id="{BE8E20A3-91AA-419D-B7A1-44AD041FFAD0}"/>
              </a:ext>
            </a:extLst>
          </p:cNvPr>
          <p:cNvSpPr/>
          <p:nvPr/>
        </p:nvSpPr>
        <p:spPr bwMode="auto">
          <a:xfrm>
            <a:off x="4788632" y="3863305"/>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271BAFA5-B426-4F59-89E3-70DD706EA3A3}"/>
              </a:ext>
            </a:extLst>
          </p:cNvPr>
          <p:cNvGraphicFramePr>
            <a:graphicFrameLocks noGrp="1"/>
          </p:cNvGraphicFramePr>
          <p:nvPr/>
        </p:nvGraphicFramePr>
        <p:xfrm>
          <a:off x="19431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4B2DF54D-6665-491B-8F6C-7341BD6C9BA1}"/>
              </a:ext>
            </a:extLst>
          </p:cNvPr>
          <p:cNvGraphicFramePr>
            <a:graphicFrameLocks noGrp="1"/>
          </p:cNvGraphicFramePr>
          <p:nvPr/>
        </p:nvGraphicFramePr>
        <p:xfrm>
          <a:off x="2114550" y="4857750"/>
          <a:ext cx="4000500" cy="285750"/>
        </p:xfrm>
        <a:graphic>
          <a:graphicData uri="http://schemas.openxmlformats.org/drawingml/2006/table">
            <a:tbl>
              <a:tblPr firstRow="1" bandRow="1">
                <a:tableStyleId>{5C22544A-7EE6-4342-B048-85BDC9FD1C3A}</a:tableStyleId>
              </a:tblPr>
              <a:tblGrid>
                <a:gridCol w="399288">
                  <a:extLst>
                    <a:ext uri="{9D8B030D-6E8A-4147-A177-3AD203B41FA5}">
                      <a16:colId xmlns:a16="http://schemas.microsoft.com/office/drawing/2014/main" val="20000"/>
                    </a:ext>
                  </a:extLst>
                </a:gridCol>
                <a:gridCol w="400812">
                  <a:extLst>
                    <a:ext uri="{9D8B030D-6E8A-4147-A177-3AD203B41FA5}">
                      <a16:colId xmlns:a16="http://schemas.microsoft.com/office/drawing/2014/main" val="20001"/>
                    </a:ext>
                  </a:extLst>
                </a:gridCol>
                <a:gridCol w="399288">
                  <a:extLst>
                    <a:ext uri="{9D8B030D-6E8A-4147-A177-3AD203B41FA5}">
                      <a16:colId xmlns:a16="http://schemas.microsoft.com/office/drawing/2014/main" val="20002"/>
                    </a:ext>
                  </a:extLst>
                </a:gridCol>
                <a:gridCol w="400812">
                  <a:extLst>
                    <a:ext uri="{9D8B030D-6E8A-4147-A177-3AD203B41FA5}">
                      <a16:colId xmlns:a16="http://schemas.microsoft.com/office/drawing/2014/main" val="20003"/>
                    </a:ext>
                  </a:extLst>
                </a:gridCol>
                <a:gridCol w="399288">
                  <a:extLst>
                    <a:ext uri="{9D8B030D-6E8A-4147-A177-3AD203B41FA5}">
                      <a16:colId xmlns:a16="http://schemas.microsoft.com/office/drawing/2014/main" val="20004"/>
                    </a:ext>
                  </a:extLst>
                </a:gridCol>
                <a:gridCol w="400812">
                  <a:extLst>
                    <a:ext uri="{9D8B030D-6E8A-4147-A177-3AD203B41FA5}">
                      <a16:colId xmlns:a16="http://schemas.microsoft.com/office/drawing/2014/main" val="20005"/>
                    </a:ext>
                  </a:extLst>
                </a:gridCol>
                <a:gridCol w="399288">
                  <a:extLst>
                    <a:ext uri="{9D8B030D-6E8A-4147-A177-3AD203B41FA5}">
                      <a16:colId xmlns:a16="http://schemas.microsoft.com/office/drawing/2014/main" val="20006"/>
                    </a:ext>
                  </a:extLst>
                </a:gridCol>
                <a:gridCol w="400812">
                  <a:extLst>
                    <a:ext uri="{9D8B030D-6E8A-4147-A177-3AD203B41FA5}">
                      <a16:colId xmlns:a16="http://schemas.microsoft.com/office/drawing/2014/main" val="20007"/>
                    </a:ext>
                  </a:extLst>
                </a:gridCol>
                <a:gridCol w="399288">
                  <a:extLst>
                    <a:ext uri="{9D8B030D-6E8A-4147-A177-3AD203B41FA5}">
                      <a16:colId xmlns:a16="http://schemas.microsoft.com/office/drawing/2014/main" val="20008"/>
                    </a:ext>
                  </a:extLst>
                </a:gridCol>
                <a:gridCol w="400812">
                  <a:extLst>
                    <a:ext uri="{9D8B030D-6E8A-4147-A177-3AD203B41FA5}">
                      <a16:colId xmlns:a16="http://schemas.microsoft.com/office/drawing/2014/main" val="20009"/>
                    </a:ext>
                  </a:extLst>
                </a:gridCol>
              </a:tblGrid>
              <a:tr h="285750">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2181B7"/>
                          </a:solidFill>
                          <a:latin typeface="Courier New" panose="02070309020205020404" pitchFamily="49" charset="0"/>
                        </a:rPr>
                        <a:t>L</a:t>
                      </a:r>
                      <a:endParaRPr lang="zh-CN" altLang="en-US" sz="1800" b="1" i="0">
                        <a:solidFill>
                          <a:srgbClr val="2181B7"/>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99FFCC"/>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3B52E5FA-9F81-4C30-BE12-A185717F4303}"/>
              </a:ext>
            </a:extLst>
          </p:cNvPr>
          <p:cNvGraphicFramePr>
            <a:graphicFrameLocks noGrp="1"/>
          </p:cNvGraphicFramePr>
          <p:nvPr/>
        </p:nvGraphicFramePr>
        <p:xfrm>
          <a:off x="43434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T</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sp>
        <p:nvSpPr>
          <p:cNvPr id="19532" name="文本框 9">
            <a:extLst>
              <a:ext uri="{FF2B5EF4-FFF2-40B4-BE49-F238E27FC236}">
                <a16:creationId xmlns:a16="http://schemas.microsoft.com/office/drawing/2014/main" id="{283A2D52-A90A-4949-9C69-D1A3026F2C54}"/>
              </a:ext>
            </a:extLst>
          </p:cNvPr>
          <p:cNvSpPr txBox="1">
            <a:spLocks noChangeArrowheads="1"/>
          </p:cNvSpPr>
          <p:nvPr/>
        </p:nvSpPr>
        <p:spPr bwMode="auto">
          <a:xfrm>
            <a:off x="245427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dirty="0">
                <a:latin typeface="Times New Roman" panose="02020603050405020304" pitchFamily="18" charset="0"/>
              </a:rPr>
              <a:t>smallest</a:t>
            </a:r>
            <a:endParaRPr lang="zh-CN" altLang="en-US" sz="2100" dirty="0">
              <a:latin typeface="Times New Roman" panose="02020603050405020304" pitchFamily="18" charset="0"/>
            </a:endParaRPr>
          </a:p>
        </p:txBody>
      </p:sp>
      <p:sp>
        <p:nvSpPr>
          <p:cNvPr id="19533" name="文本框 10">
            <a:extLst>
              <a:ext uri="{FF2B5EF4-FFF2-40B4-BE49-F238E27FC236}">
                <a16:creationId xmlns:a16="http://schemas.microsoft.com/office/drawing/2014/main" id="{30EA34CE-3894-44F5-A224-2EA86400EAAD}"/>
              </a:ext>
            </a:extLst>
          </p:cNvPr>
          <p:cNvSpPr txBox="1">
            <a:spLocks noChangeArrowheads="1"/>
          </p:cNvSpPr>
          <p:nvPr/>
        </p:nvSpPr>
        <p:spPr bwMode="auto">
          <a:xfrm>
            <a:off x="485457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2" name="文本框 11">
            <a:extLst>
              <a:ext uri="{FF2B5EF4-FFF2-40B4-BE49-F238E27FC236}">
                <a16:creationId xmlns:a16="http://schemas.microsoft.com/office/drawing/2014/main" id="{6124A70C-0DB3-4C6F-B3FE-BBD5C4D9659D}"/>
              </a:ext>
            </a:extLst>
          </p:cNvPr>
          <p:cNvSpPr txBox="1"/>
          <p:nvPr/>
        </p:nvSpPr>
        <p:spPr>
          <a:xfrm>
            <a:off x="1044576" y="1862139"/>
            <a:ext cx="7751763" cy="1419225"/>
          </a:xfrm>
          <a:prstGeom prst="rect">
            <a:avLst/>
          </a:prstGeom>
          <a:noFill/>
        </p:spPr>
        <p:txBody>
          <a:bodyPr wrap="none" lIns="0" tIns="0" rIns="0" bIns="0">
            <a:spAutoFit/>
          </a:bodyPr>
          <a:lstStyle/>
          <a:p>
            <a:pPr fontAlgn="auto">
              <a:lnSpc>
                <a:spcPts val="3666"/>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合并</a:t>
            </a:r>
          </a:p>
          <a:p>
            <a:pPr fontAlgn="auto">
              <a:lnSpc>
                <a:spcPts val="4079"/>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	</a:t>
            </a:r>
            <a:r>
              <a:rPr lang="zh-CN" altLang="en-US" sz="2400" dirty="0">
                <a:latin typeface="Wingdings" panose="05000000000000000000" pitchFamily="2" charset="2"/>
                <a:ea typeface="+mn-ea"/>
              </a:rPr>
              <a:t>◼</a:t>
            </a:r>
            <a:r>
              <a:rPr lang="zh-CN" altLang="en-US" sz="2400" b="1" dirty="0">
                <a:latin typeface="微软雅黑" panose="020B0503020204020204" pitchFamily="34" charset="-122"/>
                <a:ea typeface="+mn-ea"/>
              </a:rPr>
              <a:t>分成两半的数组中两个最小元素比较，较小者插入辅助</a:t>
            </a:r>
          </a:p>
          <a:p>
            <a:pPr fontAlgn="auto">
              <a:lnSpc>
                <a:spcPts val="3456"/>
              </a:lnSpc>
              <a:spcBef>
                <a:spcPts val="0"/>
              </a:spcBef>
              <a:spcAft>
                <a:spcPts val="0"/>
              </a:spcAft>
              <a:tabLst>
                <a:tab pos="114300" algn="l"/>
                <a:tab pos="393700" algn="l"/>
              </a:tabLst>
              <a:defRPr/>
            </a:pPr>
            <a:r>
              <a:rPr lang="zh-CN" altLang="en-US" sz="2400" b="1" dirty="0">
                <a:latin typeface="微软雅黑" panose="020B0503020204020204" pitchFamily="34" charset="-122"/>
                <a:ea typeface="+mn-ea"/>
              </a:rPr>
              <a:t>		数组。重复直至其中一个数组为空。</a:t>
            </a:r>
          </a:p>
        </p:txBody>
      </p:sp>
      <p:sp>
        <p:nvSpPr>
          <p:cNvPr id="15" name="文本框 9">
            <a:extLst>
              <a:ext uri="{FF2B5EF4-FFF2-40B4-BE49-F238E27FC236}">
                <a16:creationId xmlns:a16="http://schemas.microsoft.com/office/drawing/2014/main" id="{3522A832-A027-4610-9A71-1B3C12B85D8B}"/>
              </a:ext>
            </a:extLst>
          </p:cNvPr>
          <p:cNvSpPr txBox="1">
            <a:spLocks noChangeArrowheads="1"/>
          </p:cNvSpPr>
          <p:nvPr/>
        </p:nvSpPr>
        <p:spPr bwMode="auto">
          <a:xfrm>
            <a:off x="612229" y="617877"/>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11" name="箭头: 下 10">
            <a:extLst>
              <a:ext uri="{FF2B5EF4-FFF2-40B4-BE49-F238E27FC236}">
                <a16:creationId xmlns:a16="http://schemas.microsoft.com/office/drawing/2014/main" id="{B03257E3-F858-4AEF-8A56-14D7A1527F5A}"/>
              </a:ext>
            </a:extLst>
          </p:cNvPr>
          <p:cNvSpPr/>
          <p:nvPr/>
        </p:nvSpPr>
        <p:spPr bwMode="auto">
          <a:xfrm>
            <a:off x="2835213" y="3826630"/>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3" name="箭头: 下 12">
            <a:extLst>
              <a:ext uri="{FF2B5EF4-FFF2-40B4-BE49-F238E27FC236}">
                <a16:creationId xmlns:a16="http://schemas.microsoft.com/office/drawing/2014/main" id="{A259B6E3-F8E4-459B-8828-9D88E088F76F}"/>
              </a:ext>
            </a:extLst>
          </p:cNvPr>
          <p:cNvSpPr/>
          <p:nvPr/>
        </p:nvSpPr>
        <p:spPr bwMode="auto">
          <a:xfrm>
            <a:off x="5235513" y="3826630"/>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5E2AEED5-0160-4FD7-B914-5530016CC948}"/>
              </a:ext>
            </a:extLst>
          </p:cNvPr>
          <p:cNvGraphicFramePr>
            <a:graphicFrameLocks noGrp="1"/>
          </p:cNvGraphicFramePr>
          <p:nvPr/>
        </p:nvGraphicFramePr>
        <p:xfrm>
          <a:off x="1943100"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ADB16DB0-0ED7-4086-A5D3-2F4DF3FE469D}"/>
              </a:ext>
            </a:extLst>
          </p:cNvPr>
          <p:cNvGraphicFramePr>
            <a:graphicFrameLocks noGrp="1"/>
          </p:cNvGraphicFramePr>
          <p:nvPr/>
        </p:nvGraphicFramePr>
        <p:xfrm>
          <a:off x="2114550" y="4857750"/>
          <a:ext cx="4000500" cy="285750"/>
        </p:xfrm>
        <a:graphic>
          <a:graphicData uri="http://schemas.openxmlformats.org/drawingml/2006/table">
            <a:tbl>
              <a:tblPr firstRow="1" bandRow="1">
                <a:tableStyleId>{5C22544A-7EE6-4342-B048-85BDC9FD1C3A}</a:tableStyleId>
              </a:tblPr>
              <a:tblGrid>
                <a:gridCol w="399288">
                  <a:extLst>
                    <a:ext uri="{9D8B030D-6E8A-4147-A177-3AD203B41FA5}">
                      <a16:colId xmlns:a16="http://schemas.microsoft.com/office/drawing/2014/main" val="20000"/>
                    </a:ext>
                  </a:extLst>
                </a:gridCol>
                <a:gridCol w="400812">
                  <a:extLst>
                    <a:ext uri="{9D8B030D-6E8A-4147-A177-3AD203B41FA5}">
                      <a16:colId xmlns:a16="http://schemas.microsoft.com/office/drawing/2014/main" val="20001"/>
                    </a:ext>
                  </a:extLst>
                </a:gridCol>
                <a:gridCol w="399288">
                  <a:extLst>
                    <a:ext uri="{9D8B030D-6E8A-4147-A177-3AD203B41FA5}">
                      <a16:colId xmlns:a16="http://schemas.microsoft.com/office/drawing/2014/main" val="20002"/>
                    </a:ext>
                  </a:extLst>
                </a:gridCol>
                <a:gridCol w="400812">
                  <a:extLst>
                    <a:ext uri="{9D8B030D-6E8A-4147-A177-3AD203B41FA5}">
                      <a16:colId xmlns:a16="http://schemas.microsoft.com/office/drawing/2014/main" val="20003"/>
                    </a:ext>
                  </a:extLst>
                </a:gridCol>
                <a:gridCol w="399288">
                  <a:extLst>
                    <a:ext uri="{9D8B030D-6E8A-4147-A177-3AD203B41FA5}">
                      <a16:colId xmlns:a16="http://schemas.microsoft.com/office/drawing/2014/main" val="20004"/>
                    </a:ext>
                  </a:extLst>
                </a:gridCol>
                <a:gridCol w="400812">
                  <a:extLst>
                    <a:ext uri="{9D8B030D-6E8A-4147-A177-3AD203B41FA5}">
                      <a16:colId xmlns:a16="http://schemas.microsoft.com/office/drawing/2014/main" val="20005"/>
                    </a:ext>
                  </a:extLst>
                </a:gridCol>
                <a:gridCol w="399288">
                  <a:extLst>
                    <a:ext uri="{9D8B030D-6E8A-4147-A177-3AD203B41FA5}">
                      <a16:colId xmlns:a16="http://schemas.microsoft.com/office/drawing/2014/main" val="20006"/>
                    </a:ext>
                  </a:extLst>
                </a:gridCol>
                <a:gridCol w="400812">
                  <a:extLst>
                    <a:ext uri="{9D8B030D-6E8A-4147-A177-3AD203B41FA5}">
                      <a16:colId xmlns:a16="http://schemas.microsoft.com/office/drawing/2014/main" val="20007"/>
                    </a:ext>
                  </a:extLst>
                </a:gridCol>
                <a:gridCol w="399288">
                  <a:extLst>
                    <a:ext uri="{9D8B030D-6E8A-4147-A177-3AD203B41FA5}">
                      <a16:colId xmlns:a16="http://schemas.microsoft.com/office/drawing/2014/main" val="20008"/>
                    </a:ext>
                  </a:extLst>
                </a:gridCol>
                <a:gridCol w="400812">
                  <a:extLst>
                    <a:ext uri="{9D8B030D-6E8A-4147-A177-3AD203B41FA5}">
                      <a16:colId xmlns:a16="http://schemas.microsoft.com/office/drawing/2014/main" val="20009"/>
                    </a:ext>
                  </a:extLst>
                </a:gridCol>
              </a:tblGrid>
              <a:tr h="285750">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2181B7"/>
                          </a:solidFill>
                          <a:latin typeface="Courier New" panose="02070309020205020404" pitchFamily="49" charset="0"/>
                        </a:rPr>
                        <a:t>M</a:t>
                      </a:r>
                      <a:endParaRPr lang="zh-CN" altLang="en-US" sz="1800" b="1" i="0">
                        <a:solidFill>
                          <a:srgbClr val="2181B7"/>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99FFCC"/>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B4327823-D445-4E9E-A23D-976E01ADF02A}"/>
              </a:ext>
            </a:extLst>
          </p:cNvPr>
          <p:cNvGraphicFramePr>
            <a:graphicFrameLocks noGrp="1"/>
          </p:cNvGraphicFramePr>
          <p:nvPr/>
        </p:nvGraphicFramePr>
        <p:xfrm>
          <a:off x="4343400"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T</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sp>
        <p:nvSpPr>
          <p:cNvPr id="20556" name="文本框 9">
            <a:extLst>
              <a:ext uri="{FF2B5EF4-FFF2-40B4-BE49-F238E27FC236}">
                <a16:creationId xmlns:a16="http://schemas.microsoft.com/office/drawing/2014/main" id="{4C959C61-2A6C-4651-BC19-3560A180AE40}"/>
              </a:ext>
            </a:extLst>
          </p:cNvPr>
          <p:cNvSpPr txBox="1">
            <a:spLocks noChangeArrowheads="1"/>
          </p:cNvSpPr>
          <p:nvPr/>
        </p:nvSpPr>
        <p:spPr bwMode="auto">
          <a:xfrm>
            <a:off x="285432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20557" name="文本框 10">
            <a:extLst>
              <a:ext uri="{FF2B5EF4-FFF2-40B4-BE49-F238E27FC236}">
                <a16:creationId xmlns:a16="http://schemas.microsoft.com/office/drawing/2014/main" id="{8CA79279-811D-47EA-8AC7-19C5D54BB120}"/>
              </a:ext>
            </a:extLst>
          </p:cNvPr>
          <p:cNvSpPr txBox="1">
            <a:spLocks noChangeArrowheads="1"/>
          </p:cNvSpPr>
          <p:nvPr/>
        </p:nvSpPr>
        <p:spPr bwMode="auto">
          <a:xfrm>
            <a:off x="485457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2" name="文本框 11">
            <a:extLst>
              <a:ext uri="{FF2B5EF4-FFF2-40B4-BE49-F238E27FC236}">
                <a16:creationId xmlns:a16="http://schemas.microsoft.com/office/drawing/2014/main" id="{CCF0BC3F-E566-4015-8577-0776D04D5D67}"/>
              </a:ext>
            </a:extLst>
          </p:cNvPr>
          <p:cNvSpPr txBox="1"/>
          <p:nvPr/>
        </p:nvSpPr>
        <p:spPr>
          <a:xfrm>
            <a:off x="1044576" y="1862139"/>
            <a:ext cx="7751763" cy="1419225"/>
          </a:xfrm>
          <a:prstGeom prst="rect">
            <a:avLst/>
          </a:prstGeom>
          <a:noFill/>
        </p:spPr>
        <p:txBody>
          <a:bodyPr wrap="none" lIns="0" tIns="0" rIns="0" bIns="0">
            <a:spAutoFit/>
          </a:bodyPr>
          <a:lstStyle/>
          <a:p>
            <a:pPr fontAlgn="auto">
              <a:lnSpc>
                <a:spcPts val="3666"/>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合并</a:t>
            </a:r>
          </a:p>
          <a:p>
            <a:pPr fontAlgn="auto">
              <a:lnSpc>
                <a:spcPts val="4079"/>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	</a:t>
            </a:r>
            <a:r>
              <a:rPr lang="zh-CN" altLang="en-US" sz="2400" dirty="0">
                <a:latin typeface="Wingdings" panose="05000000000000000000" pitchFamily="2" charset="2"/>
                <a:ea typeface="+mn-ea"/>
              </a:rPr>
              <a:t>◼</a:t>
            </a:r>
            <a:r>
              <a:rPr lang="zh-CN" altLang="en-US" sz="2400" b="1" dirty="0">
                <a:latin typeface="微软雅黑" panose="020B0503020204020204" pitchFamily="34" charset="-122"/>
                <a:ea typeface="+mn-ea"/>
              </a:rPr>
              <a:t>分成两半的数组中两个最小元素比较，较小者插入辅助</a:t>
            </a:r>
          </a:p>
          <a:p>
            <a:pPr fontAlgn="auto">
              <a:lnSpc>
                <a:spcPts val="3456"/>
              </a:lnSpc>
              <a:spcBef>
                <a:spcPts val="0"/>
              </a:spcBef>
              <a:spcAft>
                <a:spcPts val="0"/>
              </a:spcAft>
              <a:tabLst>
                <a:tab pos="114300" algn="l"/>
                <a:tab pos="393700" algn="l"/>
              </a:tabLst>
              <a:defRPr/>
            </a:pPr>
            <a:r>
              <a:rPr lang="zh-CN" altLang="en-US" sz="2400" b="1" dirty="0">
                <a:latin typeface="微软雅黑" panose="020B0503020204020204" pitchFamily="34" charset="-122"/>
                <a:ea typeface="+mn-ea"/>
              </a:rPr>
              <a:t>		数组。重复直至其中一个数组为空。</a:t>
            </a:r>
          </a:p>
        </p:txBody>
      </p:sp>
      <p:sp>
        <p:nvSpPr>
          <p:cNvPr id="14" name="文本框 9">
            <a:extLst>
              <a:ext uri="{FF2B5EF4-FFF2-40B4-BE49-F238E27FC236}">
                <a16:creationId xmlns:a16="http://schemas.microsoft.com/office/drawing/2014/main" id="{AF962E49-7559-4F61-80FA-ECF59BEFD952}"/>
              </a:ext>
            </a:extLst>
          </p:cNvPr>
          <p:cNvSpPr txBox="1">
            <a:spLocks noChangeArrowheads="1"/>
          </p:cNvSpPr>
          <p:nvPr/>
        </p:nvSpPr>
        <p:spPr bwMode="auto">
          <a:xfrm>
            <a:off x="733922" y="591652"/>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11" name="箭头: 下 10">
            <a:extLst>
              <a:ext uri="{FF2B5EF4-FFF2-40B4-BE49-F238E27FC236}">
                <a16:creationId xmlns:a16="http://schemas.microsoft.com/office/drawing/2014/main" id="{D88D61DE-3E2F-4DC5-A10F-358CF310E7AD}"/>
              </a:ext>
            </a:extLst>
          </p:cNvPr>
          <p:cNvSpPr/>
          <p:nvPr/>
        </p:nvSpPr>
        <p:spPr bwMode="auto">
          <a:xfrm>
            <a:off x="3188432" y="3844926"/>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3" name="箭头: 下 12">
            <a:extLst>
              <a:ext uri="{FF2B5EF4-FFF2-40B4-BE49-F238E27FC236}">
                <a16:creationId xmlns:a16="http://schemas.microsoft.com/office/drawing/2014/main" id="{1F8991CC-4835-43C8-AA27-9D4EC4B4554C}"/>
              </a:ext>
            </a:extLst>
          </p:cNvPr>
          <p:cNvSpPr/>
          <p:nvPr/>
        </p:nvSpPr>
        <p:spPr bwMode="auto">
          <a:xfrm>
            <a:off x="5188682" y="3847149"/>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30025EE7-669A-476C-9BAA-F46376723F17}"/>
              </a:ext>
            </a:extLst>
          </p:cNvPr>
          <p:cNvGraphicFramePr>
            <a:graphicFrameLocks noGrp="1"/>
          </p:cNvGraphicFramePr>
          <p:nvPr/>
        </p:nvGraphicFramePr>
        <p:xfrm>
          <a:off x="19431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0CBF95B3-4793-465C-BC12-333AB7915C8A}"/>
              </a:ext>
            </a:extLst>
          </p:cNvPr>
          <p:cNvGraphicFramePr>
            <a:graphicFrameLocks noGrp="1"/>
          </p:cNvGraphicFramePr>
          <p:nvPr/>
        </p:nvGraphicFramePr>
        <p:xfrm>
          <a:off x="2114550" y="4857750"/>
          <a:ext cx="4000500" cy="285750"/>
        </p:xfrm>
        <a:graphic>
          <a:graphicData uri="http://schemas.openxmlformats.org/drawingml/2006/table">
            <a:tbl>
              <a:tblPr firstRow="1" bandRow="1">
                <a:tableStyleId>{5C22544A-7EE6-4342-B048-85BDC9FD1C3A}</a:tableStyleId>
              </a:tblPr>
              <a:tblGrid>
                <a:gridCol w="399288">
                  <a:extLst>
                    <a:ext uri="{9D8B030D-6E8A-4147-A177-3AD203B41FA5}">
                      <a16:colId xmlns:a16="http://schemas.microsoft.com/office/drawing/2014/main" val="20000"/>
                    </a:ext>
                  </a:extLst>
                </a:gridCol>
                <a:gridCol w="400812">
                  <a:extLst>
                    <a:ext uri="{9D8B030D-6E8A-4147-A177-3AD203B41FA5}">
                      <a16:colId xmlns:a16="http://schemas.microsoft.com/office/drawing/2014/main" val="20001"/>
                    </a:ext>
                  </a:extLst>
                </a:gridCol>
                <a:gridCol w="399288">
                  <a:extLst>
                    <a:ext uri="{9D8B030D-6E8A-4147-A177-3AD203B41FA5}">
                      <a16:colId xmlns:a16="http://schemas.microsoft.com/office/drawing/2014/main" val="20002"/>
                    </a:ext>
                  </a:extLst>
                </a:gridCol>
                <a:gridCol w="400812">
                  <a:extLst>
                    <a:ext uri="{9D8B030D-6E8A-4147-A177-3AD203B41FA5}">
                      <a16:colId xmlns:a16="http://schemas.microsoft.com/office/drawing/2014/main" val="20003"/>
                    </a:ext>
                  </a:extLst>
                </a:gridCol>
                <a:gridCol w="399288">
                  <a:extLst>
                    <a:ext uri="{9D8B030D-6E8A-4147-A177-3AD203B41FA5}">
                      <a16:colId xmlns:a16="http://schemas.microsoft.com/office/drawing/2014/main" val="20004"/>
                    </a:ext>
                  </a:extLst>
                </a:gridCol>
                <a:gridCol w="400812">
                  <a:extLst>
                    <a:ext uri="{9D8B030D-6E8A-4147-A177-3AD203B41FA5}">
                      <a16:colId xmlns:a16="http://schemas.microsoft.com/office/drawing/2014/main" val="20005"/>
                    </a:ext>
                  </a:extLst>
                </a:gridCol>
                <a:gridCol w="399288">
                  <a:extLst>
                    <a:ext uri="{9D8B030D-6E8A-4147-A177-3AD203B41FA5}">
                      <a16:colId xmlns:a16="http://schemas.microsoft.com/office/drawing/2014/main" val="20006"/>
                    </a:ext>
                  </a:extLst>
                </a:gridCol>
                <a:gridCol w="400812">
                  <a:extLst>
                    <a:ext uri="{9D8B030D-6E8A-4147-A177-3AD203B41FA5}">
                      <a16:colId xmlns:a16="http://schemas.microsoft.com/office/drawing/2014/main" val="20007"/>
                    </a:ext>
                  </a:extLst>
                </a:gridCol>
                <a:gridCol w="399288">
                  <a:extLst>
                    <a:ext uri="{9D8B030D-6E8A-4147-A177-3AD203B41FA5}">
                      <a16:colId xmlns:a16="http://schemas.microsoft.com/office/drawing/2014/main" val="20008"/>
                    </a:ext>
                  </a:extLst>
                </a:gridCol>
                <a:gridCol w="400812">
                  <a:extLst>
                    <a:ext uri="{9D8B030D-6E8A-4147-A177-3AD203B41FA5}">
                      <a16:colId xmlns:a16="http://schemas.microsoft.com/office/drawing/2014/main" val="20009"/>
                    </a:ext>
                  </a:extLst>
                </a:gridCol>
              </a:tblGrid>
              <a:tr h="285750">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2181B7"/>
                          </a:solidFill>
                          <a:latin typeface="Courier New" panose="02070309020205020404" pitchFamily="49" charset="0"/>
                        </a:rPr>
                        <a:t>O</a:t>
                      </a:r>
                      <a:endParaRPr lang="zh-CN" altLang="en-US" sz="1800" b="1" i="0">
                        <a:solidFill>
                          <a:srgbClr val="2181B7"/>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99FFCC"/>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BF67FA22-C4E0-437E-811D-B34A79124D77}"/>
              </a:ext>
            </a:extLst>
          </p:cNvPr>
          <p:cNvGraphicFramePr>
            <a:graphicFrameLocks noGrp="1"/>
          </p:cNvGraphicFramePr>
          <p:nvPr/>
        </p:nvGraphicFramePr>
        <p:xfrm>
          <a:off x="43434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T</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sp>
        <p:nvSpPr>
          <p:cNvPr id="21580" name="文本框 9">
            <a:extLst>
              <a:ext uri="{FF2B5EF4-FFF2-40B4-BE49-F238E27FC236}">
                <a16:creationId xmlns:a16="http://schemas.microsoft.com/office/drawing/2014/main" id="{B068E273-2B67-4D5E-A047-DBA887F0C196}"/>
              </a:ext>
            </a:extLst>
          </p:cNvPr>
          <p:cNvSpPr txBox="1">
            <a:spLocks noChangeArrowheads="1"/>
          </p:cNvSpPr>
          <p:nvPr/>
        </p:nvSpPr>
        <p:spPr bwMode="auto">
          <a:xfrm>
            <a:off x="285432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21581" name="文本框 10">
            <a:extLst>
              <a:ext uri="{FF2B5EF4-FFF2-40B4-BE49-F238E27FC236}">
                <a16:creationId xmlns:a16="http://schemas.microsoft.com/office/drawing/2014/main" id="{4BE78C60-4836-4247-9891-CE4F76617945}"/>
              </a:ext>
            </a:extLst>
          </p:cNvPr>
          <p:cNvSpPr txBox="1">
            <a:spLocks noChangeArrowheads="1"/>
          </p:cNvSpPr>
          <p:nvPr/>
        </p:nvSpPr>
        <p:spPr bwMode="auto">
          <a:xfrm>
            <a:off x="525462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2" name="文本框 11">
            <a:extLst>
              <a:ext uri="{FF2B5EF4-FFF2-40B4-BE49-F238E27FC236}">
                <a16:creationId xmlns:a16="http://schemas.microsoft.com/office/drawing/2014/main" id="{402986A7-E08E-425D-825B-5D3136620E02}"/>
              </a:ext>
            </a:extLst>
          </p:cNvPr>
          <p:cNvSpPr txBox="1"/>
          <p:nvPr/>
        </p:nvSpPr>
        <p:spPr>
          <a:xfrm>
            <a:off x="1044576" y="1862139"/>
            <a:ext cx="7751763" cy="1419225"/>
          </a:xfrm>
          <a:prstGeom prst="rect">
            <a:avLst/>
          </a:prstGeom>
          <a:noFill/>
        </p:spPr>
        <p:txBody>
          <a:bodyPr wrap="none" lIns="0" tIns="0" rIns="0" bIns="0">
            <a:spAutoFit/>
          </a:bodyPr>
          <a:lstStyle/>
          <a:p>
            <a:pPr fontAlgn="auto">
              <a:lnSpc>
                <a:spcPts val="3666"/>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合并</a:t>
            </a:r>
          </a:p>
          <a:p>
            <a:pPr fontAlgn="auto">
              <a:lnSpc>
                <a:spcPts val="4079"/>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	</a:t>
            </a:r>
            <a:r>
              <a:rPr lang="zh-CN" altLang="en-US" sz="2400" dirty="0">
                <a:latin typeface="Wingdings" panose="05000000000000000000" pitchFamily="2" charset="2"/>
                <a:ea typeface="+mn-ea"/>
              </a:rPr>
              <a:t>◼</a:t>
            </a:r>
            <a:r>
              <a:rPr lang="zh-CN" altLang="en-US" sz="2400" b="1" dirty="0">
                <a:latin typeface="微软雅黑" panose="020B0503020204020204" pitchFamily="34" charset="-122"/>
                <a:ea typeface="+mn-ea"/>
              </a:rPr>
              <a:t>分成两半的数组中两个最小元素比较，较小者插入辅助</a:t>
            </a:r>
          </a:p>
          <a:p>
            <a:pPr fontAlgn="auto">
              <a:lnSpc>
                <a:spcPts val="3456"/>
              </a:lnSpc>
              <a:spcBef>
                <a:spcPts val="0"/>
              </a:spcBef>
              <a:spcAft>
                <a:spcPts val="0"/>
              </a:spcAft>
              <a:tabLst>
                <a:tab pos="114300" algn="l"/>
                <a:tab pos="393700" algn="l"/>
              </a:tabLst>
              <a:defRPr/>
            </a:pPr>
            <a:r>
              <a:rPr lang="zh-CN" altLang="en-US" sz="2400" b="1" dirty="0">
                <a:latin typeface="微软雅黑" panose="020B0503020204020204" pitchFamily="34" charset="-122"/>
                <a:ea typeface="+mn-ea"/>
              </a:rPr>
              <a:t>		数组。重复直至其中一个数组为空。</a:t>
            </a:r>
          </a:p>
        </p:txBody>
      </p:sp>
      <p:sp>
        <p:nvSpPr>
          <p:cNvPr id="14" name="文本框 9">
            <a:extLst>
              <a:ext uri="{FF2B5EF4-FFF2-40B4-BE49-F238E27FC236}">
                <a16:creationId xmlns:a16="http://schemas.microsoft.com/office/drawing/2014/main" id="{D01AE67E-1430-4AAF-995B-A6ADB9C5D3F5}"/>
              </a:ext>
            </a:extLst>
          </p:cNvPr>
          <p:cNvSpPr txBox="1">
            <a:spLocks noChangeArrowheads="1"/>
          </p:cNvSpPr>
          <p:nvPr/>
        </p:nvSpPr>
        <p:spPr bwMode="auto">
          <a:xfrm>
            <a:off x="700305" y="593977"/>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13" name="箭头: 下 12">
            <a:extLst>
              <a:ext uri="{FF2B5EF4-FFF2-40B4-BE49-F238E27FC236}">
                <a16:creationId xmlns:a16="http://schemas.microsoft.com/office/drawing/2014/main" id="{9AE94980-2745-4906-A7CF-A82F4B93F9AC}"/>
              </a:ext>
            </a:extLst>
          </p:cNvPr>
          <p:cNvSpPr/>
          <p:nvPr/>
        </p:nvSpPr>
        <p:spPr bwMode="auto">
          <a:xfrm>
            <a:off x="3203848" y="3836441"/>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5" name="箭头: 下 14">
            <a:extLst>
              <a:ext uri="{FF2B5EF4-FFF2-40B4-BE49-F238E27FC236}">
                <a16:creationId xmlns:a16="http://schemas.microsoft.com/office/drawing/2014/main" id="{D69A1B69-7D68-48CE-9C3E-1DC18D253411}"/>
              </a:ext>
            </a:extLst>
          </p:cNvPr>
          <p:cNvSpPr/>
          <p:nvPr/>
        </p:nvSpPr>
        <p:spPr bwMode="auto">
          <a:xfrm>
            <a:off x="5616118" y="3844926"/>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89B8E412-3552-43EA-AF1B-17FD8B4FFF77}"/>
              </a:ext>
            </a:extLst>
          </p:cNvPr>
          <p:cNvGraphicFramePr>
            <a:graphicFrameLocks noGrp="1"/>
          </p:cNvGraphicFramePr>
          <p:nvPr/>
        </p:nvGraphicFramePr>
        <p:xfrm>
          <a:off x="1943100"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B861C4D8-229B-45DC-8AF9-90FF058591B8}"/>
              </a:ext>
            </a:extLst>
          </p:cNvPr>
          <p:cNvGraphicFramePr>
            <a:graphicFrameLocks noGrp="1"/>
          </p:cNvGraphicFramePr>
          <p:nvPr/>
        </p:nvGraphicFramePr>
        <p:xfrm>
          <a:off x="2114550" y="4857750"/>
          <a:ext cx="4000500" cy="285750"/>
        </p:xfrm>
        <a:graphic>
          <a:graphicData uri="http://schemas.openxmlformats.org/drawingml/2006/table">
            <a:tbl>
              <a:tblPr firstRow="1" bandRow="1">
                <a:tableStyleId>{5C22544A-7EE6-4342-B048-85BDC9FD1C3A}</a:tableStyleId>
              </a:tblPr>
              <a:tblGrid>
                <a:gridCol w="399288">
                  <a:extLst>
                    <a:ext uri="{9D8B030D-6E8A-4147-A177-3AD203B41FA5}">
                      <a16:colId xmlns:a16="http://schemas.microsoft.com/office/drawing/2014/main" val="20000"/>
                    </a:ext>
                  </a:extLst>
                </a:gridCol>
                <a:gridCol w="400812">
                  <a:extLst>
                    <a:ext uri="{9D8B030D-6E8A-4147-A177-3AD203B41FA5}">
                      <a16:colId xmlns:a16="http://schemas.microsoft.com/office/drawing/2014/main" val="20001"/>
                    </a:ext>
                  </a:extLst>
                </a:gridCol>
                <a:gridCol w="399288">
                  <a:extLst>
                    <a:ext uri="{9D8B030D-6E8A-4147-A177-3AD203B41FA5}">
                      <a16:colId xmlns:a16="http://schemas.microsoft.com/office/drawing/2014/main" val="20002"/>
                    </a:ext>
                  </a:extLst>
                </a:gridCol>
                <a:gridCol w="400812">
                  <a:extLst>
                    <a:ext uri="{9D8B030D-6E8A-4147-A177-3AD203B41FA5}">
                      <a16:colId xmlns:a16="http://schemas.microsoft.com/office/drawing/2014/main" val="20003"/>
                    </a:ext>
                  </a:extLst>
                </a:gridCol>
                <a:gridCol w="399288">
                  <a:extLst>
                    <a:ext uri="{9D8B030D-6E8A-4147-A177-3AD203B41FA5}">
                      <a16:colId xmlns:a16="http://schemas.microsoft.com/office/drawing/2014/main" val="20004"/>
                    </a:ext>
                  </a:extLst>
                </a:gridCol>
                <a:gridCol w="400812">
                  <a:extLst>
                    <a:ext uri="{9D8B030D-6E8A-4147-A177-3AD203B41FA5}">
                      <a16:colId xmlns:a16="http://schemas.microsoft.com/office/drawing/2014/main" val="20005"/>
                    </a:ext>
                  </a:extLst>
                </a:gridCol>
                <a:gridCol w="399288">
                  <a:extLst>
                    <a:ext uri="{9D8B030D-6E8A-4147-A177-3AD203B41FA5}">
                      <a16:colId xmlns:a16="http://schemas.microsoft.com/office/drawing/2014/main" val="20006"/>
                    </a:ext>
                  </a:extLst>
                </a:gridCol>
                <a:gridCol w="400812">
                  <a:extLst>
                    <a:ext uri="{9D8B030D-6E8A-4147-A177-3AD203B41FA5}">
                      <a16:colId xmlns:a16="http://schemas.microsoft.com/office/drawing/2014/main" val="20007"/>
                    </a:ext>
                  </a:extLst>
                </a:gridCol>
                <a:gridCol w="399288">
                  <a:extLst>
                    <a:ext uri="{9D8B030D-6E8A-4147-A177-3AD203B41FA5}">
                      <a16:colId xmlns:a16="http://schemas.microsoft.com/office/drawing/2014/main" val="20008"/>
                    </a:ext>
                  </a:extLst>
                </a:gridCol>
                <a:gridCol w="400812">
                  <a:extLst>
                    <a:ext uri="{9D8B030D-6E8A-4147-A177-3AD203B41FA5}">
                      <a16:colId xmlns:a16="http://schemas.microsoft.com/office/drawing/2014/main" val="20009"/>
                    </a:ext>
                  </a:extLst>
                </a:gridCol>
              </a:tblGrid>
              <a:tr h="285750">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2181B7"/>
                          </a:solidFill>
                          <a:latin typeface="Courier New" panose="02070309020205020404" pitchFamily="49" charset="0"/>
                        </a:rPr>
                        <a:t>R</a:t>
                      </a:r>
                      <a:endParaRPr lang="zh-CN" altLang="en-US" sz="1800" b="1" i="0">
                        <a:solidFill>
                          <a:srgbClr val="2181B7"/>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99FFCC"/>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3EAA9D5A-FE07-487B-A17E-0543FD271559}"/>
              </a:ext>
            </a:extLst>
          </p:cNvPr>
          <p:cNvGraphicFramePr>
            <a:graphicFrameLocks noGrp="1"/>
          </p:cNvGraphicFramePr>
          <p:nvPr/>
        </p:nvGraphicFramePr>
        <p:xfrm>
          <a:off x="4343400"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dirty="0">
                          <a:solidFill>
                            <a:srgbClr val="FFFFFF"/>
                          </a:solidFill>
                          <a:latin typeface="Courier New" panose="02070309020205020404" pitchFamily="49" charset="0"/>
                        </a:rPr>
                        <a:t>T</a:t>
                      </a:r>
                      <a:endParaRPr lang="zh-CN" altLang="en-US" sz="1800" b="1" i="0" dirty="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sp>
        <p:nvSpPr>
          <p:cNvPr id="22604" name="文本框 9">
            <a:extLst>
              <a:ext uri="{FF2B5EF4-FFF2-40B4-BE49-F238E27FC236}">
                <a16:creationId xmlns:a16="http://schemas.microsoft.com/office/drawing/2014/main" id="{51C07A2D-578C-4BDC-9E05-3485B1BABE55}"/>
              </a:ext>
            </a:extLst>
          </p:cNvPr>
          <p:cNvSpPr txBox="1">
            <a:spLocks noChangeArrowheads="1"/>
          </p:cNvSpPr>
          <p:nvPr/>
        </p:nvSpPr>
        <p:spPr bwMode="auto">
          <a:xfrm>
            <a:off x="325437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22605" name="文本框 10">
            <a:extLst>
              <a:ext uri="{FF2B5EF4-FFF2-40B4-BE49-F238E27FC236}">
                <a16:creationId xmlns:a16="http://schemas.microsoft.com/office/drawing/2014/main" id="{4BE79515-A5DD-450B-9C71-25DCC437377C}"/>
              </a:ext>
            </a:extLst>
          </p:cNvPr>
          <p:cNvSpPr txBox="1">
            <a:spLocks noChangeArrowheads="1"/>
          </p:cNvSpPr>
          <p:nvPr/>
        </p:nvSpPr>
        <p:spPr bwMode="auto">
          <a:xfrm>
            <a:off x="525462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2" name="文本框 11">
            <a:extLst>
              <a:ext uri="{FF2B5EF4-FFF2-40B4-BE49-F238E27FC236}">
                <a16:creationId xmlns:a16="http://schemas.microsoft.com/office/drawing/2014/main" id="{4C643093-2C90-4A19-B49B-15DE4646BB39}"/>
              </a:ext>
            </a:extLst>
          </p:cNvPr>
          <p:cNvSpPr txBox="1"/>
          <p:nvPr/>
        </p:nvSpPr>
        <p:spPr>
          <a:xfrm>
            <a:off x="1044576" y="1862139"/>
            <a:ext cx="7751763" cy="1419225"/>
          </a:xfrm>
          <a:prstGeom prst="rect">
            <a:avLst/>
          </a:prstGeom>
          <a:noFill/>
        </p:spPr>
        <p:txBody>
          <a:bodyPr wrap="none" lIns="0" tIns="0" rIns="0" bIns="0">
            <a:spAutoFit/>
          </a:bodyPr>
          <a:lstStyle/>
          <a:p>
            <a:pPr fontAlgn="auto">
              <a:lnSpc>
                <a:spcPts val="3666"/>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合并</a:t>
            </a:r>
          </a:p>
          <a:p>
            <a:pPr fontAlgn="auto">
              <a:lnSpc>
                <a:spcPts val="4079"/>
              </a:lnSpc>
              <a:spcBef>
                <a:spcPts val="0"/>
              </a:spcBef>
              <a:spcAft>
                <a:spcPts val="0"/>
              </a:spcAft>
              <a:tabLst>
                <a:tab pos="114300" algn="l"/>
                <a:tab pos="393700" algn="l"/>
              </a:tabLst>
              <a:defRPr/>
            </a:pPr>
            <a:r>
              <a:rPr lang="zh-CN" altLang="en-US" sz="2796" b="1" dirty="0">
                <a:latin typeface="微软雅黑" panose="020B0503020204020204" pitchFamily="34" charset="-122"/>
                <a:ea typeface="+mn-ea"/>
              </a:rPr>
              <a:t>	</a:t>
            </a:r>
            <a:r>
              <a:rPr lang="zh-CN" altLang="en-US" sz="2400" dirty="0">
                <a:latin typeface="Wingdings" panose="05000000000000000000" pitchFamily="2" charset="2"/>
                <a:ea typeface="+mn-ea"/>
              </a:rPr>
              <a:t>◼</a:t>
            </a:r>
            <a:r>
              <a:rPr lang="zh-CN" altLang="en-US" sz="2400" b="1" dirty="0">
                <a:latin typeface="微软雅黑" panose="020B0503020204020204" pitchFamily="34" charset="-122"/>
                <a:ea typeface="+mn-ea"/>
              </a:rPr>
              <a:t>分成两半的数组中两个最小元素比较，较小者插入辅助</a:t>
            </a:r>
          </a:p>
          <a:p>
            <a:pPr fontAlgn="auto">
              <a:lnSpc>
                <a:spcPts val="3456"/>
              </a:lnSpc>
              <a:spcBef>
                <a:spcPts val="0"/>
              </a:spcBef>
              <a:spcAft>
                <a:spcPts val="0"/>
              </a:spcAft>
              <a:tabLst>
                <a:tab pos="114300" algn="l"/>
                <a:tab pos="393700" algn="l"/>
              </a:tabLst>
              <a:defRPr/>
            </a:pPr>
            <a:r>
              <a:rPr lang="zh-CN" altLang="en-US" sz="2400" b="1" dirty="0">
                <a:latin typeface="微软雅黑" panose="020B0503020204020204" pitchFamily="34" charset="-122"/>
                <a:ea typeface="+mn-ea"/>
              </a:rPr>
              <a:t>		数组。重复直至其中一个数组为空。</a:t>
            </a:r>
          </a:p>
        </p:txBody>
      </p:sp>
      <p:sp>
        <p:nvSpPr>
          <p:cNvPr id="14" name="文本框 9">
            <a:extLst>
              <a:ext uri="{FF2B5EF4-FFF2-40B4-BE49-F238E27FC236}">
                <a16:creationId xmlns:a16="http://schemas.microsoft.com/office/drawing/2014/main" id="{EC68B6BF-7E9C-49AF-A1F3-7E71D9BB7D3F}"/>
              </a:ext>
            </a:extLst>
          </p:cNvPr>
          <p:cNvSpPr txBox="1">
            <a:spLocks noChangeArrowheads="1"/>
          </p:cNvSpPr>
          <p:nvPr/>
        </p:nvSpPr>
        <p:spPr bwMode="auto">
          <a:xfrm>
            <a:off x="709723" y="510761"/>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11" name="箭头: 下 10">
            <a:extLst>
              <a:ext uri="{FF2B5EF4-FFF2-40B4-BE49-F238E27FC236}">
                <a16:creationId xmlns:a16="http://schemas.microsoft.com/office/drawing/2014/main" id="{EC5857F2-7642-4BC2-A98D-14D99259529D}"/>
              </a:ext>
            </a:extLst>
          </p:cNvPr>
          <p:cNvSpPr/>
          <p:nvPr/>
        </p:nvSpPr>
        <p:spPr bwMode="auto">
          <a:xfrm>
            <a:off x="3635896" y="3836441"/>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3" name="箭头: 下 12">
            <a:extLst>
              <a:ext uri="{FF2B5EF4-FFF2-40B4-BE49-F238E27FC236}">
                <a16:creationId xmlns:a16="http://schemas.microsoft.com/office/drawing/2014/main" id="{A5D50374-2BA5-40C9-AEC5-A54483C66DD8}"/>
              </a:ext>
            </a:extLst>
          </p:cNvPr>
          <p:cNvSpPr/>
          <p:nvPr/>
        </p:nvSpPr>
        <p:spPr bwMode="auto">
          <a:xfrm>
            <a:off x="5652120" y="3855169"/>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38E28A5-97B8-4C15-91CF-7A745386EC96}"/>
              </a:ext>
            </a:extLst>
          </p:cNvPr>
          <p:cNvSpPr txBox="1"/>
          <p:nvPr/>
        </p:nvSpPr>
        <p:spPr>
          <a:xfrm>
            <a:off x="683568" y="647721"/>
            <a:ext cx="1803379" cy="371897"/>
          </a:xfrm>
          <a:prstGeom prst="rect">
            <a:avLst/>
          </a:prstGeom>
          <a:noFill/>
        </p:spPr>
        <p:txBody>
          <a:bodyPr wrap="none" lIns="0" tIns="0" rIns="0" bIns="0">
            <a:spAutoFit/>
          </a:bodyPr>
          <a:lstStyle/>
          <a:p>
            <a:pPr algn="just" eaLnBrk="1" fontAlgn="auto" hangingPunct="1">
              <a:lnSpc>
                <a:spcPts val="2879"/>
              </a:lnSpc>
              <a:spcBef>
                <a:spcPts val="0"/>
              </a:spcBef>
              <a:spcAft>
                <a:spcPts val="0"/>
              </a:spcAft>
              <a:defRPr/>
            </a:pPr>
            <a:r>
              <a:rPr lang="zh-CN" altLang="en-US" sz="2800" b="1" dirty="0">
                <a:solidFill>
                  <a:schemeClr val="accent1"/>
                </a:solidFill>
                <a:latin typeface="微软雅黑" panose="020B0503020204020204" pitchFamily="34" charset="-122"/>
                <a:ea typeface="+mn-ea"/>
              </a:rPr>
              <a:t>递归三要素</a:t>
            </a:r>
          </a:p>
        </p:txBody>
      </p:sp>
      <p:sp>
        <p:nvSpPr>
          <p:cNvPr id="5" name="文本框 6">
            <a:extLst>
              <a:ext uri="{FF2B5EF4-FFF2-40B4-BE49-F238E27FC236}">
                <a16:creationId xmlns:a16="http://schemas.microsoft.com/office/drawing/2014/main" id="{C11AEC45-43B2-4DFA-B052-62171B8524D5}"/>
              </a:ext>
            </a:extLst>
          </p:cNvPr>
          <p:cNvSpPr txBox="1">
            <a:spLocks noChangeArrowheads="1"/>
          </p:cNvSpPr>
          <p:nvPr/>
        </p:nvSpPr>
        <p:spPr bwMode="auto">
          <a:xfrm>
            <a:off x="683568" y="1558813"/>
            <a:ext cx="7804473" cy="10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lnSpc>
                <a:spcPct val="150000"/>
              </a:lnSpc>
            </a:pPr>
            <a:r>
              <a:rPr lang="en-US" altLang="zh-CN" sz="2400" b="1" dirty="0">
                <a:solidFill>
                  <a:srgbClr val="F77A2D"/>
                </a:solidFill>
                <a:latin typeface="楷体_GB2312"/>
              </a:rPr>
              <a:t>1. </a:t>
            </a:r>
            <a:r>
              <a:rPr lang="zh-CN" altLang="en-US" sz="2400" b="1" dirty="0">
                <a:solidFill>
                  <a:srgbClr val="F77A2D"/>
                </a:solidFill>
                <a:latin typeface="楷体_GB2312"/>
              </a:rPr>
              <a:t>递归终止条件 </a:t>
            </a:r>
            <a:r>
              <a:rPr lang="zh-CN" altLang="en-US" sz="2400" dirty="0">
                <a:solidFill>
                  <a:srgbClr val="4A452A"/>
                </a:solidFill>
                <a:latin typeface="楷体_GB2312"/>
              </a:rPr>
              <a:t>递归需要一个明确的</a:t>
            </a:r>
            <a:r>
              <a:rPr lang="zh-CN" altLang="en-US" sz="2400" b="1" dirty="0">
                <a:solidFill>
                  <a:srgbClr val="4A452A"/>
                </a:solidFill>
                <a:latin typeface="楷体_GB2312"/>
              </a:rPr>
              <a:t>临界点</a:t>
            </a:r>
            <a:r>
              <a:rPr lang="zh-CN" altLang="en-US" sz="2400" dirty="0">
                <a:solidFill>
                  <a:srgbClr val="4A452A"/>
                </a:solidFill>
                <a:latin typeface="楷体_GB2312"/>
              </a:rPr>
              <a:t>，程序一旦到达了这个临界点，就不用继续往下递归，</a:t>
            </a:r>
            <a:r>
              <a:rPr lang="zh-CN" altLang="en-US" sz="2400" b="1" dirty="0">
                <a:solidFill>
                  <a:srgbClr val="4A452A"/>
                </a:solidFill>
                <a:latin typeface="楷体_GB2312"/>
              </a:rPr>
              <a:t>防止无限递归</a:t>
            </a:r>
          </a:p>
        </p:txBody>
      </p:sp>
      <p:sp>
        <p:nvSpPr>
          <p:cNvPr id="6" name="文本框 7">
            <a:extLst>
              <a:ext uri="{FF2B5EF4-FFF2-40B4-BE49-F238E27FC236}">
                <a16:creationId xmlns:a16="http://schemas.microsoft.com/office/drawing/2014/main" id="{11EF7477-E0C3-47CB-A43E-18BCF08BFAAA}"/>
              </a:ext>
            </a:extLst>
          </p:cNvPr>
          <p:cNvSpPr txBox="1">
            <a:spLocks noChangeArrowheads="1"/>
          </p:cNvSpPr>
          <p:nvPr/>
        </p:nvSpPr>
        <p:spPr bwMode="auto">
          <a:xfrm>
            <a:off x="688179" y="2999417"/>
            <a:ext cx="7861575" cy="10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lnSpc>
                <a:spcPct val="150000"/>
              </a:lnSpc>
            </a:pPr>
            <a:r>
              <a:rPr lang="en-US" altLang="zh-CN" sz="2400" b="1" dirty="0">
                <a:solidFill>
                  <a:srgbClr val="F77A2D"/>
                </a:solidFill>
                <a:latin typeface="楷体_GB2312"/>
              </a:rPr>
              <a:t>2. </a:t>
            </a:r>
            <a:r>
              <a:rPr lang="zh-CN" altLang="en-US" sz="2400" b="1" dirty="0">
                <a:solidFill>
                  <a:srgbClr val="F77A2D"/>
                </a:solidFill>
                <a:latin typeface="楷体_GB2312"/>
              </a:rPr>
              <a:t>终止处理办法 </a:t>
            </a:r>
            <a:r>
              <a:rPr lang="zh-CN" altLang="en-US" sz="2400" dirty="0">
                <a:solidFill>
                  <a:srgbClr val="4A452A"/>
                </a:solidFill>
                <a:latin typeface="楷体_GB2312"/>
              </a:rPr>
              <a:t>在递归的临界点对应一种简单的情景，这种情景下，应当</a:t>
            </a:r>
            <a:r>
              <a:rPr lang="zh-CN" altLang="en-US" sz="2400" b="1" dirty="0">
                <a:solidFill>
                  <a:srgbClr val="4A452A"/>
                </a:solidFill>
                <a:latin typeface="楷体_GB2312"/>
              </a:rPr>
              <a:t>直接</a:t>
            </a:r>
            <a:r>
              <a:rPr lang="zh-CN" altLang="en-US" sz="2400" dirty="0">
                <a:solidFill>
                  <a:srgbClr val="4A452A"/>
                </a:solidFill>
                <a:latin typeface="楷体_GB2312"/>
              </a:rPr>
              <a:t>给出问题的解决方案</a:t>
            </a:r>
          </a:p>
        </p:txBody>
      </p:sp>
      <p:sp>
        <p:nvSpPr>
          <p:cNvPr id="7" name="文本框 6">
            <a:extLst>
              <a:ext uri="{FF2B5EF4-FFF2-40B4-BE49-F238E27FC236}">
                <a16:creationId xmlns:a16="http://schemas.microsoft.com/office/drawing/2014/main" id="{126B9961-1E9D-41F6-9AB8-F4789CCE9F54}"/>
              </a:ext>
            </a:extLst>
          </p:cNvPr>
          <p:cNvSpPr txBox="1"/>
          <p:nvPr/>
        </p:nvSpPr>
        <p:spPr>
          <a:xfrm>
            <a:off x="652823" y="4502815"/>
            <a:ext cx="7894892" cy="1592744"/>
          </a:xfrm>
          <a:prstGeom prst="rect">
            <a:avLst/>
          </a:prstGeom>
          <a:noFill/>
        </p:spPr>
        <p:txBody>
          <a:bodyPr wrap="square" lIns="0" tIns="0" rIns="0" bIns="0">
            <a:spAutoFit/>
          </a:bodyPr>
          <a:lstStyle/>
          <a:p>
            <a:pPr algn="just" eaLnBrk="1" fontAlgn="auto" hangingPunct="1">
              <a:lnSpc>
                <a:spcPct val="150000"/>
              </a:lnSpc>
              <a:spcBef>
                <a:spcPts val="0"/>
              </a:spcBef>
              <a:spcAft>
                <a:spcPts val="0"/>
              </a:spcAft>
              <a:defRPr/>
            </a:pPr>
            <a:r>
              <a:rPr lang="en-US" altLang="zh-CN" sz="2400" b="1" dirty="0">
                <a:solidFill>
                  <a:srgbClr val="F77A2D"/>
                </a:solidFill>
                <a:ea typeface="等线" panose="02010600030101010101" pitchFamily="2" charset="-122"/>
              </a:rPr>
              <a:t>3. </a:t>
            </a:r>
            <a:r>
              <a:rPr lang="zh-CN" altLang="en-US" sz="2400" b="1" dirty="0">
                <a:solidFill>
                  <a:srgbClr val="F77A2D"/>
                </a:solidFill>
                <a:ea typeface="等线" panose="02010600030101010101" pitchFamily="2" charset="-122"/>
              </a:rPr>
              <a:t>递归处理方法 </a:t>
            </a:r>
            <a:r>
              <a:rPr lang="zh-CN" altLang="en-US" sz="2400" dirty="0">
                <a:latin typeface="楷体_GB2312"/>
                <a:ea typeface="+mn-ea"/>
              </a:rPr>
              <a:t>递归问题必须可以分解为若干个规模较小、与原问题 </a:t>
            </a:r>
            <a:r>
              <a:rPr lang="zh-CN" altLang="en-US" sz="2400" b="1" dirty="0">
                <a:latin typeface="楷体_GB2312"/>
                <a:ea typeface="+mn-ea"/>
              </a:rPr>
              <a:t>形式相同 </a:t>
            </a:r>
            <a:r>
              <a:rPr lang="zh-CN" altLang="en-US" sz="2400" dirty="0">
                <a:latin typeface="楷体_GB2312"/>
                <a:ea typeface="+mn-ea"/>
              </a:rPr>
              <a:t>的子问题，这些子问题可以用 </a:t>
            </a:r>
            <a:r>
              <a:rPr lang="zh-CN" altLang="en-US" sz="2400" b="1" dirty="0">
                <a:latin typeface="楷体_GB2312"/>
                <a:ea typeface="+mn-ea"/>
              </a:rPr>
              <a:t>相同的思路</a:t>
            </a:r>
            <a:r>
              <a:rPr lang="zh-CN" altLang="en-US" sz="2400" dirty="0">
                <a:latin typeface="楷体_GB2312"/>
                <a:ea typeface="+mn-ea"/>
              </a:rPr>
              <a:t>来解决，并且合并得到原问题答案。</a:t>
            </a:r>
          </a:p>
        </p:txBody>
      </p:sp>
    </p:spTree>
    <p:extLst>
      <p:ext uri="{BB962C8B-B14F-4D97-AF65-F5344CB8AC3E}">
        <p14:creationId xmlns:p14="http://schemas.microsoft.com/office/powerpoint/2010/main" val="38889239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C4AFB91D-EF10-4221-A745-CB80A60C242B}"/>
              </a:ext>
            </a:extLst>
          </p:cNvPr>
          <p:cNvGraphicFramePr>
            <a:graphicFrameLocks noGrp="1"/>
          </p:cNvGraphicFramePr>
          <p:nvPr/>
        </p:nvGraphicFramePr>
        <p:xfrm>
          <a:off x="19431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91FF16FB-3F89-4378-A44D-467AB5A1A3AD}"/>
              </a:ext>
            </a:extLst>
          </p:cNvPr>
          <p:cNvGraphicFramePr>
            <a:graphicFrameLocks noGrp="1"/>
          </p:cNvGraphicFramePr>
          <p:nvPr/>
        </p:nvGraphicFramePr>
        <p:xfrm>
          <a:off x="2114550" y="4857750"/>
          <a:ext cx="4000500" cy="285750"/>
        </p:xfrm>
        <a:graphic>
          <a:graphicData uri="http://schemas.openxmlformats.org/drawingml/2006/table">
            <a:tbl>
              <a:tblPr firstRow="1" bandRow="1">
                <a:tableStyleId>{5C22544A-7EE6-4342-B048-85BDC9FD1C3A}</a:tableStyleId>
              </a:tblPr>
              <a:tblGrid>
                <a:gridCol w="399288">
                  <a:extLst>
                    <a:ext uri="{9D8B030D-6E8A-4147-A177-3AD203B41FA5}">
                      <a16:colId xmlns:a16="http://schemas.microsoft.com/office/drawing/2014/main" val="20000"/>
                    </a:ext>
                  </a:extLst>
                </a:gridCol>
                <a:gridCol w="400812">
                  <a:extLst>
                    <a:ext uri="{9D8B030D-6E8A-4147-A177-3AD203B41FA5}">
                      <a16:colId xmlns:a16="http://schemas.microsoft.com/office/drawing/2014/main" val="20001"/>
                    </a:ext>
                  </a:extLst>
                </a:gridCol>
                <a:gridCol w="399288">
                  <a:extLst>
                    <a:ext uri="{9D8B030D-6E8A-4147-A177-3AD203B41FA5}">
                      <a16:colId xmlns:a16="http://schemas.microsoft.com/office/drawing/2014/main" val="20002"/>
                    </a:ext>
                  </a:extLst>
                </a:gridCol>
                <a:gridCol w="400812">
                  <a:extLst>
                    <a:ext uri="{9D8B030D-6E8A-4147-A177-3AD203B41FA5}">
                      <a16:colId xmlns:a16="http://schemas.microsoft.com/office/drawing/2014/main" val="20003"/>
                    </a:ext>
                  </a:extLst>
                </a:gridCol>
                <a:gridCol w="399288">
                  <a:extLst>
                    <a:ext uri="{9D8B030D-6E8A-4147-A177-3AD203B41FA5}">
                      <a16:colId xmlns:a16="http://schemas.microsoft.com/office/drawing/2014/main" val="20004"/>
                    </a:ext>
                  </a:extLst>
                </a:gridCol>
                <a:gridCol w="400812">
                  <a:extLst>
                    <a:ext uri="{9D8B030D-6E8A-4147-A177-3AD203B41FA5}">
                      <a16:colId xmlns:a16="http://schemas.microsoft.com/office/drawing/2014/main" val="20005"/>
                    </a:ext>
                  </a:extLst>
                </a:gridCol>
                <a:gridCol w="399288">
                  <a:extLst>
                    <a:ext uri="{9D8B030D-6E8A-4147-A177-3AD203B41FA5}">
                      <a16:colId xmlns:a16="http://schemas.microsoft.com/office/drawing/2014/main" val="20006"/>
                    </a:ext>
                  </a:extLst>
                </a:gridCol>
                <a:gridCol w="400812">
                  <a:extLst>
                    <a:ext uri="{9D8B030D-6E8A-4147-A177-3AD203B41FA5}">
                      <a16:colId xmlns:a16="http://schemas.microsoft.com/office/drawing/2014/main" val="20007"/>
                    </a:ext>
                  </a:extLst>
                </a:gridCol>
                <a:gridCol w="399288">
                  <a:extLst>
                    <a:ext uri="{9D8B030D-6E8A-4147-A177-3AD203B41FA5}">
                      <a16:colId xmlns:a16="http://schemas.microsoft.com/office/drawing/2014/main" val="20008"/>
                    </a:ext>
                  </a:extLst>
                </a:gridCol>
                <a:gridCol w="400812">
                  <a:extLst>
                    <a:ext uri="{9D8B030D-6E8A-4147-A177-3AD203B41FA5}">
                      <a16:colId xmlns:a16="http://schemas.microsoft.com/office/drawing/2014/main" val="20009"/>
                    </a:ext>
                  </a:extLst>
                </a:gridCol>
              </a:tblGrid>
              <a:tr h="285750">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tc>
                  <a:txBody>
                    <a:bodyPr/>
                    <a:lstStyle/>
                    <a:p>
                      <a:pPr>
                        <a:lnSpc>
                          <a:spcPts val="1876"/>
                        </a:lnSpc>
                        <a:spcBef>
                          <a:spcPts val="0"/>
                        </a:spcBef>
                        <a:spcAft>
                          <a:spcPts val="0"/>
                        </a:spcAft>
                      </a:pPr>
                      <a:r>
                        <a:rPr lang="en-US" altLang="zh-CN" sz="1800" b="1" i="0">
                          <a:solidFill>
                            <a:srgbClr val="2181B7"/>
                          </a:solidFill>
                          <a:latin typeface="Courier New" panose="02070309020205020404" pitchFamily="49" charset="0"/>
                        </a:rPr>
                        <a:t>S</a:t>
                      </a:r>
                      <a:endParaRPr lang="zh-CN" altLang="en-US" sz="1800" b="1" i="0">
                        <a:solidFill>
                          <a:srgbClr val="2181B7"/>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99FFCC"/>
                    </a:solidFill>
                  </a:tcPr>
                </a:tc>
                <a:tc>
                  <a:txBody>
                    <a:bodyPr/>
                    <a:lstStyle/>
                    <a:p>
                      <a:endParaRPr lang="zh-CN" altLang="en-US" sz="1000"/>
                    </a:p>
                  </a:txBody>
                  <a:tcPr marT="45598" marB="455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0C0C0"/>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8F83077A-083F-451B-89EE-FA7CC4EB7010}"/>
              </a:ext>
            </a:extLst>
          </p:cNvPr>
          <p:cNvGraphicFramePr>
            <a:graphicFrameLocks noGrp="1"/>
          </p:cNvGraphicFramePr>
          <p:nvPr/>
        </p:nvGraphicFramePr>
        <p:xfrm>
          <a:off x="43434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T</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sp>
        <p:nvSpPr>
          <p:cNvPr id="23628" name="文本框 9">
            <a:extLst>
              <a:ext uri="{FF2B5EF4-FFF2-40B4-BE49-F238E27FC236}">
                <a16:creationId xmlns:a16="http://schemas.microsoft.com/office/drawing/2014/main" id="{3002DC0F-D7E7-4376-8325-F447ABC72938}"/>
              </a:ext>
            </a:extLst>
          </p:cNvPr>
          <p:cNvSpPr txBox="1">
            <a:spLocks noChangeArrowheads="1"/>
          </p:cNvSpPr>
          <p:nvPr/>
        </p:nvSpPr>
        <p:spPr bwMode="auto">
          <a:xfrm>
            <a:off x="3549651" y="3279775"/>
            <a:ext cx="10779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100"/>
              </a:lnSpc>
            </a:pPr>
            <a:r>
              <a:rPr lang="zh-CN" altLang="en-US" sz="2100" b="1">
                <a:latin typeface="Times New Roman" panose="02020603050405020304" pitchFamily="18" charset="0"/>
              </a:rPr>
              <a:t>数组为空</a:t>
            </a:r>
          </a:p>
        </p:txBody>
      </p:sp>
      <p:sp>
        <p:nvSpPr>
          <p:cNvPr id="23629" name="文本框 10">
            <a:extLst>
              <a:ext uri="{FF2B5EF4-FFF2-40B4-BE49-F238E27FC236}">
                <a16:creationId xmlns:a16="http://schemas.microsoft.com/office/drawing/2014/main" id="{0F764BCC-9979-4464-8F03-4BC20F137354}"/>
              </a:ext>
            </a:extLst>
          </p:cNvPr>
          <p:cNvSpPr txBox="1">
            <a:spLocks noChangeArrowheads="1"/>
          </p:cNvSpPr>
          <p:nvPr/>
        </p:nvSpPr>
        <p:spPr bwMode="auto">
          <a:xfrm>
            <a:off x="5254625" y="3551239"/>
            <a:ext cx="8842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23631" name="文本框 12">
            <a:extLst>
              <a:ext uri="{FF2B5EF4-FFF2-40B4-BE49-F238E27FC236}">
                <a16:creationId xmlns:a16="http://schemas.microsoft.com/office/drawing/2014/main" id="{32DE1068-4424-4256-9918-0D7899932C21}"/>
              </a:ext>
            </a:extLst>
          </p:cNvPr>
          <p:cNvSpPr txBox="1">
            <a:spLocks noChangeArrowheads="1"/>
          </p:cNvSpPr>
          <p:nvPr/>
        </p:nvSpPr>
        <p:spPr bwMode="auto">
          <a:xfrm>
            <a:off x="701676" y="1998664"/>
            <a:ext cx="2397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13"/>
              </a:lnSpc>
            </a:pPr>
            <a:r>
              <a:rPr lang="zh-CN" altLang="en-US" sz="2100" dirty="0">
                <a:latin typeface="Wingdings" panose="05000000000000000000" pitchFamily="2" charset="2"/>
              </a:rPr>
              <a:t></a:t>
            </a:r>
          </a:p>
        </p:txBody>
      </p:sp>
      <p:sp>
        <p:nvSpPr>
          <p:cNvPr id="14" name="文本框 13">
            <a:extLst>
              <a:ext uri="{FF2B5EF4-FFF2-40B4-BE49-F238E27FC236}">
                <a16:creationId xmlns:a16="http://schemas.microsoft.com/office/drawing/2014/main" id="{B23F248F-67A0-4514-9D18-364D88BD6B5B}"/>
              </a:ext>
            </a:extLst>
          </p:cNvPr>
          <p:cNvSpPr txBox="1"/>
          <p:nvPr/>
        </p:nvSpPr>
        <p:spPr>
          <a:xfrm>
            <a:off x="1044576" y="1862139"/>
            <a:ext cx="5745163" cy="452437"/>
          </a:xfrm>
          <a:prstGeom prst="rect">
            <a:avLst/>
          </a:prstGeom>
          <a:noFill/>
        </p:spPr>
        <p:txBody>
          <a:bodyPr wrap="none" lIns="0" tIns="0" rIns="0" bIns="0">
            <a:spAutoFit/>
          </a:bodyPr>
          <a:lstStyle/>
          <a:p>
            <a:pPr fontAlgn="auto">
              <a:lnSpc>
                <a:spcPts val="3666"/>
              </a:lnSpc>
              <a:spcBef>
                <a:spcPts val="0"/>
              </a:spcBef>
              <a:spcAft>
                <a:spcPts val="0"/>
              </a:spcAft>
              <a:defRPr/>
            </a:pPr>
            <a:r>
              <a:rPr lang="zh-CN" altLang="en-US" sz="2796" b="1" dirty="0">
                <a:latin typeface="微软雅黑" panose="020B0503020204020204" pitchFamily="34" charset="-122"/>
                <a:ea typeface="+mn-ea"/>
              </a:rPr>
              <a:t>将剩余数组中的元素插入辅助数组。</a:t>
            </a:r>
          </a:p>
        </p:txBody>
      </p:sp>
      <p:sp>
        <p:nvSpPr>
          <p:cNvPr id="16" name="文本框 9">
            <a:extLst>
              <a:ext uri="{FF2B5EF4-FFF2-40B4-BE49-F238E27FC236}">
                <a16:creationId xmlns:a16="http://schemas.microsoft.com/office/drawing/2014/main" id="{1C47DCAB-06E8-4F2E-9849-F92ADABB12C5}"/>
              </a:ext>
            </a:extLst>
          </p:cNvPr>
          <p:cNvSpPr txBox="1">
            <a:spLocks noChangeArrowheads="1"/>
          </p:cNvSpPr>
          <p:nvPr/>
        </p:nvSpPr>
        <p:spPr bwMode="auto">
          <a:xfrm>
            <a:off x="701676" y="533363"/>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12" name="箭头: 下 11">
            <a:extLst>
              <a:ext uri="{FF2B5EF4-FFF2-40B4-BE49-F238E27FC236}">
                <a16:creationId xmlns:a16="http://schemas.microsoft.com/office/drawing/2014/main" id="{51A5B87E-DDAD-4823-9E0B-0F00CC121FD6}"/>
              </a:ext>
            </a:extLst>
          </p:cNvPr>
          <p:cNvSpPr/>
          <p:nvPr/>
        </p:nvSpPr>
        <p:spPr bwMode="auto">
          <a:xfrm>
            <a:off x="3980595" y="3844926"/>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3" name="箭头: 下 12">
            <a:extLst>
              <a:ext uri="{FF2B5EF4-FFF2-40B4-BE49-F238E27FC236}">
                <a16:creationId xmlns:a16="http://schemas.microsoft.com/office/drawing/2014/main" id="{8D8E2B41-6354-48B3-AC29-CA6CBF32ADD2}"/>
              </a:ext>
            </a:extLst>
          </p:cNvPr>
          <p:cNvSpPr/>
          <p:nvPr/>
        </p:nvSpPr>
        <p:spPr bwMode="auto">
          <a:xfrm>
            <a:off x="5663248" y="3861048"/>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EF26F842-6963-4FA6-92AC-9CB227C127A9}"/>
              </a:ext>
            </a:extLst>
          </p:cNvPr>
          <p:cNvGraphicFramePr>
            <a:graphicFrameLocks noGrp="1"/>
          </p:cNvGraphicFramePr>
          <p:nvPr/>
        </p:nvGraphicFramePr>
        <p:xfrm>
          <a:off x="19431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9F4ACA77-A097-41FB-965F-83FDF4EBCAE7}"/>
              </a:ext>
            </a:extLst>
          </p:cNvPr>
          <p:cNvGraphicFramePr>
            <a:graphicFrameLocks noGrp="1"/>
          </p:cNvGraphicFramePr>
          <p:nvPr/>
        </p:nvGraphicFramePr>
        <p:xfrm>
          <a:off x="2114550" y="4857750"/>
          <a:ext cx="4000500" cy="285750"/>
        </p:xfrm>
        <a:graphic>
          <a:graphicData uri="http://schemas.openxmlformats.org/drawingml/2006/table">
            <a:tbl>
              <a:tblPr firstRow="1" bandRow="1">
                <a:tableStyleId>{5C22544A-7EE6-4342-B048-85BDC9FD1C3A}</a:tableStyleId>
              </a:tblPr>
              <a:tblGrid>
                <a:gridCol w="399288">
                  <a:extLst>
                    <a:ext uri="{9D8B030D-6E8A-4147-A177-3AD203B41FA5}">
                      <a16:colId xmlns:a16="http://schemas.microsoft.com/office/drawing/2014/main" val="20000"/>
                    </a:ext>
                  </a:extLst>
                </a:gridCol>
                <a:gridCol w="400812">
                  <a:extLst>
                    <a:ext uri="{9D8B030D-6E8A-4147-A177-3AD203B41FA5}">
                      <a16:colId xmlns:a16="http://schemas.microsoft.com/office/drawing/2014/main" val="20001"/>
                    </a:ext>
                  </a:extLst>
                </a:gridCol>
                <a:gridCol w="399288">
                  <a:extLst>
                    <a:ext uri="{9D8B030D-6E8A-4147-A177-3AD203B41FA5}">
                      <a16:colId xmlns:a16="http://schemas.microsoft.com/office/drawing/2014/main" val="20002"/>
                    </a:ext>
                  </a:extLst>
                </a:gridCol>
                <a:gridCol w="400812">
                  <a:extLst>
                    <a:ext uri="{9D8B030D-6E8A-4147-A177-3AD203B41FA5}">
                      <a16:colId xmlns:a16="http://schemas.microsoft.com/office/drawing/2014/main" val="20003"/>
                    </a:ext>
                  </a:extLst>
                </a:gridCol>
                <a:gridCol w="399288">
                  <a:extLst>
                    <a:ext uri="{9D8B030D-6E8A-4147-A177-3AD203B41FA5}">
                      <a16:colId xmlns:a16="http://schemas.microsoft.com/office/drawing/2014/main" val="20004"/>
                    </a:ext>
                  </a:extLst>
                </a:gridCol>
                <a:gridCol w="400812">
                  <a:extLst>
                    <a:ext uri="{9D8B030D-6E8A-4147-A177-3AD203B41FA5}">
                      <a16:colId xmlns:a16="http://schemas.microsoft.com/office/drawing/2014/main" val="20005"/>
                    </a:ext>
                  </a:extLst>
                </a:gridCol>
                <a:gridCol w="399288">
                  <a:extLst>
                    <a:ext uri="{9D8B030D-6E8A-4147-A177-3AD203B41FA5}">
                      <a16:colId xmlns:a16="http://schemas.microsoft.com/office/drawing/2014/main" val="20006"/>
                    </a:ext>
                  </a:extLst>
                </a:gridCol>
                <a:gridCol w="400812">
                  <a:extLst>
                    <a:ext uri="{9D8B030D-6E8A-4147-A177-3AD203B41FA5}">
                      <a16:colId xmlns:a16="http://schemas.microsoft.com/office/drawing/2014/main" val="20007"/>
                    </a:ext>
                  </a:extLst>
                </a:gridCol>
                <a:gridCol w="399288">
                  <a:extLst>
                    <a:ext uri="{9D8B030D-6E8A-4147-A177-3AD203B41FA5}">
                      <a16:colId xmlns:a16="http://schemas.microsoft.com/office/drawing/2014/main" val="20008"/>
                    </a:ext>
                  </a:extLst>
                </a:gridCol>
                <a:gridCol w="400812">
                  <a:extLst>
                    <a:ext uri="{9D8B030D-6E8A-4147-A177-3AD203B41FA5}">
                      <a16:colId xmlns:a16="http://schemas.microsoft.com/office/drawing/2014/main" val="20009"/>
                    </a:ext>
                  </a:extLst>
                </a:gridCol>
              </a:tblGrid>
              <a:tr h="285750">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2181B7"/>
                          </a:solidFill>
                          <a:latin typeface="Courier New" panose="02070309020205020404" pitchFamily="49" charset="0"/>
                        </a:rPr>
                        <a:t>T</a:t>
                      </a:r>
                      <a:endParaRPr lang="zh-CN" altLang="en-US" sz="1800" b="1" i="0">
                        <a:solidFill>
                          <a:srgbClr val="2181B7"/>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99FFCC"/>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2CEF0FA3-CFC1-424C-83CE-D2FE2F890BE0}"/>
              </a:ext>
            </a:extLst>
          </p:cNvPr>
          <p:cNvGraphicFramePr>
            <a:graphicFrameLocks noGrp="1"/>
          </p:cNvGraphicFramePr>
          <p:nvPr/>
        </p:nvGraphicFramePr>
        <p:xfrm>
          <a:off x="43434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T</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sp>
        <p:nvSpPr>
          <p:cNvPr id="24652" name="文本框 9">
            <a:extLst>
              <a:ext uri="{FF2B5EF4-FFF2-40B4-BE49-F238E27FC236}">
                <a16:creationId xmlns:a16="http://schemas.microsoft.com/office/drawing/2014/main" id="{DA75DC42-189B-4060-AB60-82F15705908D}"/>
              </a:ext>
            </a:extLst>
          </p:cNvPr>
          <p:cNvSpPr txBox="1">
            <a:spLocks noChangeArrowheads="1"/>
          </p:cNvSpPr>
          <p:nvPr/>
        </p:nvSpPr>
        <p:spPr bwMode="auto">
          <a:xfrm>
            <a:off x="3549651" y="3279775"/>
            <a:ext cx="10779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100"/>
              </a:lnSpc>
            </a:pPr>
            <a:r>
              <a:rPr lang="zh-CN" altLang="en-US" sz="2100" b="1">
                <a:latin typeface="Times New Roman" panose="02020603050405020304" pitchFamily="18" charset="0"/>
              </a:rPr>
              <a:t>数组为空</a:t>
            </a:r>
          </a:p>
        </p:txBody>
      </p:sp>
      <p:sp>
        <p:nvSpPr>
          <p:cNvPr id="24653" name="文本框 10">
            <a:extLst>
              <a:ext uri="{FF2B5EF4-FFF2-40B4-BE49-F238E27FC236}">
                <a16:creationId xmlns:a16="http://schemas.microsoft.com/office/drawing/2014/main" id="{D5107EF5-B581-4DBC-813E-28985DBB35BB}"/>
              </a:ext>
            </a:extLst>
          </p:cNvPr>
          <p:cNvSpPr txBox="1">
            <a:spLocks noChangeArrowheads="1"/>
          </p:cNvSpPr>
          <p:nvPr/>
        </p:nvSpPr>
        <p:spPr bwMode="auto">
          <a:xfrm>
            <a:off x="5654676" y="3551239"/>
            <a:ext cx="8858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38"/>
              </a:lnSpc>
            </a:pPr>
            <a:r>
              <a:rPr lang="en-US" altLang="zh-CN" sz="2100">
                <a:latin typeface="Times New Roman" panose="02020603050405020304" pitchFamily="18" charset="0"/>
              </a:rPr>
              <a:t>smallest</a:t>
            </a:r>
            <a:endParaRPr lang="zh-CN" altLang="en-US" sz="2100">
              <a:latin typeface="Times New Roman" panose="02020603050405020304" pitchFamily="18" charset="0"/>
            </a:endParaRPr>
          </a:p>
        </p:txBody>
      </p:sp>
      <p:sp>
        <p:nvSpPr>
          <p:cNvPr id="12" name="文本框 12">
            <a:extLst>
              <a:ext uri="{FF2B5EF4-FFF2-40B4-BE49-F238E27FC236}">
                <a16:creationId xmlns:a16="http://schemas.microsoft.com/office/drawing/2014/main" id="{4CC3BDB3-FDC1-4562-9244-F24BCEA73695}"/>
              </a:ext>
            </a:extLst>
          </p:cNvPr>
          <p:cNvSpPr txBox="1">
            <a:spLocks noChangeArrowheads="1"/>
          </p:cNvSpPr>
          <p:nvPr/>
        </p:nvSpPr>
        <p:spPr bwMode="auto">
          <a:xfrm>
            <a:off x="701676" y="1998664"/>
            <a:ext cx="2397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13"/>
              </a:lnSpc>
            </a:pPr>
            <a:r>
              <a:rPr lang="zh-CN" altLang="en-US" sz="2100" dirty="0">
                <a:latin typeface="Wingdings" panose="05000000000000000000" pitchFamily="2" charset="2"/>
              </a:rPr>
              <a:t></a:t>
            </a:r>
          </a:p>
        </p:txBody>
      </p:sp>
      <p:sp>
        <p:nvSpPr>
          <p:cNvPr id="13" name="文本框 12">
            <a:extLst>
              <a:ext uri="{FF2B5EF4-FFF2-40B4-BE49-F238E27FC236}">
                <a16:creationId xmlns:a16="http://schemas.microsoft.com/office/drawing/2014/main" id="{974F06F0-544A-4A13-A031-47FFD120BD3E}"/>
              </a:ext>
            </a:extLst>
          </p:cNvPr>
          <p:cNvSpPr txBox="1"/>
          <p:nvPr/>
        </p:nvSpPr>
        <p:spPr>
          <a:xfrm>
            <a:off x="1044576" y="1862139"/>
            <a:ext cx="5745163" cy="452437"/>
          </a:xfrm>
          <a:prstGeom prst="rect">
            <a:avLst/>
          </a:prstGeom>
          <a:noFill/>
        </p:spPr>
        <p:txBody>
          <a:bodyPr wrap="none" lIns="0" tIns="0" rIns="0" bIns="0">
            <a:spAutoFit/>
          </a:bodyPr>
          <a:lstStyle/>
          <a:p>
            <a:pPr fontAlgn="auto">
              <a:lnSpc>
                <a:spcPts val="3666"/>
              </a:lnSpc>
              <a:spcBef>
                <a:spcPts val="0"/>
              </a:spcBef>
              <a:spcAft>
                <a:spcPts val="0"/>
              </a:spcAft>
              <a:defRPr/>
            </a:pPr>
            <a:r>
              <a:rPr lang="zh-CN" altLang="en-US" sz="2796" b="1" dirty="0">
                <a:latin typeface="微软雅黑" panose="020B0503020204020204" pitchFamily="34" charset="-122"/>
                <a:ea typeface="+mn-ea"/>
              </a:rPr>
              <a:t>将剩余数组中的元素插入辅助数组。</a:t>
            </a:r>
          </a:p>
        </p:txBody>
      </p:sp>
      <p:sp>
        <p:nvSpPr>
          <p:cNvPr id="16" name="文本框 9">
            <a:extLst>
              <a:ext uri="{FF2B5EF4-FFF2-40B4-BE49-F238E27FC236}">
                <a16:creationId xmlns:a16="http://schemas.microsoft.com/office/drawing/2014/main" id="{D4223992-5DEA-41B9-A004-8B996C822F13}"/>
              </a:ext>
            </a:extLst>
          </p:cNvPr>
          <p:cNvSpPr txBox="1">
            <a:spLocks noChangeArrowheads="1"/>
          </p:cNvSpPr>
          <p:nvPr/>
        </p:nvSpPr>
        <p:spPr bwMode="auto">
          <a:xfrm>
            <a:off x="701676" y="588033"/>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14" name="箭头: 下 13">
            <a:extLst>
              <a:ext uri="{FF2B5EF4-FFF2-40B4-BE49-F238E27FC236}">
                <a16:creationId xmlns:a16="http://schemas.microsoft.com/office/drawing/2014/main" id="{DAF5F15C-0DEF-448B-9668-7D92B3D739E9}"/>
              </a:ext>
            </a:extLst>
          </p:cNvPr>
          <p:cNvSpPr/>
          <p:nvPr/>
        </p:nvSpPr>
        <p:spPr bwMode="auto">
          <a:xfrm>
            <a:off x="4006788" y="3834696"/>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5" name="箭头: 下 14">
            <a:extLst>
              <a:ext uri="{FF2B5EF4-FFF2-40B4-BE49-F238E27FC236}">
                <a16:creationId xmlns:a16="http://schemas.microsoft.com/office/drawing/2014/main" id="{ABEEB427-1EB7-47DB-AEA9-64BB08C9CBC4}"/>
              </a:ext>
            </a:extLst>
          </p:cNvPr>
          <p:cNvSpPr/>
          <p:nvPr/>
        </p:nvSpPr>
        <p:spPr bwMode="auto">
          <a:xfrm>
            <a:off x="5989576" y="3840410"/>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B7DCBB2-F8CE-4C68-86A4-77C24FAC79C3}"/>
              </a:ext>
            </a:extLst>
          </p:cNvPr>
          <p:cNvGraphicFramePr>
            <a:graphicFrameLocks noGrp="1"/>
          </p:cNvGraphicFramePr>
          <p:nvPr/>
        </p:nvGraphicFramePr>
        <p:xfrm>
          <a:off x="19431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graphicFrame>
        <p:nvGraphicFramePr>
          <p:cNvPr id="5" name="表格 4">
            <a:extLst>
              <a:ext uri="{FF2B5EF4-FFF2-40B4-BE49-F238E27FC236}">
                <a16:creationId xmlns:a16="http://schemas.microsoft.com/office/drawing/2014/main" id="{445C7422-F0EA-4F5C-8E6E-2351A19B8701}"/>
              </a:ext>
            </a:extLst>
          </p:cNvPr>
          <p:cNvGraphicFramePr>
            <a:graphicFrameLocks noGrp="1"/>
          </p:cNvGraphicFramePr>
          <p:nvPr/>
        </p:nvGraphicFramePr>
        <p:xfrm>
          <a:off x="2114550" y="4857750"/>
          <a:ext cx="4000500" cy="285750"/>
        </p:xfrm>
        <a:graphic>
          <a:graphicData uri="http://schemas.openxmlformats.org/drawingml/2006/table">
            <a:tbl>
              <a:tblPr firstRow="1" bandRow="1">
                <a:tableStyleId>{5C22544A-7EE6-4342-B048-85BDC9FD1C3A}</a:tableStyleId>
              </a:tblPr>
              <a:tblGrid>
                <a:gridCol w="399288">
                  <a:extLst>
                    <a:ext uri="{9D8B030D-6E8A-4147-A177-3AD203B41FA5}">
                      <a16:colId xmlns:a16="http://schemas.microsoft.com/office/drawing/2014/main" val="20000"/>
                    </a:ext>
                  </a:extLst>
                </a:gridCol>
                <a:gridCol w="400812">
                  <a:extLst>
                    <a:ext uri="{9D8B030D-6E8A-4147-A177-3AD203B41FA5}">
                      <a16:colId xmlns:a16="http://schemas.microsoft.com/office/drawing/2014/main" val="20001"/>
                    </a:ext>
                  </a:extLst>
                </a:gridCol>
                <a:gridCol w="399288">
                  <a:extLst>
                    <a:ext uri="{9D8B030D-6E8A-4147-A177-3AD203B41FA5}">
                      <a16:colId xmlns:a16="http://schemas.microsoft.com/office/drawing/2014/main" val="20002"/>
                    </a:ext>
                  </a:extLst>
                </a:gridCol>
                <a:gridCol w="400812">
                  <a:extLst>
                    <a:ext uri="{9D8B030D-6E8A-4147-A177-3AD203B41FA5}">
                      <a16:colId xmlns:a16="http://schemas.microsoft.com/office/drawing/2014/main" val="20003"/>
                    </a:ext>
                  </a:extLst>
                </a:gridCol>
                <a:gridCol w="399288">
                  <a:extLst>
                    <a:ext uri="{9D8B030D-6E8A-4147-A177-3AD203B41FA5}">
                      <a16:colId xmlns:a16="http://schemas.microsoft.com/office/drawing/2014/main" val="20004"/>
                    </a:ext>
                  </a:extLst>
                </a:gridCol>
                <a:gridCol w="400812">
                  <a:extLst>
                    <a:ext uri="{9D8B030D-6E8A-4147-A177-3AD203B41FA5}">
                      <a16:colId xmlns:a16="http://schemas.microsoft.com/office/drawing/2014/main" val="20005"/>
                    </a:ext>
                  </a:extLst>
                </a:gridCol>
                <a:gridCol w="399288">
                  <a:extLst>
                    <a:ext uri="{9D8B030D-6E8A-4147-A177-3AD203B41FA5}">
                      <a16:colId xmlns:a16="http://schemas.microsoft.com/office/drawing/2014/main" val="20006"/>
                    </a:ext>
                  </a:extLst>
                </a:gridCol>
                <a:gridCol w="400812">
                  <a:extLst>
                    <a:ext uri="{9D8B030D-6E8A-4147-A177-3AD203B41FA5}">
                      <a16:colId xmlns:a16="http://schemas.microsoft.com/office/drawing/2014/main" val="20007"/>
                    </a:ext>
                  </a:extLst>
                </a:gridCol>
                <a:gridCol w="399288">
                  <a:extLst>
                    <a:ext uri="{9D8B030D-6E8A-4147-A177-3AD203B41FA5}">
                      <a16:colId xmlns:a16="http://schemas.microsoft.com/office/drawing/2014/main" val="20008"/>
                    </a:ext>
                  </a:extLst>
                </a:gridCol>
                <a:gridCol w="400812">
                  <a:extLst>
                    <a:ext uri="{9D8B030D-6E8A-4147-A177-3AD203B41FA5}">
                      <a16:colId xmlns:a16="http://schemas.microsoft.com/office/drawing/2014/main" val="20009"/>
                    </a:ext>
                  </a:extLst>
                </a:gridCol>
              </a:tblGrid>
              <a:tr h="285750">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A</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G</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L</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O</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R</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tc>
                  <a:txBody>
                    <a:bodyPr/>
                    <a:lstStyle/>
                    <a:p>
                      <a:pPr>
                        <a:lnSpc>
                          <a:spcPts val="1876"/>
                        </a:lnSpc>
                        <a:spcBef>
                          <a:spcPts val="0"/>
                        </a:spcBef>
                        <a:spcAft>
                          <a:spcPts val="0"/>
                        </a:spcAft>
                      </a:pPr>
                      <a:r>
                        <a:rPr lang="en-US" altLang="zh-CN" sz="1800" b="1" i="0">
                          <a:solidFill>
                            <a:srgbClr val="FFFFFF"/>
                          </a:solidFill>
                          <a:latin typeface="Courier New" panose="02070309020205020404" pitchFamily="49" charset="0"/>
                        </a:rPr>
                        <a:t>T</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9FE7"/>
                    </a:solidFill>
                  </a:tcPr>
                </a:tc>
                <a:extLst>
                  <a:ext uri="{0D108BD9-81ED-4DB2-BD59-A6C34878D82A}">
                    <a16:rowId xmlns:a16="http://schemas.microsoft.com/office/drawing/2014/main" val="10000"/>
                  </a:ext>
                </a:extLst>
              </a:tr>
            </a:tbl>
          </a:graphicData>
        </a:graphic>
      </p:graphicFrame>
      <p:graphicFrame>
        <p:nvGraphicFramePr>
          <p:cNvPr id="7" name="表格 6">
            <a:extLst>
              <a:ext uri="{FF2B5EF4-FFF2-40B4-BE49-F238E27FC236}">
                <a16:creationId xmlns:a16="http://schemas.microsoft.com/office/drawing/2014/main" id="{27D42FF1-FE31-4E90-8150-77E6D6CD7B20}"/>
              </a:ext>
            </a:extLst>
          </p:cNvPr>
          <p:cNvGraphicFramePr>
            <a:graphicFrameLocks noGrp="1"/>
          </p:cNvGraphicFramePr>
          <p:nvPr/>
        </p:nvGraphicFramePr>
        <p:xfrm>
          <a:off x="4343401" y="4114800"/>
          <a:ext cx="2000249" cy="285750"/>
        </p:xfrm>
        <a:graphic>
          <a:graphicData uri="http://schemas.openxmlformats.org/drawingml/2006/table">
            <a:tbl>
              <a:tblPr firstRow="1" bandRow="1">
                <a:tableStyleId>{5C22544A-7EE6-4342-B048-85BDC9FD1C3A}</a:tableStyleId>
              </a:tblPr>
              <a:tblGrid>
                <a:gridCol w="400659">
                  <a:extLst>
                    <a:ext uri="{9D8B030D-6E8A-4147-A177-3AD203B41FA5}">
                      <a16:colId xmlns:a16="http://schemas.microsoft.com/office/drawing/2014/main" val="20000"/>
                    </a:ext>
                  </a:extLst>
                </a:gridCol>
                <a:gridCol w="399136">
                  <a:extLst>
                    <a:ext uri="{9D8B030D-6E8A-4147-A177-3AD203B41FA5}">
                      <a16:colId xmlns:a16="http://schemas.microsoft.com/office/drawing/2014/main" val="20001"/>
                    </a:ext>
                  </a:extLst>
                </a:gridCol>
                <a:gridCol w="400659">
                  <a:extLst>
                    <a:ext uri="{9D8B030D-6E8A-4147-A177-3AD203B41FA5}">
                      <a16:colId xmlns:a16="http://schemas.microsoft.com/office/drawing/2014/main" val="20002"/>
                    </a:ext>
                  </a:extLst>
                </a:gridCol>
                <a:gridCol w="399136">
                  <a:extLst>
                    <a:ext uri="{9D8B030D-6E8A-4147-A177-3AD203B41FA5}">
                      <a16:colId xmlns:a16="http://schemas.microsoft.com/office/drawing/2014/main" val="20003"/>
                    </a:ext>
                  </a:extLst>
                </a:gridCol>
                <a:gridCol w="400659">
                  <a:extLst>
                    <a:ext uri="{9D8B030D-6E8A-4147-A177-3AD203B41FA5}">
                      <a16:colId xmlns:a16="http://schemas.microsoft.com/office/drawing/2014/main" val="20004"/>
                    </a:ext>
                  </a:extLst>
                </a:gridCol>
              </a:tblGrid>
              <a:tr h="285750">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H</a:t>
                      </a:r>
                      <a:endParaRPr lang="zh-CN" altLang="en-US" sz="1800" b="1" i="0">
                        <a:solidFill>
                          <a:srgbClr val="FFFFFF"/>
                        </a:solidFill>
                        <a:latin typeface="Courier New" panose="02070309020205020404" pitchFamily="49" charset="0"/>
                      </a:endParaRPr>
                    </a:p>
                  </a:txBody>
                  <a:tcPr marL="0" marR="0" marT="0" marB="0">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I</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M</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S</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tc>
                  <a:txBody>
                    <a:bodyPr/>
                    <a:lstStyle/>
                    <a:p>
                      <a:pPr>
                        <a:lnSpc>
                          <a:spcPts val="1878"/>
                        </a:lnSpc>
                        <a:spcBef>
                          <a:spcPts val="0"/>
                        </a:spcBef>
                        <a:spcAft>
                          <a:spcPts val="0"/>
                        </a:spcAft>
                      </a:pPr>
                      <a:r>
                        <a:rPr lang="en-US" altLang="zh-CN" sz="1800" b="1" i="0">
                          <a:solidFill>
                            <a:srgbClr val="FFFFFF"/>
                          </a:solidFill>
                          <a:latin typeface="Courier New" panose="02070309020205020404" pitchFamily="49" charset="0"/>
                        </a:rPr>
                        <a:t>T</a:t>
                      </a:r>
                      <a:endParaRPr lang="zh-CN" altLang="en-US" sz="1800" b="1" i="0">
                        <a:solidFill>
                          <a:srgbClr val="FFFFFF"/>
                        </a:solidFill>
                        <a:latin typeface="Courier New" panose="02070309020205020404" pitchFamily="49"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01B0FF"/>
                    </a:solidFill>
                  </a:tcPr>
                </a:tc>
                <a:extLst>
                  <a:ext uri="{0D108BD9-81ED-4DB2-BD59-A6C34878D82A}">
                    <a16:rowId xmlns:a16="http://schemas.microsoft.com/office/drawing/2014/main" val="10000"/>
                  </a:ext>
                </a:extLst>
              </a:tr>
            </a:tbl>
          </a:graphicData>
        </a:graphic>
      </p:graphicFrame>
      <p:sp>
        <p:nvSpPr>
          <p:cNvPr id="25676" name="文本框 9">
            <a:extLst>
              <a:ext uri="{FF2B5EF4-FFF2-40B4-BE49-F238E27FC236}">
                <a16:creationId xmlns:a16="http://schemas.microsoft.com/office/drawing/2014/main" id="{1A842CDC-D872-4716-8185-D23FE8AF8278}"/>
              </a:ext>
            </a:extLst>
          </p:cNvPr>
          <p:cNvSpPr txBox="1">
            <a:spLocks noChangeArrowheads="1"/>
          </p:cNvSpPr>
          <p:nvPr/>
        </p:nvSpPr>
        <p:spPr bwMode="auto">
          <a:xfrm>
            <a:off x="3549651" y="3279775"/>
            <a:ext cx="10779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100"/>
              </a:lnSpc>
            </a:pPr>
            <a:r>
              <a:rPr lang="zh-CN" altLang="en-US" sz="2100" b="1">
                <a:latin typeface="Times New Roman" panose="02020603050405020304" pitchFamily="18" charset="0"/>
              </a:rPr>
              <a:t>数组为空</a:t>
            </a:r>
          </a:p>
        </p:txBody>
      </p:sp>
      <p:sp>
        <p:nvSpPr>
          <p:cNvPr id="25677" name="文本框 10">
            <a:extLst>
              <a:ext uri="{FF2B5EF4-FFF2-40B4-BE49-F238E27FC236}">
                <a16:creationId xmlns:a16="http://schemas.microsoft.com/office/drawing/2014/main" id="{C2628E78-3560-49FF-A2EB-D6D85D5EED20}"/>
              </a:ext>
            </a:extLst>
          </p:cNvPr>
          <p:cNvSpPr txBox="1">
            <a:spLocks noChangeArrowheads="1"/>
          </p:cNvSpPr>
          <p:nvPr/>
        </p:nvSpPr>
        <p:spPr bwMode="auto">
          <a:xfrm>
            <a:off x="5949951" y="3279775"/>
            <a:ext cx="10779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100"/>
              </a:lnSpc>
            </a:pPr>
            <a:r>
              <a:rPr lang="zh-CN" altLang="en-US" sz="2100" b="1">
                <a:latin typeface="Times New Roman" panose="02020603050405020304" pitchFamily="18" charset="0"/>
              </a:rPr>
              <a:t>数组为空</a:t>
            </a:r>
          </a:p>
        </p:txBody>
      </p:sp>
      <p:sp>
        <p:nvSpPr>
          <p:cNvPr id="25679" name="文本框 12">
            <a:extLst>
              <a:ext uri="{FF2B5EF4-FFF2-40B4-BE49-F238E27FC236}">
                <a16:creationId xmlns:a16="http://schemas.microsoft.com/office/drawing/2014/main" id="{5403971B-F152-4A12-9E52-4C5310510C0E}"/>
              </a:ext>
            </a:extLst>
          </p:cNvPr>
          <p:cNvSpPr txBox="1">
            <a:spLocks noChangeArrowheads="1"/>
          </p:cNvSpPr>
          <p:nvPr/>
        </p:nvSpPr>
        <p:spPr bwMode="auto">
          <a:xfrm>
            <a:off x="701676" y="1998664"/>
            <a:ext cx="2397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13"/>
              </a:lnSpc>
            </a:pPr>
            <a:r>
              <a:rPr lang="zh-CN" altLang="en-US" sz="2100">
                <a:latin typeface="Wingdings" panose="05000000000000000000" pitchFamily="2" charset="2"/>
              </a:rPr>
              <a:t></a:t>
            </a:r>
          </a:p>
        </p:txBody>
      </p:sp>
      <p:sp>
        <p:nvSpPr>
          <p:cNvPr id="14" name="文本框 13">
            <a:extLst>
              <a:ext uri="{FF2B5EF4-FFF2-40B4-BE49-F238E27FC236}">
                <a16:creationId xmlns:a16="http://schemas.microsoft.com/office/drawing/2014/main" id="{A535A0F6-CDF7-4CCB-98E5-8A57FAE04E09}"/>
              </a:ext>
            </a:extLst>
          </p:cNvPr>
          <p:cNvSpPr txBox="1"/>
          <p:nvPr/>
        </p:nvSpPr>
        <p:spPr>
          <a:xfrm>
            <a:off x="1044576" y="1862139"/>
            <a:ext cx="7540625" cy="955675"/>
          </a:xfrm>
          <a:prstGeom prst="rect">
            <a:avLst/>
          </a:prstGeom>
          <a:noFill/>
        </p:spPr>
        <p:txBody>
          <a:bodyPr wrap="none" lIns="0" tIns="0" rIns="0" bIns="0">
            <a:spAutoFit/>
          </a:bodyPr>
          <a:lstStyle/>
          <a:p>
            <a:pPr fontAlgn="auto">
              <a:lnSpc>
                <a:spcPts val="3666"/>
              </a:lnSpc>
              <a:spcBef>
                <a:spcPts val="0"/>
              </a:spcBef>
              <a:spcAft>
                <a:spcPts val="0"/>
              </a:spcAft>
              <a:defRPr/>
            </a:pPr>
            <a:r>
              <a:rPr lang="zh-CN" altLang="en-US" sz="2796" b="1">
                <a:latin typeface="微软雅黑" panose="020B0503020204020204" pitchFamily="34" charset="-122"/>
                <a:ea typeface="+mn-ea"/>
              </a:rPr>
              <a:t>每次循环都将一个元素插入到辅助数组，循环次</a:t>
            </a:r>
          </a:p>
          <a:p>
            <a:pPr fontAlgn="auto">
              <a:lnSpc>
                <a:spcPts val="4035"/>
              </a:lnSpc>
              <a:spcBef>
                <a:spcPts val="0"/>
              </a:spcBef>
              <a:spcAft>
                <a:spcPts val="0"/>
              </a:spcAft>
              <a:defRPr/>
            </a:pPr>
            <a:r>
              <a:rPr lang="zh-CN" altLang="en-US" sz="2796" b="1">
                <a:latin typeface="微软雅黑" panose="020B0503020204020204" pitchFamily="34" charset="-122"/>
                <a:ea typeface="+mn-ea"/>
              </a:rPr>
              <a:t>数不超过子数组元素数：</a:t>
            </a:r>
            <a:r>
              <a:rPr lang="en-US" altLang="zh-CN" sz="2796" b="1">
                <a:latin typeface="微软雅黑" panose="020B0503020204020204" pitchFamily="34" charset="-122"/>
                <a:ea typeface="+mn-ea"/>
              </a:rPr>
              <a:t>n/2+n/2=n</a:t>
            </a:r>
            <a:endParaRPr lang="zh-CN" altLang="en-US" sz="2796" b="1">
              <a:latin typeface="微软雅黑" panose="020B0503020204020204" pitchFamily="34" charset="-122"/>
              <a:ea typeface="+mn-ea"/>
            </a:endParaRPr>
          </a:p>
        </p:txBody>
      </p:sp>
      <p:sp>
        <p:nvSpPr>
          <p:cNvPr id="16" name="文本框 9">
            <a:extLst>
              <a:ext uri="{FF2B5EF4-FFF2-40B4-BE49-F238E27FC236}">
                <a16:creationId xmlns:a16="http://schemas.microsoft.com/office/drawing/2014/main" id="{B4ADC40E-0740-4F3E-97F1-39F59ABB755D}"/>
              </a:ext>
            </a:extLst>
          </p:cNvPr>
          <p:cNvSpPr txBox="1">
            <a:spLocks noChangeArrowheads="1"/>
          </p:cNvSpPr>
          <p:nvPr/>
        </p:nvSpPr>
        <p:spPr bwMode="auto">
          <a:xfrm>
            <a:off x="701676" y="595954"/>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
        <p:nvSpPr>
          <p:cNvPr id="12" name="箭头: 下 11">
            <a:extLst>
              <a:ext uri="{FF2B5EF4-FFF2-40B4-BE49-F238E27FC236}">
                <a16:creationId xmlns:a16="http://schemas.microsoft.com/office/drawing/2014/main" id="{73FD49F9-EC05-42AC-B24A-C80F96EAF32B}"/>
              </a:ext>
            </a:extLst>
          </p:cNvPr>
          <p:cNvSpPr/>
          <p:nvPr/>
        </p:nvSpPr>
        <p:spPr bwMode="auto">
          <a:xfrm>
            <a:off x="3980595" y="3850538"/>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3" name="箭头: 下 12">
            <a:extLst>
              <a:ext uri="{FF2B5EF4-FFF2-40B4-BE49-F238E27FC236}">
                <a16:creationId xmlns:a16="http://schemas.microsoft.com/office/drawing/2014/main" id="{A1B43FAA-2EA8-4006-B747-E146920C7854}"/>
              </a:ext>
            </a:extLst>
          </p:cNvPr>
          <p:cNvSpPr/>
          <p:nvPr/>
        </p:nvSpPr>
        <p:spPr bwMode="auto">
          <a:xfrm>
            <a:off x="6488907" y="3855652"/>
            <a:ext cx="216024" cy="233116"/>
          </a:xfrm>
          <a:prstGeom prst="downArrow">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A3D547F-33C1-4974-B0EA-89AC867CAECE}"/>
              </a:ext>
            </a:extLst>
          </p:cNvPr>
          <p:cNvSpPr txBox="1"/>
          <p:nvPr/>
        </p:nvSpPr>
        <p:spPr>
          <a:xfrm>
            <a:off x="703264" y="1943100"/>
            <a:ext cx="204787" cy="255588"/>
          </a:xfrm>
          <a:prstGeom prst="rect">
            <a:avLst/>
          </a:prstGeom>
          <a:noFill/>
        </p:spPr>
        <p:txBody>
          <a:bodyPr wrap="none" lIns="0" tIns="0" rIns="0" bIns="0">
            <a:spAutoFit/>
          </a:bodyPr>
          <a:lstStyle/>
          <a:p>
            <a:pPr fontAlgn="auto">
              <a:lnSpc>
                <a:spcPts val="1990"/>
              </a:lnSpc>
              <a:spcBef>
                <a:spcPts val="0"/>
              </a:spcBef>
              <a:spcAft>
                <a:spcPts val="0"/>
              </a:spcAft>
              <a:defRPr/>
            </a:pPr>
            <a:r>
              <a:rPr lang="zh-CN" altLang="en-US" sz="1802">
                <a:latin typeface="Wingdings" panose="05000000000000000000" pitchFamily="2" charset="2"/>
                <a:ea typeface="+mn-ea"/>
              </a:rPr>
              <a:t></a:t>
            </a:r>
          </a:p>
        </p:txBody>
      </p:sp>
      <p:sp>
        <p:nvSpPr>
          <p:cNvPr id="6" name="文本框 5">
            <a:extLst>
              <a:ext uri="{FF2B5EF4-FFF2-40B4-BE49-F238E27FC236}">
                <a16:creationId xmlns:a16="http://schemas.microsoft.com/office/drawing/2014/main" id="{AE0649A1-73A8-4DF7-B0C0-EC70E4A94F08}"/>
              </a:ext>
            </a:extLst>
          </p:cNvPr>
          <p:cNvSpPr txBox="1"/>
          <p:nvPr/>
        </p:nvSpPr>
        <p:spPr>
          <a:xfrm>
            <a:off x="1046163" y="1825626"/>
            <a:ext cx="7842250" cy="828675"/>
          </a:xfrm>
          <a:prstGeom prst="rect">
            <a:avLst/>
          </a:prstGeom>
          <a:noFill/>
        </p:spPr>
        <p:txBody>
          <a:bodyPr wrap="none" lIns="0" tIns="0" rIns="0" bIns="0">
            <a:spAutoFit/>
          </a:bodyPr>
          <a:lstStyle/>
          <a:p>
            <a:pPr fontAlgn="auto">
              <a:lnSpc>
                <a:spcPts val="3150"/>
              </a:lnSpc>
              <a:spcBef>
                <a:spcPts val="0"/>
              </a:spcBef>
              <a:spcAft>
                <a:spcPts val="0"/>
              </a:spcAft>
              <a:defRPr/>
            </a:pPr>
            <a:r>
              <a:rPr lang="zh-CN" altLang="en-US" sz="2402" b="1" dirty="0">
                <a:latin typeface="微软雅黑" panose="020B0503020204020204" pitchFamily="34" charset="-122"/>
                <a:ea typeface="+mn-ea"/>
              </a:rPr>
              <a:t>将待排序元素分成两个大致相同的子集合</a:t>
            </a:r>
            <a:r>
              <a:rPr lang="en-US" altLang="zh-CN" sz="2402" b="1" dirty="0">
                <a:latin typeface="Times New Roman" panose="02020603050405020304" pitchFamily="18" charset="0"/>
                <a:ea typeface="+mn-ea"/>
              </a:rPr>
              <a:t>,</a:t>
            </a:r>
            <a:r>
              <a:rPr lang="zh-CN" altLang="en-US" sz="2402" b="1" dirty="0">
                <a:latin typeface="微软雅黑" panose="020B0503020204020204" pitchFamily="34" charset="-122"/>
                <a:ea typeface="+mn-ea"/>
              </a:rPr>
              <a:t>再对子集合排序</a:t>
            </a:r>
            <a:r>
              <a:rPr lang="en-US" altLang="zh-CN" sz="2402" b="1" dirty="0">
                <a:latin typeface="Times New Roman" panose="02020603050405020304" pitchFamily="18" charset="0"/>
                <a:ea typeface="+mn-ea"/>
              </a:rPr>
              <a:t>.</a:t>
            </a:r>
          </a:p>
          <a:p>
            <a:pPr fontAlgn="auto">
              <a:lnSpc>
                <a:spcPts val="3458"/>
              </a:lnSpc>
              <a:spcBef>
                <a:spcPts val="0"/>
              </a:spcBef>
              <a:spcAft>
                <a:spcPts val="0"/>
              </a:spcAft>
              <a:defRPr/>
            </a:pPr>
            <a:r>
              <a:rPr lang="zh-CN" altLang="en-US" sz="2400" b="1" dirty="0">
                <a:latin typeface="微软雅黑" panose="020B0503020204020204" pitchFamily="34" charset="-122"/>
                <a:ea typeface="+mn-ea"/>
              </a:rPr>
              <a:t>最后将子集合合并为要求的排序集合</a:t>
            </a:r>
            <a:r>
              <a:rPr lang="en-US" altLang="zh-CN" sz="2400" b="1" dirty="0">
                <a:latin typeface="Times New Roman" panose="02020603050405020304" pitchFamily="18" charset="0"/>
                <a:ea typeface="+mn-ea"/>
              </a:rPr>
              <a:t>.</a:t>
            </a:r>
            <a:endParaRPr lang="zh-CN" altLang="en-US" sz="2400" b="1" dirty="0">
              <a:latin typeface="Times New Roman" panose="02020603050405020304" pitchFamily="18" charset="0"/>
              <a:ea typeface="+mn-ea"/>
            </a:endParaRPr>
          </a:p>
        </p:txBody>
      </p:sp>
      <p:sp>
        <p:nvSpPr>
          <p:cNvPr id="7" name="文本框 6">
            <a:extLst>
              <a:ext uri="{FF2B5EF4-FFF2-40B4-BE49-F238E27FC236}">
                <a16:creationId xmlns:a16="http://schemas.microsoft.com/office/drawing/2014/main" id="{63CC39A9-3A99-469B-9C5B-38845D47855B}"/>
              </a:ext>
            </a:extLst>
          </p:cNvPr>
          <p:cNvSpPr txBox="1"/>
          <p:nvPr/>
        </p:nvSpPr>
        <p:spPr>
          <a:xfrm>
            <a:off x="1160463" y="2743201"/>
            <a:ext cx="207962" cy="3230563"/>
          </a:xfrm>
          <a:prstGeom prst="rect">
            <a:avLst/>
          </a:prstGeom>
          <a:noFill/>
        </p:spPr>
        <p:txBody>
          <a:bodyPr wrap="none" lIns="0" tIns="0" rIns="0" bIns="0">
            <a:spAutoFit/>
          </a:bodyPr>
          <a:lstStyle/>
          <a:p>
            <a:pPr fontAlgn="auto">
              <a:lnSpc>
                <a:spcPts val="2212"/>
              </a:lnSpc>
              <a:spcBef>
                <a:spcPts val="0"/>
              </a:spcBef>
              <a:spcAft>
                <a:spcPts val="0"/>
              </a:spcAft>
              <a:defRPr/>
            </a:pPr>
            <a:r>
              <a:rPr lang="zh-CN" altLang="en-US" sz="2004">
                <a:latin typeface="Wingdings" panose="05000000000000000000" pitchFamily="2" charset="2"/>
                <a:ea typeface="+mn-ea"/>
              </a:rPr>
              <a:t>◼</a:t>
            </a:r>
          </a:p>
          <a:p>
            <a:pPr fontAlgn="auto">
              <a:lnSpc>
                <a:spcPts val="2882"/>
              </a:lnSpc>
              <a:spcBef>
                <a:spcPts val="0"/>
              </a:spcBef>
              <a:spcAft>
                <a:spcPts val="0"/>
              </a:spcAft>
              <a:defRPr/>
            </a:pPr>
            <a:r>
              <a:rPr lang="zh-CN" altLang="en-US" sz="2004">
                <a:latin typeface="Wingdings" panose="05000000000000000000" pitchFamily="2" charset="2"/>
                <a:ea typeface="+mn-ea"/>
              </a:rPr>
              <a:t>◼</a:t>
            </a:r>
          </a:p>
          <a:p>
            <a:pPr fontAlgn="auto">
              <a:lnSpc>
                <a:spcPts val="2880"/>
              </a:lnSpc>
              <a:spcBef>
                <a:spcPts val="0"/>
              </a:spcBef>
              <a:spcAft>
                <a:spcPts val="0"/>
              </a:spcAft>
              <a:defRPr/>
            </a:pPr>
            <a:r>
              <a:rPr lang="zh-CN" altLang="en-US" sz="2004">
                <a:latin typeface="Wingdings" panose="05000000000000000000" pitchFamily="2" charset="2"/>
                <a:ea typeface="+mn-ea"/>
              </a:rPr>
              <a:t>◼</a:t>
            </a:r>
          </a:p>
          <a:p>
            <a:pPr fontAlgn="auto">
              <a:lnSpc>
                <a:spcPts val="2880"/>
              </a:lnSpc>
              <a:spcBef>
                <a:spcPts val="0"/>
              </a:spcBef>
              <a:spcAft>
                <a:spcPts val="0"/>
              </a:spcAft>
              <a:defRPr/>
            </a:pPr>
            <a:r>
              <a:rPr lang="zh-CN" altLang="en-US" sz="2004">
                <a:latin typeface="Wingdings" panose="05000000000000000000" pitchFamily="2" charset="2"/>
                <a:ea typeface="+mn-ea"/>
              </a:rPr>
              <a:t>◼</a:t>
            </a:r>
          </a:p>
          <a:p>
            <a:pPr fontAlgn="auto">
              <a:lnSpc>
                <a:spcPts val="2883"/>
              </a:lnSpc>
              <a:spcBef>
                <a:spcPts val="0"/>
              </a:spcBef>
              <a:spcAft>
                <a:spcPts val="0"/>
              </a:spcAft>
              <a:defRPr/>
            </a:pPr>
            <a:r>
              <a:rPr lang="zh-CN" altLang="en-US" sz="2004">
                <a:latin typeface="Wingdings" panose="05000000000000000000" pitchFamily="2" charset="2"/>
                <a:ea typeface="+mn-ea"/>
              </a:rPr>
              <a:t>◼</a:t>
            </a:r>
          </a:p>
          <a:p>
            <a:pPr fontAlgn="auto">
              <a:lnSpc>
                <a:spcPts val="2880"/>
              </a:lnSpc>
              <a:spcBef>
                <a:spcPts val="0"/>
              </a:spcBef>
              <a:spcAft>
                <a:spcPts val="0"/>
              </a:spcAft>
              <a:defRPr/>
            </a:pPr>
            <a:r>
              <a:rPr lang="zh-CN" altLang="en-US" sz="2004">
                <a:latin typeface="Wingdings" panose="05000000000000000000" pitchFamily="2" charset="2"/>
                <a:ea typeface="+mn-ea"/>
              </a:rPr>
              <a:t>◼</a:t>
            </a:r>
          </a:p>
          <a:p>
            <a:pPr fontAlgn="auto">
              <a:lnSpc>
                <a:spcPts val="2880"/>
              </a:lnSpc>
              <a:spcBef>
                <a:spcPts val="0"/>
              </a:spcBef>
              <a:spcAft>
                <a:spcPts val="0"/>
              </a:spcAft>
              <a:defRPr/>
            </a:pPr>
            <a:r>
              <a:rPr lang="zh-CN" altLang="en-US" sz="2004">
                <a:latin typeface="Wingdings" panose="05000000000000000000" pitchFamily="2" charset="2"/>
                <a:ea typeface="+mn-ea"/>
              </a:rPr>
              <a:t>◼</a:t>
            </a:r>
          </a:p>
          <a:p>
            <a:pPr fontAlgn="auto">
              <a:lnSpc>
                <a:spcPts val="2882"/>
              </a:lnSpc>
              <a:spcBef>
                <a:spcPts val="0"/>
              </a:spcBef>
              <a:spcAft>
                <a:spcPts val="0"/>
              </a:spcAft>
              <a:defRPr/>
            </a:pPr>
            <a:r>
              <a:rPr lang="zh-CN" altLang="en-US" sz="2004">
                <a:latin typeface="Wingdings" panose="05000000000000000000" pitchFamily="2" charset="2"/>
                <a:ea typeface="+mn-ea"/>
              </a:rPr>
              <a:t>◼</a:t>
            </a:r>
          </a:p>
          <a:p>
            <a:pPr fontAlgn="auto">
              <a:lnSpc>
                <a:spcPts val="2880"/>
              </a:lnSpc>
              <a:spcBef>
                <a:spcPts val="0"/>
              </a:spcBef>
              <a:spcAft>
                <a:spcPts val="0"/>
              </a:spcAft>
              <a:defRPr/>
            </a:pPr>
            <a:r>
              <a:rPr lang="zh-CN" altLang="en-US" sz="2004">
                <a:latin typeface="Wingdings" panose="05000000000000000000" pitchFamily="2" charset="2"/>
                <a:ea typeface="+mn-ea"/>
              </a:rPr>
              <a:t>◼</a:t>
            </a:r>
          </a:p>
        </p:txBody>
      </p:sp>
      <p:sp>
        <p:nvSpPr>
          <p:cNvPr id="8" name="文本框 7">
            <a:extLst>
              <a:ext uri="{FF2B5EF4-FFF2-40B4-BE49-F238E27FC236}">
                <a16:creationId xmlns:a16="http://schemas.microsoft.com/office/drawing/2014/main" id="{453C8DE9-07A6-4094-BAB7-86BFCB4D2A9E}"/>
              </a:ext>
            </a:extLst>
          </p:cNvPr>
          <p:cNvSpPr txBox="1"/>
          <p:nvPr/>
        </p:nvSpPr>
        <p:spPr>
          <a:xfrm>
            <a:off x="1446213" y="2701925"/>
            <a:ext cx="5492750" cy="3278188"/>
          </a:xfrm>
          <a:prstGeom prst="rect">
            <a:avLst/>
          </a:prstGeom>
          <a:noFill/>
        </p:spPr>
        <p:txBody>
          <a:bodyPr wrap="none" lIns="0" tIns="0" rIns="0" bIns="0">
            <a:spAutoFit/>
          </a:bodyPr>
          <a:lstStyle/>
          <a:p>
            <a:pPr fontAlgn="auto">
              <a:lnSpc>
                <a:spcPts val="2627"/>
              </a:lnSpc>
              <a:spcBef>
                <a:spcPts val="0"/>
              </a:spcBef>
              <a:spcAft>
                <a:spcPts val="0"/>
              </a:spcAft>
              <a:tabLst>
                <a:tab pos="381000" algn="l"/>
                <a:tab pos="952500" algn="l"/>
                <a:tab pos="1016000" algn="l"/>
              </a:tabLst>
              <a:defRPr/>
            </a:pPr>
            <a:r>
              <a:rPr lang="zh-CN" altLang="en-US" sz="2004" b="1" dirty="0">
                <a:latin typeface="微软雅黑" panose="020B0503020204020204" pitchFamily="34" charset="-122"/>
                <a:ea typeface="+mn-ea"/>
              </a:rPr>
              <a:t>输入：数组</a:t>
            </a:r>
            <a:r>
              <a:rPr lang="en-US" altLang="zh-CN" sz="2004" b="1" dirty="0">
                <a:latin typeface="Times New Roman" panose="02020603050405020304" pitchFamily="18" charset="0"/>
                <a:ea typeface="+mn-ea"/>
              </a:rPr>
              <a:t>A</a:t>
            </a:r>
          </a:p>
          <a:p>
            <a:pPr fontAlgn="auto">
              <a:lnSpc>
                <a:spcPts val="2882"/>
              </a:lnSpc>
              <a:spcBef>
                <a:spcPts val="0"/>
              </a:spcBef>
              <a:spcAft>
                <a:spcPts val="0"/>
              </a:spcAft>
              <a:tabLst>
                <a:tab pos="381000" algn="l"/>
                <a:tab pos="952500" algn="l"/>
                <a:tab pos="1016000" algn="l"/>
              </a:tabLst>
              <a:defRPr/>
            </a:pPr>
            <a:r>
              <a:rPr lang="zh-CN" altLang="en-US" sz="2004" b="1" dirty="0">
                <a:latin typeface="微软雅黑" panose="020B0503020204020204" pitchFamily="34" charset="-122"/>
                <a:ea typeface="+mn-ea"/>
              </a:rPr>
              <a:t>输出：输出排序后的数组</a:t>
            </a:r>
            <a:r>
              <a:rPr lang="en-US" altLang="zh-CN" sz="2004" b="1" dirty="0">
                <a:latin typeface="Times New Roman" panose="02020603050405020304" pitchFamily="18" charset="0"/>
                <a:ea typeface="+mn-ea"/>
              </a:rPr>
              <a:t>A</a:t>
            </a:r>
          </a:p>
          <a:p>
            <a:pPr fontAlgn="auto">
              <a:lnSpc>
                <a:spcPts val="2806"/>
              </a:lnSpc>
              <a:spcBef>
                <a:spcPts val="0"/>
              </a:spcBef>
              <a:spcAft>
                <a:spcPts val="0"/>
              </a:spcAft>
              <a:tabLst>
                <a:tab pos="381000" algn="l"/>
                <a:tab pos="952500" algn="l"/>
                <a:tab pos="1016000" algn="l"/>
              </a:tabLst>
              <a:defRPr/>
            </a:pPr>
            <a:r>
              <a:rPr lang="en-US" altLang="zh-CN" sz="2004" b="1" dirty="0" err="1">
                <a:latin typeface="Times New Roman" panose="02020603050405020304" pitchFamily="18" charset="0"/>
                <a:ea typeface="+mn-ea"/>
              </a:rPr>
              <a:t>mergeSort</a:t>
            </a:r>
            <a:r>
              <a:rPr lang="en-US" altLang="zh-CN" sz="2004" b="1" dirty="0">
                <a:latin typeface="Times New Roman" panose="02020603050405020304" pitchFamily="18" charset="0"/>
                <a:ea typeface="+mn-ea"/>
              </a:rPr>
              <a:t>( a, </a:t>
            </a:r>
            <a:r>
              <a:rPr lang="en-US" altLang="zh-CN" sz="2004" b="1" dirty="0" err="1">
                <a:latin typeface="Times New Roman" panose="02020603050405020304" pitchFamily="18" charset="0"/>
                <a:ea typeface="+mn-ea"/>
              </a:rPr>
              <a:t>left,right</a:t>
            </a:r>
            <a:r>
              <a:rPr lang="en-US" altLang="zh-CN" sz="2004" b="1" dirty="0">
                <a:latin typeface="Times New Roman" panose="02020603050405020304" pitchFamily="18" charset="0"/>
                <a:ea typeface="+mn-ea"/>
              </a:rPr>
              <a:t>)</a:t>
            </a:r>
          </a:p>
          <a:p>
            <a:pPr fontAlgn="auto">
              <a:lnSpc>
                <a:spcPts val="2954"/>
              </a:lnSpc>
              <a:spcBef>
                <a:spcPts val="0"/>
              </a:spcBef>
              <a:spcAft>
                <a:spcPts val="0"/>
              </a:spcAft>
              <a:tabLst>
                <a:tab pos="381000" algn="l"/>
                <a:tab pos="952500" algn="l"/>
                <a:tab pos="1016000" algn="l"/>
              </a:tabLst>
              <a:defRPr/>
            </a:pPr>
            <a:r>
              <a:rPr lang="en-US" altLang="zh-CN" sz="2004" b="1" dirty="0">
                <a:latin typeface="Times New Roman" panose="02020603050405020304" pitchFamily="18" charset="0"/>
                <a:ea typeface="+mn-ea"/>
              </a:rPr>
              <a:t>if(left&lt;right) //</a:t>
            </a:r>
            <a:r>
              <a:rPr lang="zh-CN" altLang="en-US" sz="2004" b="1" dirty="0">
                <a:latin typeface="微软雅黑" panose="020B0503020204020204" pitchFamily="34" charset="-122"/>
                <a:ea typeface="+mn-ea"/>
              </a:rPr>
              <a:t>至少两个元素</a:t>
            </a:r>
          </a:p>
          <a:p>
            <a:pPr fontAlgn="auto">
              <a:lnSpc>
                <a:spcPts val="2883"/>
              </a:lnSpc>
              <a:spcBef>
                <a:spcPts val="0"/>
              </a:spcBef>
              <a:spcAft>
                <a:spcPts val="0"/>
              </a:spcAft>
              <a:tabLst>
                <a:tab pos="381000" algn="l"/>
                <a:tab pos="952500" algn="l"/>
                <a:tab pos="1016000" algn="l"/>
              </a:tabLst>
              <a:defRPr/>
            </a:pPr>
            <a:r>
              <a:rPr lang="zh-CN" altLang="en-US" sz="2004" b="1" dirty="0">
                <a:latin typeface="微软雅黑" panose="020B0503020204020204" pitchFamily="34" charset="-122"/>
                <a:ea typeface="+mn-ea"/>
              </a:rPr>
              <a:t>	</a:t>
            </a:r>
            <a:r>
              <a:rPr lang="en-US" altLang="zh-CN" sz="2004" b="1" dirty="0">
                <a:latin typeface="Times New Roman" panose="02020603050405020304" pitchFamily="18" charset="0"/>
                <a:ea typeface="+mn-ea"/>
              </a:rPr>
              <a:t>then </a:t>
            </a:r>
            <a:r>
              <a:rPr lang="en-US" altLang="zh-CN" sz="2004" b="1" dirty="0" err="1">
                <a:latin typeface="Times New Roman" panose="02020603050405020304" pitchFamily="18" charset="0"/>
                <a:ea typeface="+mn-ea"/>
              </a:rPr>
              <a:t>i</a:t>
            </a:r>
            <a:r>
              <a:rPr lang="en-US" altLang="zh-CN" sz="2004" b="1" dirty="0">
                <a:latin typeface="Times New Roman" panose="02020603050405020304" pitchFamily="18" charset="0"/>
                <a:ea typeface="+mn-ea"/>
              </a:rPr>
              <a:t>=(</a:t>
            </a:r>
            <a:r>
              <a:rPr lang="en-US" altLang="zh-CN" sz="2004" b="1" dirty="0" err="1">
                <a:latin typeface="Times New Roman" panose="02020603050405020304" pitchFamily="18" charset="0"/>
                <a:ea typeface="+mn-ea"/>
              </a:rPr>
              <a:t>left+right</a:t>
            </a:r>
            <a:r>
              <a:rPr lang="en-US" altLang="zh-CN" sz="2004" b="1" dirty="0">
                <a:latin typeface="Times New Roman" panose="02020603050405020304" pitchFamily="18" charset="0"/>
                <a:ea typeface="+mn-ea"/>
              </a:rPr>
              <a:t>)/2  //</a:t>
            </a:r>
            <a:r>
              <a:rPr lang="zh-CN" altLang="en-US" sz="2004" b="1" dirty="0">
                <a:latin typeface="微软雅黑" panose="020B0503020204020204" pitchFamily="34" charset="-122"/>
                <a:ea typeface="+mn-ea"/>
              </a:rPr>
              <a:t>取中点</a:t>
            </a:r>
          </a:p>
          <a:p>
            <a:pPr fontAlgn="auto">
              <a:lnSpc>
                <a:spcPts val="2805"/>
              </a:lnSpc>
              <a:spcBef>
                <a:spcPts val="0"/>
              </a:spcBef>
              <a:spcAft>
                <a:spcPts val="0"/>
              </a:spcAft>
              <a:tabLst>
                <a:tab pos="381000" algn="l"/>
                <a:tab pos="952500" algn="l"/>
                <a:tab pos="1016000" algn="l"/>
              </a:tabLst>
              <a:defRPr/>
            </a:pPr>
            <a:r>
              <a:rPr lang="zh-CN" altLang="en-US" sz="2004" b="1" dirty="0">
                <a:latin typeface="微软雅黑" panose="020B0503020204020204" pitchFamily="34" charset="-122"/>
                <a:ea typeface="+mn-ea"/>
              </a:rPr>
              <a:t>			</a:t>
            </a:r>
            <a:r>
              <a:rPr lang="en-US" altLang="zh-CN" sz="2004" b="1" dirty="0" err="1">
                <a:latin typeface="Times New Roman" panose="02020603050405020304" pitchFamily="18" charset="0"/>
                <a:ea typeface="+mn-ea"/>
              </a:rPr>
              <a:t>mergeSort</a:t>
            </a:r>
            <a:r>
              <a:rPr lang="en-US" altLang="zh-CN" sz="2004" b="1" dirty="0">
                <a:latin typeface="Times New Roman" panose="02020603050405020304" pitchFamily="18" charset="0"/>
                <a:ea typeface="+mn-ea"/>
              </a:rPr>
              <a:t>( a, </a:t>
            </a:r>
            <a:r>
              <a:rPr lang="en-US" altLang="zh-CN" sz="2004" b="1" dirty="0" err="1">
                <a:latin typeface="Times New Roman" panose="02020603050405020304" pitchFamily="18" charset="0"/>
                <a:ea typeface="+mn-ea"/>
              </a:rPr>
              <a:t>left,i</a:t>
            </a:r>
            <a:r>
              <a:rPr lang="en-US" altLang="zh-CN" sz="2004" b="1" dirty="0">
                <a:latin typeface="Times New Roman" panose="02020603050405020304" pitchFamily="18" charset="0"/>
                <a:ea typeface="+mn-ea"/>
              </a:rPr>
              <a:t>)</a:t>
            </a:r>
          </a:p>
          <a:p>
            <a:pPr fontAlgn="auto">
              <a:lnSpc>
                <a:spcPts val="2880"/>
              </a:lnSpc>
              <a:spcBef>
                <a:spcPts val="0"/>
              </a:spcBef>
              <a:spcAft>
                <a:spcPts val="0"/>
              </a:spcAft>
              <a:tabLst>
                <a:tab pos="381000" algn="l"/>
                <a:tab pos="952500" algn="l"/>
                <a:tab pos="1016000" algn="l"/>
              </a:tabLst>
              <a:defRPr/>
            </a:pPr>
            <a:r>
              <a:rPr lang="en-US" altLang="zh-CN" sz="2004" b="1" dirty="0">
                <a:latin typeface="Times New Roman" panose="02020603050405020304" pitchFamily="18" charset="0"/>
                <a:ea typeface="+mn-ea"/>
              </a:rPr>
              <a:t>			</a:t>
            </a:r>
            <a:r>
              <a:rPr lang="en-US" altLang="zh-CN" sz="2004" b="1" dirty="0" err="1">
                <a:latin typeface="Times New Roman" panose="02020603050405020304" pitchFamily="18" charset="0"/>
                <a:ea typeface="+mn-ea"/>
              </a:rPr>
              <a:t>mergeSort</a:t>
            </a:r>
            <a:r>
              <a:rPr lang="en-US" altLang="zh-CN" sz="2004" b="1" dirty="0">
                <a:latin typeface="Times New Roman" panose="02020603050405020304" pitchFamily="18" charset="0"/>
                <a:ea typeface="+mn-ea"/>
              </a:rPr>
              <a:t>(a, i+1,right)</a:t>
            </a:r>
          </a:p>
          <a:p>
            <a:pPr fontAlgn="auto">
              <a:lnSpc>
                <a:spcPts val="2957"/>
              </a:lnSpc>
              <a:spcBef>
                <a:spcPts val="0"/>
              </a:spcBef>
              <a:spcAft>
                <a:spcPts val="0"/>
              </a:spcAft>
              <a:tabLst>
                <a:tab pos="381000" algn="l"/>
                <a:tab pos="952500" algn="l"/>
                <a:tab pos="1016000" algn="l"/>
              </a:tabLst>
              <a:defRPr/>
            </a:pPr>
            <a:r>
              <a:rPr lang="en-US" altLang="zh-CN" sz="2004" b="1" dirty="0">
                <a:latin typeface="Times New Roman" panose="02020603050405020304" pitchFamily="18" charset="0"/>
                <a:ea typeface="+mn-ea"/>
              </a:rPr>
              <a:t>			merge(a, b, left, </a:t>
            </a:r>
            <a:r>
              <a:rPr lang="en-US" altLang="zh-CN" sz="2004" b="1" dirty="0" err="1">
                <a:latin typeface="Times New Roman" panose="02020603050405020304" pitchFamily="18" charset="0"/>
                <a:ea typeface="+mn-ea"/>
              </a:rPr>
              <a:t>i,right</a:t>
            </a:r>
            <a:r>
              <a:rPr lang="en-US" altLang="zh-CN" sz="2004" b="1" dirty="0">
                <a:latin typeface="Times New Roman" panose="02020603050405020304" pitchFamily="18" charset="0"/>
                <a:ea typeface="+mn-ea"/>
              </a:rPr>
              <a:t>); //</a:t>
            </a:r>
            <a:r>
              <a:rPr lang="zh-CN" altLang="en-US" sz="2004" b="1" dirty="0">
                <a:latin typeface="微软雅黑" panose="020B0503020204020204" pitchFamily="34" charset="-122"/>
                <a:ea typeface="+mn-ea"/>
              </a:rPr>
              <a:t>合并到数组</a:t>
            </a:r>
            <a:r>
              <a:rPr lang="en-US" altLang="zh-CN" sz="2004" b="1" dirty="0">
                <a:latin typeface="Times New Roman" panose="02020603050405020304" pitchFamily="18" charset="0"/>
                <a:ea typeface="+mn-ea"/>
              </a:rPr>
              <a:t>b</a:t>
            </a:r>
          </a:p>
          <a:p>
            <a:pPr fontAlgn="auto">
              <a:lnSpc>
                <a:spcPts val="2880"/>
              </a:lnSpc>
              <a:spcBef>
                <a:spcPts val="0"/>
              </a:spcBef>
              <a:spcAft>
                <a:spcPts val="0"/>
              </a:spcAft>
              <a:tabLst>
                <a:tab pos="381000" algn="l"/>
                <a:tab pos="952500" algn="l"/>
                <a:tab pos="1016000" algn="l"/>
              </a:tabLst>
              <a:defRPr/>
            </a:pPr>
            <a:r>
              <a:rPr lang="en-US" altLang="zh-CN" sz="2004" b="1" dirty="0">
                <a:latin typeface="Times New Roman" panose="02020603050405020304" pitchFamily="18" charset="0"/>
                <a:ea typeface="+mn-ea"/>
              </a:rPr>
              <a:t>		copy(a, b, left, right)  //</a:t>
            </a:r>
            <a:r>
              <a:rPr lang="zh-CN" altLang="en-US" sz="2004" b="1" dirty="0">
                <a:latin typeface="微软雅黑" panose="020B0503020204020204" pitchFamily="34" charset="-122"/>
                <a:ea typeface="+mn-ea"/>
              </a:rPr>
              <a:t>复制到数组</a:t>
            </a:r>
            <a:r>
              <a:rPr lang="en-US" altLang="zh-CN" sz="2004" b="1" dirty="0">
                <a:latin typeface="Times New Roman" panose="02020603050405020304" pitchFamily="18" charset="0"/>
                <a:ea typeface="+mn-ea"/>
              </a:rPr>
              <a:t>a</a:t>
            </a:r>
            <a:endParaRPr lang="zh-CN" altLang="en-US" sz="2004" b="1" dirty="0">
              <a:latin typeface="Times New Roman" panose="02020603050405020304" pitchFamily="18" charset="0"/>
              <a:ea typeface="+mn-ea"/>
            </a:endParaRPr>
          </a:p>
        </p:txBody>
      </p:sp>
      <p:sp>
        <p:nvSpPr>
          <p:cNvPr id="9" name="文本框 8">
            <a:extLst>
              <a:ext uri="{FF2B5EF4-FFF2-40B4-BE49-F238E27FC236}">
                <a16:creationId xmlns:a16="http://schemas.microsoft.com/office/drawing/2014/main" id="{72FEE4E9-C865-4DEF-BDDA-EA32CB058098}"/>
              </a:ext>
            </a:extLst>
          </p:cNvPr>
          <p:cNvSpPr txBox="1"/>
          <p:nvPr/>
        </p:nvSpPr>
        <p:spPr>
          <a:xfrm>
            <a:off x="7199313" y="3476625"/>
            <a:ext cx="774700" cy="2489200"/>
          </a:xfrm>
          <a:prstGeom prst="rect">
            <a:avLst/>
          </a:prstGeom>
          <a:noFill/>
        </p:spPr>
        <p:txBody>
          <a:bodyPr wrap="none" lIns="0" tIns="0" rIns="0" bIns="0">
            <a:spAutoFit/>
          </a:bodyPr>
          <a:lstStyle/>
          <a:p>
            <a:pPr fontAlgn="auto">
              <a:lnSpc>
                <a:spcPts val="2218"/>
              </a:lnSpc>
              <a:spcBef>
                <a:spcPts val="0"/>
              </a:spcBef>
              <a:spcAft>
                <a:spcPts val="0"/>
              </a:spcAft>
              <a:tabLst>
                <a:tab pos="38100" algn="l"/>
                <a:tab pos="50800" algn="l"/>
                <a:tab pos="63500" algn="l"/>
                <a:tab pos="114300" algn="l"/>
                <a:tab pos="165100" algn="l"/>
              </a:tabLst>
              <a:defRPr/>
            </a:pPr>
            <a:r>
              <a:rPr lang="pt-BR" altLang="zh-CN" sz="2004" b="1">
                <a:latin typeface="Times New Roman" panose="02020603050405020304" pitchFamily="18" charset="0"/>
                <a:ea typeface="+mn-ea"/>
              </a:rPr>
              <a:t>T(n)</a:t>
            </a:r>
          </a:p>
          <a:p>
            <a:pPr fontAlgn="auto">
              <a:lnSpc>
                <a:spcPts val="2880"/>
              </a:lnSpc>
              <a:spcBef>
                <a:spcPts val="0"/>
              </a:spcBef>
              <a:spcAft>
                <a:spcPts val="0"/>
              </a:spcAft>
              <a:tabLst>
                <a:tab pos="38100" algn="l"/>
                <a:tab pos="50800" algn="l"/>
                <a:tab pos="63500" algn="l"/>
                <a:tab pos="114300" algn="l"/>
                <a:tab pos="165100" algn="l"/>
              </a:tabLst>
              <a:defRPr/>
            </a:pPr>
            <a:r>
              <a:rPr lang="pt-BR" altLang="zh-CN" sz="2004" b="1">
                <a:latin typeface="Times New Roman" panose="02020603050405020304" pitchFamily="18" charset="0"/>
                <a:ea typeface="+mn-ea"/>
              </a:rPr>
              <a:t>			1</a:t>
            </a:r>
          </a:p>
          <a:p>
            <a:pPr fontAlgn="auto">
              <a:lnSpc>
                <a:spcPts val="2883"/>
              </a:lnSpc>
              <a:spcBef>
                <a:spcPts val="0"/>
              </a:spcBef>
              <a:spcAft>
                <a:spcPts val="0"/>
              </a:spcAft>
              <a:tabLst>
                <a:tab pos="38100" algn="l"/>
                <a:tab pos="50800" algn="l"/>
                <a:tab pos="63500" algn="l"/>
                <a:tab pos="114300" algn="l"/>
                <a:tab pos="165100" algn="l"/>
              </a:tabLst>
              <a:defRPr/>
            </a:pPr>
            <a:r>
              <a:rPr lang="pt-BR" altLang="zh-CN" sz="2004" b="1">
                <a:latin typeface="Times New Roman" panose="02020603050405020304" pitchFamily="18" charset="0"/>
                <a:ea typeface="+mn-ea"/>
              </a:rPr>
              <a:t>	1</a:t>
            </a:r>
          </a:p>
          <a:p>
            <a:pPr fontAlgn="auto">
              <a:lnSpc>
                <a:spcPts val="2880"/>
              </a:lnSpc>
              <a:spcBef>
                <a:spcPts val="0"/>
              </a:spcBef>
              <a:spcAft>
                <a:spcPts val="0"/>
              </a:spcAft>
              <a:tabLst>
                <a:tab pos="38100" algn="l"/>
                <a:tab pos="50800" algn="l"/>
                <a:tab pos="63500" algn="l"/>
                <a:tab pos="114300" algn="l"/>
                <a:tab pos="165100" algn="l"/>
              </a:tabLst>
              <a:defRPr/>
            </a:pPr>
            <a:r>
              <a:rPr lang="pt-BR" altLang="zh-CN" sz="2004" b="1">
                <a:latin typeface="Times New Roman" panose="02020603050405020304" pitchFamily="18" charset="0"/>
                <a:ea typeface="+mn-ea"/>
              </a:rPr>
              <a:t>		T(n/2)</a:t>
            </a:r>
          </a:p>
          <a:p>
            <a:pPr fontAlgn="auto">
              <a:lnSpc>
                <a:spcPts val="2880"/>
              </a:lnSpc>
              <a:spcBef>
                <a:spcPts val="0"/>
              </a:spcBef>
              <a:spcAft>
                <a:spcPts val="0"/>
              </a:spcAft>
              <a:tabLst>
                <a:tab pos="38100" algn="l"/>
                <a:tab pos="50800" algn="l"/>
                <a:tab pos="63500" algn="l"/>
                <a:tab pos="114300" algn="l"/>
                <a:tab pos="165100" algn="l"/>
              </a:tabLst>
              <a:defRPr/>
            </a:pPr>
            <a:r>
              <a:rPr lang="pt-BR" altLang="zh-CN" sz="2004" b="1">
                <a:latin typeface="Times New Roman" panose="02020603050405020304" pitchFamily="18" charset="0"/>
                <a:ea typeface="+mn-ea"/>
              </a:rPr>
              <a:t>			T(n/2)</a:t>
            </a:r>
          </a:p>
          <a:p>
            <a:pPr fontAlgn="auto">
              <a:lnSpc>
                <a:spcPts val="2882"/>
              </a:lnSpc>
              <a:spcBef>
                <a:spcPts val="0"/>
              </a:spcBef>
              <a:spcAft>
                <a:spcPts val="0"/>
              </a:spcAft>
              <a:tabLst>
                <a:tab pos="38100" algn="l"/>
                <a:tab pos="50800" algn="l"/>
                <a:tab pos="63500" algn="l"/>
                <a:tab pos="114300" algn="l"/>
                <a:tab pos="165100" algn="l"/>
              </a:tabLst>
              <a:defRPr/>
            </a:pPr>
            <a:r>
              <a:rPr lang="pt-BR" altLang="zh-CN" sz="2004" b="1">
                <a:latin typeface="Times New Roman" panose="02020603050405020304" pitchFamily="18" charset="0"/>
                <a:ea typeface="+mn-ea"/>
              </a:rPr>
              <a:t>				n</a:t>
            </a:r>
          </a:p>
          <a:p>
            <a:pPr fontAlgn="auto">
              <a:lnSpc>
                <a:spcPts val="2880"/>
              </a:lnSpc>
              <a:spcBef>
                <a:spcPts val="0"/>
              </a:spcBef>
              <a:spcAft>
                <a:spcPts val="0"/>
              </a:spcAft>
              <a:tabLst>
                <a:tab pos="38100" algn="l"/>
                <a:tab pos="50800" algn="l"/>
                <a:tab pos="63500" algn="l"/>
                <a:tab pos="114300" algn="l"/>
                <a:tab pos="165100" algn="l"/>
              </a:tabLst>
              <a:defRPr/>
            </a:pPr>
            <a:r>
              <a:rPr lang="pt-BR" altLang="zh-CN" sz="2004" b="1">
                <a:latin typeface="Times New Roman" panose="02020603050405020304" pitchFamily="18" charset="0"/>
                <a:ea typeface="+mn-ea"/>
              </a:rPr>
              <a:t>					n</a:t>
            </a:r>
            <a:endParaRPr lang="zh-CN" altLang="en-US" sz="2004" b="1">
              <a:latin typeface="Times New Roman" panose="02020603050405020304" pitchFamily="18" charset="0"/>
              <a:ea typeface="+mn-ea"/>
            </a:endParaRPr>
          </a:p>
        </p:txBody>
      </p:sp>
      <p:grpSp>
        <p:nvGrpSpPr>
          <p:cNvPr id="10" name="Group 11">
            <a:extLst>
              <a:ext uri="{FF2B5EF4-FFF2-40B4-BE49-F238E27FC236}">
                <a16:creationId xmlns:a16="http://schemas.microsoft.com/office/drawing/2014/main" id="{6CA5435A-DDD2-499C-AFEA-6BA40277FBB2}"/>
              </a:ext>
            </a:extLst>
          </p:cNvPr>
          <p:cNvGrpSpPr>
            <a:grpSpLocks/>
          </p:cNvGrpSpPr>
          <p:nvPr/>
        </p:nvGrpSpPr>
        <p:grpSpPr bwMode="auto">
          <a:xfrm>
            <a:off x="1205339" y="3645024"/>
            <a:ext cx="6988175" cy="1749425"/>
            <a:chOff x="793" y="1480"/>
            <a:chExt cx="4402" cy="1102"/>
          </a:xfrm>
        </p:grpSpPr>
        <p:sp>
          <p:nvSpPr>
            <p:cNvPr id="11" name="AutoShape 7">
              <a:extLst>
                <a:ext uri="{FF2B5EF4-FFF2-40B4-BE49-F238E27FC236}">
                  <a16:creationId xmlns:a16="http://schemas.microsoft.com/office/drawing/2014/main" id="{025ED3D9-D9DA-462C-A89E-BE0BC188F88C}"/>
                </a:ext>
              </a:extLst>
            </p:cNvPr>
            <p:cNvSpPr>
              <a:spLocks noChangeArrowheads="1"/>
            </p:cNvSpPr>
            <p:nvPr/>
          </p:nvSpPr>
          <p:spPr bwMode="auto">
            <a:xfrm>
              <a:off x="793" y="1480"/>
              <a:ext cx="4402" cy="1102"/>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dirty="0">
                  <a:ea typeface="黑体" pitchFamily="2" charset="-122"/>
                </a:rPr>
                <a:t>复杂度分析</a:t>
              </a:r>
            </a:p>
            <a:p>
              <a:pPr eaLnBrk="0" hangingPunct="0"/>
              <a:endParaRPr lang="zh-CN" altLang="en-US" sz="2400" b="1" dirty="0">
                <a:effectLst>
                  <a:outerShdw blurRad="38100" dist="38100" dir="2700000" algn="tl">
                    <a:srgbClr val="C0C0C0"/>
                  </a:outerShdw>
                </a:effectLst>
                <a:ea typeface="黑体" pitchFamily="2" charset="-122"/>
              </a:endParaRPr>
            </a:p>
            <a:p>
              <a:pPr eaLnBrk="0" hangingPunct="0"/>
              <a:endParaRPr lang="zh-CN" altLang="en-US" sz="2400" b="1" dirty="0"/>
            </a:p>
            <a:p>
              <a:pPr algn="ctr" eaLnBrk="0" hangingPunct="0"/>
              <a:r>
                <a:rPr lang="en-US" altLang="zh-CN" sz="2400" dirty="0"/>
                <a:t>T(n)=O(</a:t>
              </a:r>
              <a:r>
                <a:rPr lang="en-US" altLang="zh-CN" sz="2400" dirty="0" err="1"/>
                <a:t>nlogn</a:t>
              </a:r>
              <a:r>
                <a:rPr lang="en-US" altLang="zh-CN" sz="2400" dirty="0"/>
                <a:t>) </a:t>
              </a:r>
              <a:r>
                <a:rPr lang="zh-CN" altLang="en-US" sz="2400" dirty="0"/>
                <a:t>渐进意义下的最优算法</a:t>
              </a:r>
              <a:endParaRPr lang="zh-CN" altLang="en-US" sz="2400" b="1" dirty="0">
                <a:solidFill>
                  <a:srgbClr val="FF0000"/>
                </a:solidFill>
                <a:ea typeface="楷体_GB2312" pitchFamily="49" charset="-122"/>
                <a:sym typeface="Wingdings" pitchFamily="2" charset="2"/>
              </a:endParaRPr>
            </a:p>
          </p:txBody>
        </p:sp>
        <p:graphicFrame>
          <p:nvGraphicFramePr>
            <p:cNvPr id="12" name="Object 9">
              <a:extLst>
                <a:ext uri="{FF2B5EF4-FFF2-40B4-BE49-F238E27FC236}">
                  <a16:creationId xmlns:a16="http://schemas.microsoft.com/office/drawing/2014/main" id="{59156930-6F20-43CF-8902-95CE52B07800}"/>
                </a:ext>
              </a:extLst>
            </p:cNvPr>
            <p:cNvGraphicFramePr>
              <a:graphicFrameLocks noChangeAspect="1"/>
            </p:cNvGraphicFramePr>
            <p:nvPr/>
          </p:nvGraphicFramePr>
          <p:xfrm>
            <a:off x="1746" y="1661"/>
            <a:ext cx="2313" cy="547"/>
          </p:xfrm>
          <a:graphic>
            <a:graphicData uri="http://schemas.openxmlformats.org/presentationml/2006/ole">
              <mc:AlternateContent xmlns:mc="http://schemas.openxmlformats.org/markup-compatibility/2006">
                <mc:Choice xmlns:v="urn:schemas-microsoft-com:vml" Requires="v">
                  <p:oleObj name="公式" r:id="rId3" imgW="1930400" imgH="457200" progId="Equation.3">
                    <p:embed/>
                  </p:oleObj>
                </mc:Choice>
                <mc:Fallback>
                  <p:oleObj name="公式" r:id="rId3" imgW="1930400" imgH="457200" progId="Equation.3">
                    <p:embed/>
                    <p:pic>
                      <p:nvPicPr>
                        <p:cNvPr id="12" name="Object 9">
                          <a:extLst>
                            <a:ext uri="{FF2B5EF4-FFF2-40B4-BE49-F238E27FC236}">
                              <a16:creationId xmlns:a16="http://schemas.microsoft.com/office/drawing/2014/main" id="{59156930-6F20-43CF-8902-95CE52B07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 y="1661"/>
                          <a:ext cx="2313" cy="5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 name="文本框 9">
            <a:extLst>
              <a:ext uri="{FF2B5EF4-FFF2-40B4-BE49-F238E27FC236}">
                <a16:creationId xmlns:a16="http://schemas.microsoft.com/office/drawing/2014/main" id="{F0847442-DB68-4276-8370-7ECEFC398DB7}"/>
              </a:ext>
            </a:extLst>
          </p:cNvPr>
          <p:cNvSpPr txBox="1">
            <a:spLocks noChangeArrowheads="1"/>
          </p:cNvSpPr>
          <p:nvPr/>
        </p:nvSpPr>
        <p:spPr bwMode="auto">
          <a:xfrm>
            <a:off x="703264" y="666295"/>
            <a:ext cx="300464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defRPr sz="4400">
                <a:effectLst>
                  <a:outerShdw blurRad="38100" dist="38100" dir="2700000" algn="tl">
                    <a:srgbClr val="C0C0C0"/>
                  </a:outerShdw>
                </a:effectLst>
                <a:latin typeface="黑体" pitchFamily="2" charset="-122"/>
                <a:ea typeface="黑体" pitchFamily="2" charset="-122"/>
              </a:defRPr>
            </a:lvl1pPr>
            <a:lvl2pPr>
              <a:defRPr sz="4400"/>
            </a:lvl2pPr>
            <a:lvl3pPr>
              <a:defRPr sz="4400"/>
            </a:lvl3pPr>
            <a:lvl4pPr>
              <a:defRPr sz="4400"/>
            </a:lvl4pPr>
            <a:lvl5pPr>
              <a:defRPr sz="4400"/>
            </a:lvl5pPr>
            <a:lvl6pPr marL="457200" fontAlgn="base">
              <a:spcBef>
                <a:spcPct val="0"/>
              </a:spcBef>
              <a:spcAft>
                <a:spcPct val="0"/>
              </a:spcAft>
              <a:defRPr sz="4400"/>
            </a:lvl6pPr>
            <a:lvl7pPr marL="914400" fontAlgn="base">
              <a:spcBef>
                <a:spcPct val="0"/>
              </a:spcBef>
              <a:spcAft>
                <a:spcPct val="0"/>
              </a:spcAft>
              <a:defRPr sz="4400"/>
            </a:lvl7pPr>
            <a:lvl8pPr marL="1371600" fontAlgn="base">
              <a:spcBef>
                <a:spcPct val="0"/>
              </a:spcBef>
              <a:spcAft>
                <a:spcPct val="0"/>
              </a:spcAft>
              <a:defRPr sz="4400"/>
            </a:lvl8pPr>
            <a:lvl9pPr marL="1828800" fontAlgn="base">
              <a:spcBef>
                <a:spcPct val="0"/>
              </a:spcBef>
              <a:spcAft>
                <a:spcPct val="0"/>
              </a:spcAft>
              <a:defRPr sz="4400"/>
            </a:lvl9pPr>
          </a:lstStyle>
          <a:p>
            <a:r>
              <a:rPr lang="zh-CN" altLang="en-US" dirty="0"/>
              <a:t>归并排序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684213" y="1889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归并排序</a:t>
            </a:r>
          </a:p>
        </p:txBody>
      </p:sp>
      <p:sp>
        <p:nvSpPr>
          <p:cNvPr id="46085" name="Text Box 5"/>
          <p:cNvSpPr txBox="1">
            <a:spLocks noChangeArrowheads="1"/>
          </p:cNvSpPr>
          <p:nvPr/>
        </p:nvSpPr>
        <p:spPr bwMode="auto">
          <a:xfrm>
            <a:off x="250825" y="1387624"/>
            <a:ext cx="856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ea typeface="楷体_GB2312" pitchFamily="49" charset="-122"/>
              </a:rPr>
              <a:t>算法</a:t>
            </a:r>
            <a:r>
              <a:rPr lang="en-US" altLang="zh-CN" sz="2400" b="1" dirty="0" err="1">
                <a:ea typeface="楷体_GB2312" pitchFamily="49" charset="-122"/>
              </a:rPr>
              <a:t>mergeSort</a:t>
            </a:r>
            <a:r>
              <a:rPr lang="zh-CN" altLang="en-US" sz="2400" dirty="0">
                <a:ea typeface="楷体_GB2312" pitchFamily="49" charset="-122"/>
              </a:rPr>
              <a:t>的递归过程可以消去。</a:t>
            </a:r>
          </a:p>
        </p:txBody>
      </p:sp>
      <p:grpSp>
        <p:nvGrpSpPr>
          <p:cNvPr id="46086" name="Group 6"/>
          <p:cNvGrpSpPr>
            <a:grpSpLocks/>
          </p:cNvGrpSpPr>
          <p:nvPr/>
        </p:nvGrpSpPr>
        <p:grpSpPr bwMode="auto">
          <a:xfrm>
            <a:off x="581025" y="1974850"/>
            <a:ext cx="7724775" cy="463550"/>
            <a:chOff x="366" y="1244"/>
            <a:chExt cx="4866" cy="292"/>
          </a:xfrm>
        </p:grpSpPr>
        <p:sp>
          <p:nvSpPr>
            <p:cNvPr id="46087" name="Text Box 7"/>
            <p:cNvSpPr txBox="1">
              <a:spLocks noChangeArrowheads="1"/>
            </p:cNvSpPr>
            <p:nvPr/>
          </p:nvSpPr>
          <p:spPr bwMode="auto">
            <a:xfrm>
              <a:off x="366" y="1286"/>
              <a:ext cx="756" cy="250"/>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latin typeface="Verdana" pitchFamily="34" charset="0"/>
                  <a:ea typeface="楷体_GB2312" pitchFamily="49" charset="-122"/>
                </a:rPr>
                <a:t>初始序列</a:t>
              </a:r>
            </a:p>
          </p:txBody>
        </p:sp>
        <p:sp>
          <p:nvSpPr>
            <p:cNvPr id="46088" name="Text Box 8"/>
            <p:cNvSpPr txBox="1">
              <a:spLocks noChangeArrowheads="1"/>
            </p:cNvSpPr>
            <p:nvPr/>
          </p:nvSpPr>
          <p:spPr bwMode="auto">
            <a:xfrm>
              <a:off x="1374" y="1244"/>
              <a:ext cx="3858"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Verdana" pitchFamily="34" charset="0"/>
                  <a:ea typeface="黑体" pitchFamily="2" charset="-122"/>
                </a:rPr>
                <a:t>[49]  [38]  [65]  [97]  [76]  [13]  [27]</a:t>
              </a:r>
            </a:p>
          </p:txBody>
        </p:sp>
      </p:grpSp>
      <p:grpSp>
        <p:nvGrpSpPr>
          <p:cNvPr id="46089" name="Group 9"/>
          <p:cNvGrpSpPr>
            <a:grpSpLocks/>
          </p:cNvGrpSpPr>
          <p:nvPr/>
        </p:nvGrpSpPr>
        <p:grpSpPr bwMode="auto">
          <a:xfrm>
            <a:off x="2571750" y="2400300"/>
            <a:ext cx="5276850" cy="781050"/>
            <a:chOff x="1620" y="1512"/>
            <a:chExt cx="3324" cy="492"/>
          </a:xfrm>
        </p:grpSpPr>
        <p:sp>
          <p:nvSpPr>
            <p:cNvPr id="46090" name="Freeform 10"/>
            <p:cNvSpPr>
              <a:spLocks/>
            </p:cNvSpPr>
            <p:nvPr/>
          </p:nvSpPr>
          <p:spPr bwMode="auto">
            <a:xfrm>
              <a:off x="1620" y="1524"/>
              <a:ext cx="570" cy="315"/>
            </a:xfrm>
            <a:custGeom>
              <a:avLst/>
              <a:gdLst>
                <a:gd name="T0" fmla="*/ 0 w 570"/>
                <a:gd name="T1" fmla="*/ 18 h 315"/>
                <a:gd name="T2" fmla="*/ 306 w 570"/>
                <a:gd name="T3" fmla="*/ 312 h 315"/>
                <a:gd name="T4" fmla="*/ 570 w 570"/>
                <a:gd name="T5" fmla="*/ 0 h 315"/>
              </a:gdLst>
              <a:ahLst/>
              <a:cxnLst>
                <a:cxn ang="0">
                  <a:pos x="T0" y="T1"/>
                </a:cxn>
                <a:cxn ang="0">
                  <a:pos x="T2" y="T3"/>
                </a:cxn>
                <a:cxn ang="0">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1" name="Freeform 11"/>
            <p:cNvSpPr>
              <a:spLocks/>
            </p:cNvSpPr>
            <p:nvPr/>
          </p:nvSpPr>
          <p:spPr bwMode="auto">
            <a:xfrm>
              <a:off x="2736" y="1518"/>
              <a:ext cx="570" cy="315"/>
            </a:xfrm>
            <a:custGeom>
              <a:avLst/>
              <a:gdLst>
                <a:gd name="T0" fmla="*/ 0 w 570"/>
                <a:gd name="T1" fmla="*/ 18 h 315"/>
                <a:gd name="T2" fmla="*/ 306 w 570"/>
                <a:gd name="T3" fmla="*/ 312 h 315"/>
                <a:gd name="T4" fmla="*/ 570 w 570"/>
                <a:gd name="T5" fmla="*/ 0 h 315"/>
              </a:gdLst>
              <a:ahLst/>
              <a:cxnLst>
                <a:cxn ang="0">
                  <a:pos x="T0" y="T1"/>
                </a:cxn>
                <a:cxn ang="0">
                  <a:pos x="T2" y="T3"/>
                </a:cxn>
                <a:cxn ang="0">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2" name="Freeform 12"/>
            <p:cNvSpPr>
              <a:spLocks/>
            </p:cNvSpPr>
            <p:nvPr/>
          </p:nvSpPr>
          <p:spPr bwMode="auto">
            <a:xfrm>
              <a:off x="3852" y="1512"/>
              <a:ext cx="570" cy="315"/>
            </a:xfrm>
            <a:custGeom>
              <a:avLst/>
              <a:gdLst>
                <a:gd name="T0" fmla="*/ 0 w 570"/>
                <a:gd name="T1" fmla="*/ 18 h 315"/>
                <a:gd name="T2" fmla="*/ 306 w 570"/>
                <a:gd name="T3" fmla="*/ 312 h 315"/>
                <a:gd name="T4" fmla="*/ 570 w 570"/>
                <a:gd name="T5" fmla="*/ 0 h 315"/>
              </a:gdLst>
              <a:ahLst/>
              <a:cxnLst>
                <a:cxn ang="0">
                  <a:pos x="T0" y="T1"/>
                </a:cxn>
                <a:cxn ang="0">
                  <a:pos x="T2" y="T3"/>
                </a:cxn>
                <a:cxn ang="0">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3" name="Line 13"/>
            <p:cNvSpPr>
              <a:spLocks noChangeShapeType="1"/>
            </p:cNvSpPr>
            <p:nvPr/>
          </p:nvSpPr>
          <p:spPr bwMode="auto">
            <a:xfrm>
              <a:off x="1912" y="1832"/>
              <a:ext cx="0" cy="168"/>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4" name="Line 14"/>
            <p:cNvSpPr>
              <a:spLocks noChangeShapeType="1"/>
            </p:cNvSpPr>
            <p:nvPr/>
          </p:nvSpPr>
          <p:spPr bwMode="auto">
            <a:xfrm>
              <a:off x="3042" y="1836"/>
              <a:ext cx="0" cy="168"/>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5" name="Line 15"/>
            <p:cNvSpPr>
              <a:spLocks noChangeShapeType="1"/>
            </p:cNvSpPr>
            <p:nvPr/>
          </p:nvSpPr>
          <p:spPr bwMode="auto">
            <a:xfrm>
              <a:off x="4164" y="1824"/>
              <a:ext cx="0" cy="168"/>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6" name="Line 16"/>
            <p:cNvSpPr>
              <a:spLocks noChangeShapeType="1"/>
            </p:cNvSpPr>
            <p:nvPr/>
          </p:nvSpPr>
          <p:spPr bwMode="auto">
            <a:xfrm>
              <a:off x="4944" y="1536"/>
              <a:ext cx="0" cy="444"/>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097" name="Group 17"/>
          <p:cNvGrpSpPr>
            <a:grpSpLocks/>
          </p:cNvGrpSpPr>
          <p:nvPr/>
        </p:nvGrpSpPr>
        <p:grpSpPr bwMode="auto">
          <a:xfrm>
            <a:off x="558800" y="3155950"/>
            <a:ext cx="7740650" cy="457200"/>
            <a:chOff x="352" y="1988"/>
            <a:chExt cx="4876" cy="288"/>
          </a:xfrm>
        </p:grpSpPr>
        <p:sp>
          <p:nvSpPr>
            <p:cNvPr id="46098" name="Text Box 18"/>
            <p:cNvSpPr txBox="1">
              <a:spLocks noChangeArrowheads="1"/>
            </p:cNvSpPr>
            <p:nvPr/>
          </p:nvSpPr>
          <p:spPr bwMode="auto">
            <a:xfrm>
              <a:off x="1484" y="1988"/>
              <a:ext cx="3744"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Verdana" pitchFamily="34" charset="0"/>
                  <a:ea typeface="黑体" pitchFamily="2" charset="-122"/>
                </a:rPr>
                <a:t>[38  49]     [65  97]    [13  76]   [27]</a:t>
              </a:r>
            </a:p>
          </p:txBody>
        </p:sp>
        <p:sp>
          <p:nvSpPr>
            <p:cNvPr id="46099" name="Text Box 19"/>
            <p:cNvSpPr txBox="1">
              <a:spLocks noChangeArrowheads="1"/>
            </p:cNvSpPr>
            <p:nvPr/>
          </p:nvSpPr>
          <p:spPr bwMode="auto">
            <a:xfrm>
              <a:off x="352" y="2012"/>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a:latin typeface="Verdana" pitchFamily="34" charset="0"/>
                  <a:ea typeface="楷体_GB2312" pitchFamily="49" charset="-122"/>
                </a:rPr>
                <a:t>第一步</a:t>
              </a:r>
            </a:p>
          </p:txBody>
        </p:sp>
      </p:grpSp>
      <p:grpSp>
        <p:nvGrpSpPr>
          <p:cNvPr id="46100" name="Group 20"/>
          <p:cNvGrpSpPr>
            <a:grpSpLocks/>
          </p:cNvGrpSpPr>
          <p:nvPr/>
        </p:nvGrpSpPr>
        <p:grpSpPr bwMode="auto">
          <a:xfrm>
            <a:off x="530225" y="4241800"/>
            <a:ext cx="7543800" cy="468313"/>
            <a:chOff x="334" y="2672"/>
            <a:chExt cx="4752" cy="295"/>
          </a:xfrm>
        </p:grpSpPr>
        <p:sp>
          <p:nvSpPr>
            <p:cNvPr id="46101" name="Text Box 21"/>
            <p:cNvSpPr txBox="1">
              <a:spLocks noChangeArrowheads="1"/>
            </p:cNvSpPr>
            <p:nvPr/>
          </p:nvSpPr>
          <p:spPr bwMode="auto">
            <a:xfrm>
              <a:off x="334" y="2736"/>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a:latin typeface="Verdana" pitchFamily="34" charset="0"/>
                  <a:ea typeface="楷体_GB2312" pitchFamily="49" charset="-122"/>
                </a:rPr>
                <a:t>第二步</a:t>
              </a:r>
            </a:p>
          </p:txBody>
        </p:sp>
        <p:sp>
          <p:nvSpPr>
            <p:cNvPr id="46102" name="Text Box 22"/>
            <p:cNvSpPr txBox="1">
              <a:spLocks noChangeArrowheads="1"/>
            </p:cNvSpPr>
            <p:nvPr/>
          </p:nvSpPr>
          <p:spPr bwMode="auto">
            <a:xfrm>
              <a:off x="1622" y="2672"/>
              <a:ext cx="3464"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Verdana" pitchFamily="34" charset="0"/>
                  <a:ea typeface="黑体" pitchFamily="2" charset="-122"/>
                </a:rPr>
                <a:t>[38  49  65  97]         [13  27  76]</a:t>
              </a:r>
            </a:p>
          </p:txBody>
        </p:sp>
      </p:grpSp>
      <p:grpSp>
        <p:nvGrpSpPr>
          <p:cNvPr id="46103" name="Group 23"/>
          <p:cNvGrpSpPr>
            <a:grpSpLocks/>
          </p:cNvGrpSpPr>
          <p:nvPr/>
        </p:nvGrpSpPr>
        <p:grpSpPr bwMode="auto">
          <a:xfrm>
            <a:off x="3028950" y="3533775"/>
            <a:ext cx="4829175" cy="647700"/>
            <a:chOff x="1908" y="2226"/>
            <a:chExt cx="3042" cy="408"/>
          </a:xfrm>
        </p:grpSpPr>
        <p:sp>
          <p:nvSpPr>
            <p:cNvPr id="46104" name="Freeform 24"/>
            <p:cNvSpPr>
              <a:spLocks/>
            </p:cNvSpPr>
            <p:nvPr/>
          </p:nvSpPr>
          <p:spPr bwMode="auto">
            <a:xfrm>
              <a:off x="1908" y="2232"/>
              <a:ext cx="1152" cy="255"/>
            </a:xfrm>
            <a:custGeom>
              <a:avLst/>
              <a:gdLst>
                <a:gd name="T0" fmla="*/ 0 w 1152"/>
                <a:gd name="T1" fmla="*/ 18 h 255"/>
                <a:gd name="T2" fmla="*/ 582 w 1152"/>
                <a:gd name="T3" fmla="*/ 252 h 255"/>
                <a:gd name="T4" fmla="*/ 1152 w 1152"/>
                <a:gd name="T5" fmla="*/ 0 h 255"/>
              </a:gdLst>
              <a:ahLst/>
              <a:cxnLst>
                <a:cxn ang="0">
                  <a:pos x="T0" y="T1"/>
                </a:cxn>
                <a:cxn ang="0">
                  <a:pos x="T2" y="T3"/>
                </a:cxn>
                <a:cxn ang="0">
                  <a:pos x="T4" y="T5"/>
                </a:cxn>
              </a:cxnLst>
              <a:rect l="0" t="0" r="r" b="b"/>
              <a:pathLst>
                <a:path w="1152" h="255">
                  <a:moveTo>
                    <a:pt x="0" y="18"/>
                  </a:moveTo>
                  <a:cubicBezTo>
                    <a:pt x="195" y="136"/>
                    <a:pt x="390" y="255"/>
                    <a:pt x="582" y="252"/>
                  </a:cubicBezTo>
                  <a:cubicBezTo>
                    <a:pt x="774" y="249"/>
                    <a:pt x="963" y="124"/>
                    <a:pt x="1152"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5" name="Freeform 25"/>
            <p:cNvSpPr>
              <a:spLocks/>
            </p:cNvSpPr>
            <p:nvPr/>
          </p:nvSpPr>
          <p:spPr bwMode="auto">
            <a:xfrm>
              <a:off x="4146" y="2226"/>
              <a:ext cx="804" cy="212"/>
            </a:xfrm>
            <a:custGeom>
              <a:avLst/>
              <a:gdLst>
                <a:gd name="T0" fmla="*/ 0 w 804"/>
                <a:gd name="T1" fmla="*/ 0 h 212"/>
                <a:gd name="T2" fmla="*/ 414 w 804"/>
                <a:gd name="T3" fmla="*/ 210 h 212"/>
                <a:gd name="T4" fmla="*/ 804 w 804"/>
                <a:gd name="T5" fmla="*/ 12 h 212"/>
              </a:gdLst>
              <a:ahLst/>
              <a:cxnLst>
                <a:cxn ang="0">
                  <a:pos x="T0" y="T1"/>
                </a:cxn>
                <a:cxn ang="0">
                  <a:pos x="T2" y="T3"/>
                </a:cxn>
                <a:cxn ang="0">
                  <a:pos x="T4" y="T5"/>
                </a:cxn>
              </a:cxnLst>
              <a:rect l="0" t="0" r="r" b="b"/>
              <a:pathLst>
                <a:path w="804" h="212">
                  <a:moveTo>
                    <a:pt x="0" y="0"/>
                  </a:moveTo>
                  <a:cubicBezTo>
                    <a:pt x="140" y="104"/>
                    <a:pt x="280" y="208"/>
                    <a:pt x="414" y="210"/>
                  </a:cubicBezTo>
                  <a:cubicBezTo>
                    <a:pt x="548" y="212"/>
                    <a:pt x="676" y="112"/>
                    <a:pt x="804" y="12"/>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6" name="Line 26"/>
            <p:cNvSpPr>
              <a:spLocks noChangeShapeType="1"/>
            </p:cNvSpPr>
            <p:nvPr/>
          </p:nvSpPr>
          <p:spPr bwMode="auto">
            <a:xfrm>
              <a:off x="2484" y="2490"/>
              <a:ext cx="0" cy="144"/>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7" name="Line 27"/>
            <p:cNvSpPr>
              <a:spLocks noChangeShapeType="1"/>
            </p:cNvSpPr>
            <p:nvPr/>
          </p:nvSpPr>
          <p:spPr bwMode="auto">
            <a:xfrm>
              <a:off x="4566" y="2436"/>
              <a:ext cx="0" cy="144"/>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108" name="Group 28"/>
          <p:cNvGrpSpPr>
            <a:grpSpLocks/>
          </p:cNvGrpSpPr>
          <p:nvPr/>
        </p:nvGrpSpPr>
        <p:grpSpPr bwMode="auto">
          <a:xfrm>
            <a:off x="555625" y="5445125"/>
            <a:ext cx="7061200" cy="457200"/>
            <a:chOff x="350" y="3430"/>
            <a:chExt cx="4448" cy="288"/>
          </a:xfrm>
        </p:grpSpPr>
        <p:sp>
          <p:nvSpPr>
            <p:cNvPr id="46109" name="Text Box 29"/>
            <p:cNvSpPr txBox="1">
              <a:spLocks noChangeArrowheads="1"/>
            </p:cNvSpPr>
            <p:nvPr/>
          </p:nvSpPr>
          <p:spPr bwMode="auto">
            <a:xfrm>
              <a:off x="350" y="3450"/>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a:latin typeface="Verdana" pitchFamily="34" charset="0"/>
                  <a:ea typeface="楷体_GB2312" pitchFamily="49" charset="-122"/>
                </a:rPr>
                <a:t>第三步</a:t>
              </a:r>
            </a:p>
          </p:txBody>
        </p:sp>
        <p:sp>
          <p:nvSpPr>
            <p:cNvPr id="46110" name="Text Box 30"/>
            <p:cNvSpPr txBox="1">
              <a:spLocks noChangeArrowheads="1"/>
            </p:cNvSpPr>
            <p:nvPr/>
          </p:nvSpPr>
          <p:spPr bwMode="auto">
            <a:xfrm>
              <a:off x="1916" y="3430"/>
              <a:ext cx="2882" cy="28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Verdana" pitchFamily="34" charset="0"/>
                  <a:ea typeface="黑体" pitchFamily="2" charset="-122"/>
                </a:rPr>
                <a:t>[13  27  38  49  65   76  97]</a:t>
              </a:r>
            </a:p>
          </p:txBody>
        </p:sp>
      </p:grpSp>
      <p:grpSp>
        <p:nvGrpSpPr>
          <p:cNvPr id="46111" name="Group 31"/>
          <p:cNvGrpSpPr>
            <a:grpSpLocks/>
          </p:cNvGrpSpPr>
          <p:nvPr/>
        </p:nvGrpSpPr>
        <p:grpSpPr bwMode="auto">
          <a:xfrm>
            <a:off x="3962400" y="4597400"/>
            <a:ext cx="3187700" cy="673100"/>
            <a:chOff x="2496" y="2896"/>
            <a:chExt cx="2008" cy="424"/>
          </a:xfrm>
        </p:grpSpPr>
        <p:sp>
          <p:nvSpPr>
            <p:cNvPr id="46112" name="Freeform 32"/>
            <p:cNvSpPr>
              <a:spLocks/>
            </p:cNvSpPr>
            <p:nvPr/>
          </p:nvSpPr>
          <p:spPr bwMode="auto">
            <a:xfrm>
              <a:off x="2496" y="2896"/>
              <a:ext cx="2008" cy="265"/>
            </a:xfrm>
            <a:custGeom>
              <a:avLst/>
              <a:gdLst>
                <a:gd name="T0" fmla="*/ 0 w 2008"/>
                <a:gd name="T1" fmla="*/ 8 h 265"/>
                <a:gd name="T2" fmla="*/ 1040 w 2008"/>
                <a:gd name="T3" fmla="*/ 264 h 265"/>
                <a:gd name="T4" fmla="*/ 2008 w 2008"/>
                <a:gd name="T5" fmla="*/ 0 h 265"/>
              </a:gdLst>
              <a:ahLst/>
              <a:cxnLst>
                <a:cxn ang="0">
                  <a:pos x="T0" y="T1"/>
                </a:cxn>
                <a:cxn ang="0">
                  <a:pos x="T2" y="T3"/>
                </a:cxn>
                <a:cxn ang="0">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3" name="Line 33"/>
            <p:cNvSpPr>
              <a:spLocks noChangeShapeType="1"/>
            </p:cNvSpPr>
            <p:nvPr/>
          </p:nvSpPr>
          <p:spPr bwMode="auto">
            <a:xfrm>
              <a:off x="3520" y="3152"/>
              <a:ext cx="0" cy="168"/>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46086"/>
                                        </p:tgtEl>
                                        <p:attrNameLst>
                                          <p:attrName>style.visibility</p:attrName>
                                        </p:attrNameLst>
                                      </p:cBhvr>
                                      <p:to>
                                        <p:strVal val="visible"/>
                                      </p:to>
                                    </p:set>
                                    <p:animEffect transition="in" filter="box(in)">
                                      <p:cBhvr>
                                        <p:cTn id="7" dur="500"/>
                                        <p:tgtEl>
                                          <p:spTgt spid="460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6089"/>
                                        </p:tgtEl>
                                        <p:attrNameLst>
                                          <p:attrName>style.visibility</p:attrName>
                                        </p:attrNameLst>
                                      </p:cBhvr>
                                      <p:to>
                                        <p:strVal val="visible"/>
                                      </p:to>
                                    </p:set>
                                    <p:animEffect transition="in" filter="box(in)">
                                      <p:cBhvr>
                                        <p:cTn id="12" dur="500"/>
                                        <p:tgtEl>
                                          <p:spTgt spid="460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6097"/>
                                        </p:tgtEl>
                                        <p:attrNameLst>
                                          <p:attrName>style.visibility</p:attrName>
                                        </p:attrNameLst>
                                      </p:cBhvr>
                                      <p:to>
                                        <p:strVal val="visible"/>
                                      </p:to>
                                    </p:set>
                                    <p:animEffect transition="in" filter="box(in)">
                                      <p:cBhvr>
                                        <p:cTn id="17" dur="500"/>
                                        <p:tgtEl>
                                          <p:spTgt spid="460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6103"/>
                                        </p:tgtEl>
                                        <p:attrNameLst>
                                          <p:attrName>style.visibility</p:attrName>
                                        </p:attrNameLst>
                                      </p:cBhvr>
                                      <p:to>
                                        <p:strVal val="visible"/>
                                      </p:to>
                                    </p:set>
                                    <p:animEffect transition="in" filter="box(in)">
                                      <p:cBhvr>
                                        <p:cTn id="22" dur="500"/>
                                        <p:tgtEl>
                                          <p:spTgt spid="461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6100"/>
                                        </p:tgtEl>
                                        <p:attrNameLst>
                                          <p:attrName>style.visibility</p:attrName>
                                        </p:attrNameLst>
                                      </p:cBhvr>
                                      <p:to>
                                        <p:strVal val="visible"/>
                                      </p:to>
                                    </p:set>
                                    <p:animEffect transition="in" filter="box(in)">
                                      <p:cBhvr>
                                        <p:cTn id="27" dur="500"/>
                                        <p:tgtEl>
                                          <p:spTgt spid="461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6111"/>
                                        </p:tgtEl>
                                        <p:attrNameLst>
                                          <p:attrName>style.visibility</p:attrName>
                                        </p:attrNameLst>
                                      </p:cBhvr>
                                      <p:to>
                                        <p:strVal val="visible"/>
                                      </p:to>
                                    </p:set>
                                    <p:animEffect transition="in" filter="box(in)">
                                      <p:cBhvr>
                                        <p:cTn id="32" dur="500"/>
                                        <p:tgtEl>
                                          <p:spTgt spid="461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46108"/>
                                        </p:tgtEl>
                                        <p:attrNameLst>
                                          <p:attrName>style.visibility</p:attrName>
                                        </p:attrNameLst>
                                      </p:cBhvr>
                                      <p:to>
                                        <p:strVal val="visible"/>
                                      </p:to>
                                    </p:set>
                                    <p:animEffect transition="in" filter="box(in)">
                                      <p:cBhvr>
                                        <p:cTn id="37" dur="500"/>
                                        <p:tgtEl>
                                          <p:spTgt spid="46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文本框 4">
            <a:extLst>
              <a:ext uri="{FF2B5EF4-FFF2-40B4-BE49-F238E27FC236}">
                <a16:creationId xmlns:a16="http://schemas.microsoft.com/office/drawing/2014/main" id="{EC010C8A-CAC9-493C-A8C1-56B2509EF9D2}"/>
              </a:ext>
            </a:extLst>
          </p:cNvPr>
          <p:cNvSpPr txBox="1">
            <a:spLocks noChangeArrowheads="1"/>
          </p:cNvSpPr>
          <p:nvPr/>
        </p:nvSpPr>
        <p:spPr bwMode="auto">
          <a:xfrm>
            <a:off x="701676" y="1998664"/>
            <a:ext cx="239713"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13"/>
              </a:lnSpc>
            </a:pPr>
            <a:r>
              <a:rPr lang="zh-CN" altLang="en-US" sz="2100">
                <a:latin typeface="Wingdings" panose="05000000000000000000" pitchFamily="2" charset="2"/>
              </a:rPr>
              <a:t></a:t>
            </a:r>
          </a:p>
          <a:p>
            <a:pPr>
              <a:lnSpc>
                <a:spcPts val="1000"/>
              </a:lnSpc>
            </a:pPr>
            <a:endParaRPr lang="zh-CN" altLang="en-US" sz="2100">
              <a:latin typeface="Wingdings" panose="05000000000000000000" pitchFamily="2" charset="2"/>
            </a:endParaRPr>
          </a:p>
          <a:p>
            <a:pPr>
              <a:lnSpc>
                <a:spcPts val="1000"/>
              </a:lnSpc>
            </a:pPr>
            <a:endParaRPr lang="zh-CN" altLang="en-US" sz="2100">
              <a:latin typeface="Wingdings" panose="05000000000000000000" pitchFamily="2" charset="2"/>
            </a:endParaRPr>
          </a:p>
          <a:p>
            <a:pPr>
              <a:lnSpc>
                <a:spcPts val="1000"/>
              </a:lnSpc>
            </a:pPr>
            <a:endParaRPr lang="zh-CN" altLang="en-US" sz="2100">
              <a:latin typeface="Wingdings" panose="05000000000000000000" pitchFamily="2" charset="2"/>
            </a:endParaRPr>
          </a:p>
          <a:p>
            <a:pPr>
              <a:lnSpc>
                <a:spcPts val="1000"/>
              </a:lnSpc>
            </a:pPr>
            <a:endParaRPr lang="zh-CN" altLang="en-US" sz="2100">
              <a:latin typeface="Wingdings" panose="05000000000000000000" pitchFamily="2" charset="2"/>
            </a:endParaRPr>
          </a:p>
          <a:p>
            <a:pPr>
              <a:lnSpc>
                <a:spcPts val="1000"/>
              </a:lnSpc>
            </a:pPr>
            <a:endParaRPr lang="zh-CN" altLang="en-US" sz="2100">
              <a:latin typeface="Wingdings" panose="05000000000000000000" pitchFamily="2" charset="2"/>
            </a:endParaRPr>
          </a:p>
          <a:p>
            <a:pPr>
              <a:lnSpc>
                <a:spcPts val="1000"/>
              </a:lnSpc>
            </a:pPr>
            <a:endParaRPr lang="zh-CN" altLang="en-US" sz="2100">
              <a:latin typeface="Wingdings" panose="05000000000000000000" pitchFamily="2" charset="2"/>
            </a:endParaRPr>
          </a:p>
          <a:p>
            <a:pPr>
              <a:lnSpc>
                <a:spcPts val="2738"/>
              </a:lnSpc>
            </a:pPr>
            <a:r>
              <a:rPr lang="zh-CN" altLang="en-US" sz="2100">
                <a:latin typeface="Wingdings" panose="05000000000000000000" pitchFamily="2" charset="2"/>
              </a:rPr>
              <a:t></a:t>
            </a:r>
          </a:p>
        </p:txBody>
      </p:sp>
      <p:sp>
        <p:nvSpPr>
          <p:cNvPr id="6" name="文本框 5">
            <a:extLst>
              <a:ext uri="{FF2B5EF4-FFF2-40B4-BE49-F238E27FC236}">
                <a16:creationId xmlns:a16="http://schemas.microsoft.com/office/drawing/2014/main" id="{C5CC716E-0FC6-463F-9897-8A4D95E95DAE}"/>
              </a:ext>
            </a:extLst>
          </p:cNvPr>
          <p:cNvSpPr txBox="1"/>
          <p:nvPr/>
        </p:nvSpPr>
        <p:spPr>
          <a:xfrm>
            <a:off x="1044576" y="1862138"/>
            <a:ext cx="7540625" cy="1568450"/>
          </a:xfrm>
          <a:prstGeom prst="rect">
            <a:avLst/>
          </a:prstGeom>
          <a:noFill/>
        </p:spPr>
        <p:txBody>
          <a:bodyPr wrap="none" lIns="0" tIns="0" rIns="0" bIns="0">
            <a:spAutoFit/>
          </a:bodyPr>
          <a:lstStyle/>
          <a:p>
            <a:pPr fontAlgn="auto">
              <a:lnSpc>
                <a:spcPts val="3666"/>
              </a:lnSpc>
              <a:spcBef>
                <a:spcPts val="0"/>
              </a:spcBef>
              <a:spcAft>
                <a:spcPts val="0"/>
              </a:spcAft>
              <a:defRPr/>
            </a:pPr>
            <a:r>
              <a:rPr lang="zh-CN" altLang="en-US" sz="2796" b="1" dirty="0">
                <a:latin typeface="微软雅黑" panose="020B0503020204020204" pitchFamily="34" charset="-122"/>
                <a:ea typeface="+mn-ea"/>
              </a:rPr>
              <a:t>假设：数组中大部分元素有序，如何利用这个特</a:t>
            </a:r>
          </a:p>
          <a:p>
            <a:pPr fontAlgn="auto">
              <a:lnSpc>
                <a:spcPts val="4035"/>
              </a:lnSpc>
              <a:spcBef>
                <a:spcPts val="0"/>
              </a:spcBef>
              <a:spcAft>
                <a:spcPts val="0"/>
              </a:spcAft>
              <a:defRPr/>
            </a:pPr>
            <a:r>
              <a:rPr lang="zh-CN" altLang="en-US" sz="2796" b="1" dirty="0">
                <a:latin typeface="微软雅黑" panose="020B0503020204020204" pitchFamily="34" charset="-122"/>
                <a:ea typeface="+mn-ea"/>
              </a:rPr>
              <a:t>点改进算法？</a:t>
            </a:r>
          </a:p>
          <a:p>
            <a:pPr fontAlgn="auto">
              <a:lnSpc>
                <a:spcPts val="1000"/>
              </a:lnSpc>
              <a:spcBef>
                <a:spcPts val="0"/>
              </a:spcBef>
              <a:spcAft>
                <a:spcPts val="0"/>
              </a:spcAft>
              <a:defRPr/>
            </a:pPr>
            <a:endParaRPr lang="zh-CN" altLang="en-US" sz="2796" b="1" dirty="0">
              <a:latin typeface="微软雅黑" panose="020B0503020204020204" pitchFamily="34" charset="-122"/>
              <a:ea typeface="+mn-ea"/>
            </a:endParaRPr>
          </a:p>
          <a:p>
            <a:pPr fontAlgn="auto">
              <a:lnSpc>
                <a:spcPts val="3704"/>
              </a:lnSpc>
              <a:spcBef>
                <a:spcPts val="0"/>
              </a:spcBef>
              <a:spcAft>
                <a:spcPts val="0"/>
              </a:spcAft>
              <a:defRPr/>
            </a:pPr>
            <a:r>
              <a:rPr lang="zh-CN" altLang="en-US" sz="2796" b="1" dirty="0">
                <a:latin typeface="微软雅黑" panose="020B0503020204020204" pitchFamily="34" charset="-122"/>
                <a:ea typeface="+mn-ea"/>
              </a:rPr>
              <a:t>自然归并排序：已排序的子数组分为一组</a:t>
            </a:r>
          </a:p>
        </p:txBody>
      </p:sp>
      <p:sp>
        <p:nvSpPr>
          <p:cNvPr id="7" name="文本框 6">
            <a:extLst>
              <a:ext uri="{FF2B5EF4-FFF2-40B4-BE49-F238E27FC236}">
                <a16:creationId xmlns:a16="http://schemas.microsoft.com/office/drawing/2014/main" id="{0C7D84D9-60B9-4F32-BF54-400E36672363}"/>
              </a:ext>
            </a:extLst>
          </p:cNvPr>
          <p:cNvSpPr txBox="1"/>
          <p:nvPr/>
        </p:nvSpPr>
        <p:spPr>
          <a:xfrm>
            <a:off x="8743951" y="5597525"/>
            <a:ext cx="163513" cy="204788"/>
          </a:xfrm>
          <a:prstGeom prst="rect">
            <a:avLst/>
          </a:prstGeom>
          <a:noFill/>
        </p:spPr>
        <p:txBody>
          <a:bodyPr wrap="none" lIns="0" tIns="0" rIns="0" bIns="0">
            <a:spAutoFit/>
          </a:bodyPr>
          <a:lstStyle/>
          <a:p>
            <a:pPr fontAlgn="auto">
              <a:lnSpc>
                <a:spcPts val="1609"/>
              </a:lnSpc>
              <a:spcBef>
                <a:spcPts val="0"/>
              </a:spcBef>
              <a:spcAft>
                <a:spcPts val="0"/>
              </a:spcAft>
              <a:defRPr/>
            </a:pPr>
            <a:r>
              <a:rPr lang="en-US" altLang="zh-CN" sz="1404">
                <a:latin typeface="Arial Narrow" panose="020B0606020202030204" pitchFamily="34" charset="0"/>
                <a:ea typeface="+mn-ea"/>
              </a:rPr>
              <a:t>34</a:t>
            </a:r>
            <a:endParaRPr lang="zh-CN" altLang="en-US" sz="1404">
              <a:latin typeface="Arial Narrow" panose="020B0606020202030204" pitchFamily="34" charset="0"/>
              <a:ea typeface="+mn-ea"/>
            </a:endParaRPr>
          </a:p>
        </p:txBody>
      </p:sp>
      <p:sp>
        <p:nvSpPr>
          <p:cNvPr id="8" name="Rectangle 4">
            <a:extLst>
              <a:ext uri="{FF2B5EF4-FFF2-40B4-BE49-F238E27FC236}">
                <a16:creationId xmlns:a16="http://schemas.microsoft.com/office/drawing/2014/main" id="{FBEC2E45-6949-41F8-8158-8AFF1DCF1D33}"/>
              </a:ext>
            </a:extLst>
          </p:cNvPr>
          <p:cNvSpPr>
            <a:spLocks noChangeArrowheads="1"/>
          </p:cNvSpPr>
          <p:nvPr/>
        </p:nvSpPr>
        <p:spPr bwMode="auto">
          <a:xfrm>
            <a:off x="684213" y="1889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归并排序</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文本框 3">
            <a:extLst>
              <a:ext uri="{FF2B5EF4-FFF2-40B4-BE49-F238E27FC236}">
                <a16:creationId xmlns:a16="http://schemas.microsoft.com/office/drawing/2014/main" id="{C63A6750-43EE-4516-BC63-884BD1A8A7D0}"/>
              </a:ext>
            </a:extLst>
          </p:cNvPr>
          <p:cNvSpPr txBox="1">
            <a:spLocks noChangeArrowheads="1"/>
          </p:cNvSpPr>
          <p:nvPr/>
        </p:nvSpPr>
        <p:spPr bwMode="auto">
          <a:xfrm>
            <a:off x="701676" y="1998664"/>
            <a:ext cx="2397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13"/>
              </a:lnSpc>
            </a:pPr>
            <a:r>
              <a:rPr lang="zh-CN" altLang="en-US" sz="2100">
                <a:latin typeface="Wingdings" panose="05000000000000000000" pitchFamily="2" charset="2"/>
              </a:rPr>
              <a:t></a:t>
            </a:r>
          </a:p>
        </p:txBody>
      </p:sp>
      <p:sp>
        <p:nvSpPr>
          <p:cNvPr id="5" name="文本框 4">
            <a:extLst>
              <a:ext uri="{FF2B5EF4-FFF2-40B4-BE49-F238E27FC236}">
                <a16:creationId xmlns:a16="http://schemas.microsoft.com/office/drawing/2014/main" id="{68201CD5-04D8-44E5-97DC-A4BB560930F2}"/>
              </a:ext>
            </a:extLst>
          </p:cNvPr>
          <p:cNvSpPr txBox="1"/>
          <p:nvPr/>
        </p:nvSpPr>
        <p:spPr>
          <a:xfrm>
            <a:off x="1044575" y="1862138"/>
            <a:ext cx="3841750" cy="449262"/>
          </a:xfrm>
          <a:prstGeom prst="rect">
            <a:avLst/>
          </a:prstGeom>
          <a:noFill/>
        </p:spPr>
        <p:txBody>
          <a:bodyPr wrap="none" lIns="0" tIns="0" rIns="0" bIns="0">
            <a:spAutoFit/>
          </a:bodyPr>
          <a:lstStyle/>
          <a:p>
            <a:pPr fontAlgn="auto">
              <a:lnSpc>
                <a:spcPts val="3666"/>
              </a:lnSpc>
              <a:spcBef>
                <a:spcPts val="0"/>
              </a:spcBef>
              <a:spcAft>
                <a:spcPts val="0"/>
              </a:spcAft>
              <a:defRPr/>
            </a:pPr>
            <a:r>
              <a:rPr lang="zh-CN" altLang="en-US" sz="2796" b="1">
                <a:latin typeface="微软雅黑" panose="020B0503020204020204" pitchFamily="34" charset="-122"/>
                <a:ea typeface="+mn-ea"/>
              </a:rPr>
              <a:t>示例：</a:t>
            </a:r>
            <a:r>
              <a:rPr lang="en-US" altLang="zh-CN" sz="2796" b="1">
                <a:latin typeface="Times New Roman" panose="02020603050405020304" pitchFamily="18" charset="0"/>
                <a:ea typeface="+mn-ea"/>
              </a:rPr>
              <a:t>A=(4,8,3,7,1,5,6,2)</a:t>
            </a:r>
            <a:endParaRPr lang="zh-CN" altLang="en-US" sz="2796" b="1">
              <a:latin typeface="Times New Roman" panose="02020603050405020304" pitchFamily="18" charset="0"/>
              <a:ea typeface="+mn-ea"/>
            </a:endParaRPr>
          </a:p>
        </p:txBody>
      </p:sp>
      <p:sp>
        <p:nvSpPr>
          <p:cNvPr id="6" name="文本框 5">
            <a:extLst>
              <a:ext uri="{FF2B5EF4-FFF2-40B4-BE49-F238E27FC236}">
                <a16:creationId xmlns:a16="http://schemas.microsoft.com/office/drawing/2014/main" id="{F0D21F62-6F01-4BB1-83C2-D5031CBFC077}"/>
              </a:ext>
            </a:extLst>
          </p:cNvPr>
          <p:cNvSpPr txBox="1"/>
          <p:nvPr/>
        </p:nvSpPr>
        <p:spPr>
          <a:xfrm>
            <a:off x="701676" y="2374901"/>
            <a:ext cx="5872163" cy="449263"/>
          </a:xfrm>
          <a:prstGeom prst="rect">
            <a:avLst/>
          </a:prstGeom>
          <a:noFill/>
        </p:spPr>
        <p:txBody>
          <a:bodyPr wrap="none" lIns="0" tIns="0" rIns="0" bIns="0">
            <a:spAutoFit/>
          </a:bodyPr>
          <a:lstStyle/>
          <a:p>
            <a:pPr fontAlgn="auto">
              <a:lnSpc>
                <a:spcPts val="3666"/>
              </a:lnSpc>
              <a:spcBef>
                <a:spcPts val="0"/>
              </a:spcBef>
              <a:spcAft>
                <a:spcPts val="0"/>
              </a:spcAft>
              <a:defRPr/>
            </a:pPr>
            <a:r>
              <a:rPr lang="zh-CN" altLang="en-US" sz="2100" dirty="0">
                <a:latin typeface="Wingdings" panose="05000000000000000000" pitchFamily="2" charset="2"/>
                <a:ea typeface="+mn-ea"/>
              </a:rPr>
              <a:t>  </a:t>
            </a:r>
            <a:r>
              <a:rPr lang="zh-CN" altLang="en-US" sz="2796" b="1" dirty="0">
                <a:latin typeface="微软雅黑" panose="020B0503020204020204" pitchFamily="34" charset="-122"/>
                <a:ea typeface="+mn-ea"/>
              </a:rPr>
              <a:t>自然归并排序              归并排序</a:t>
            </a:r>
          </a:p>
        </p:txBody>
      </p:sp>
      <p:sp>
        <p:nvSpPr>
          <p:cNvPr id="36870" name="文本框 6">
            <a:extLst>
              <a:ext uri="{FF2B5EF4-FFF2-40B4-BE49-F238E27FC236}">
                <a16:creationId xmlns:a16="http://schemas.microsoft.com/office/drawing/2014/main" id="{436983C4-7783-4C37-A3A8-453202BA8831}"/>
              </a:ext>
            </a:extLst>
          </p:cNvPr>
          <p:cNvSpPr txBox="1">
            <a:spLocks noChangeArrowheads="1"/>
          </p:cNvSpPr>
          <p:nvPr/>
        </p:nvSpPr>
        <p:spPr bwMode="auto">
          <a:xfrm>
            <a:off x="701676" y="4340226"/>
            <a:ext cx="2397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313"/>
              </a:lnSpc>
            </a:pPr>
            <a:r>
              <a:rPr lang="zh-CN" altLang="en-US" sz="2100">
                <a:latin typeface="Wingdings" panose="05000000000000000000" pitchFamily="2" charset="2"/>
              </a:rPr>
              <a:t></a:t>
            </a:r>
          </a:p>
        </p:txBody>
      </p:sp>
      <p:sp>
        <p:nvSpPr>
          <p:cNvPr id="8" name="文本框 7">
            <a:extLst>
              <a:ext uri="{FF2B5EF4-FFF2-40B4-BE49-F238E27FC236}">
                <a16:creationId xmlns:a16="http://schemas.microsoft.com/office/drawing/2014/main" id="{BFF20CB0-ED78-4C08-A9C5-774E39159F47}"/>
              </a:ext>
            </a:extLst>
          </p:cNvPr>
          <p:cNvSpPr txBox="1"/>
          <p:nvPr/>
        </p:nvSpPr>
        <p:spPr>
          <a:xfrm>
            <a:off x="1044576" y="2933700"/>
            <a:ext cx="3726982" cy="2617320"/>
          </a:xfrm>
          <a:prstGeom prst="rect">
            <a:avLst/>
          </a:prstGeom>
          <a:noFill/>
        </p:spPr>
        <p:txBody>
          <a:bodyPr wrap="none" lIns="0" tIns="0" rIns="0" bIns="0">
            <a:spAutoFit/>
          </a:bodyPr>
          <a:lstStyle/>
          <a:p>
            <a:pPr fontAlgn="auto">
              <a:lnSpc>
                <a:spcPts val="2676"/>
              </a:lnSpc>
              <a:spcBef>
                <a:spcPts val="0"/>
              </a:spcBef>
              <a:spcAft>
                <a:spcPts val="0"/>
              </a:spcAft>
              <a:tabLst>
                <a:tab pos="114300" algn="l"/>
                <a:tab pos="2755900" algn="l"/>
                <a:tab pos="2946400" algn="l"/>
              </a:tabLst>
              <a:defRPr/>
            </a:pPr>
            <a:r>
              <a:rPr lang="zh-CN" altLang="en-US" dirty="0">
                <a:latin typeface="+mn-lt"/>
                <a:ea typeface="+mn-ea"/>
              </a:rPr>
              <a:t>	</a:t>
            </a:r>
            <a:r>
              <a:rPr lang="zh-CN" altLang="en-US" sz="2400" dirty="0">
                <a:latin typeface="Wingdings" panose="05000000000000000000" pitchFamily="2" charset="2"/>
                <a:ea typeface="+mn-ea"/>
              </a:rPr>
              <a:t>◼</a:t>
            </a:r>
            <a:r>
              <a:rPr lang="en-US" altLang="zh-CN" sz="2400" b="1" dirty="0">
                <a:latin typeface="Times New Roman" panose="02020603050405020304" pitchFamily="18" charset="0"/>
                <a:ea typeface="+mn-ea"/>
              </a:rPr>
              <a:t>(4,8) (3,7) (1,5,6) (2)</a:t>
            </a:r>
          </a:p>
          <a:p>
            <a:pPr fontAlgn="auto">
              <a:lnSpc>
                <a:spcPts val="3457"/>
              </a:lnSpc>
              <a:spcBef>
                <a:spcPts val="0"/>
              </a:spcBef>
              <a:spcAft>
                <a:spcPts val="0"/>
              </a:spcAft>
              <a:tabLst>
                <a:tab pos="114300" algn="l"/>
                <a:tab pos="2755900" algn="l"/>
                <a:tab pos="2946400" algn="l"/>
              </a:tabLst>
              <a:defRPr/>
            </a:pPr>
            <a:r>
              <a:rPr lang="en-US" altLang="zh-CN" sz="2400" b="1" dirty="0">
                <a:latin typeface="Times New Roman" panose="02020603050405020304" pitchFamily="18" charset="0"/>
                <a:ea typeface="+mn-ea"/>
              </a:rPr>
              <a:t>	</a:t>
            </a:r>
            <a:r>
              <a:rPr lang="en-US" altLang="zh-CN" sz="2402" dirty="0">
                <a:latin typeface="Wingdings" panose="05000000000000000000" pitchFamily="2" charset="2"/>
                <a:ea typeface="+mn-ea"/>
              </a:rPr>
              <a:t>◼</a:t>
            </a:r>
            <a:r>
              <a:rPr lang="en-US" altLang="zh-CN" sz="2402" b="1" dirty="0">
                <a:latin typeface="Times New Roman" panose="02020603050405020304" pitchFamily="18" charset="0"/>
                <a:ea typeface="+mn-ea"/>
              </a:rPr>
              <a:t>(3,4,7,8)  (1,2,5,6)</a:t>
            </a:r>
          </a:p>
          <a:p>
            <a:pPr fontAlgn="auto">
              <a:lnSpc>
                <a:spcPts val="3457"/>
              </a:lnSpc>
              <a:spcBef>
                <a:spcPts val="0"/>
              </a:spcBef>
              <a:spcAft>
                <a:spcPts val="0"/>
              </a:spcAft>
              <a:tabLst>
                <a:tab pos="114300" algn="l"/>
                <a:tab pos="2755900" algn="l"/>
                <a:tab pos="2946400" algn="l"/>
              </a:tabLst>
              <a:defRPr/>
            </a:pPr>
            <a:r>
              <a:rPr lang="en-US" altLang="zh-CN" sz="2402" b="1" dirty="0">
                <a:latin typeface="Times New Roman" panose="02020603050405020304" pitchFamily="18" charset="0"/>
                <a:ea typeface="+mn-ea"/>
              </a:rPr>
              <a:t>	</a:t>
            </a:r>
            <a:r>
              <a:rPr lang="en-US" altLang="zh-CN" sz="2400" dirty="0">
                <a:latin typeface="Wingdings" panose="05000000000000000000" pitchFamily="2" charset="2"/>
                <a:ea typeface="+mn-ea"/>
              </a:rPr>
              <a:t>◼</a:t>
            </a:r>
            <a:r>
              <a:rPr lang="en-US" altLang="zh-CN" sz="2400" b="1" dirty="0">
                <a:latin typeface="Times New Roman" panose="02020603050405020304" pitchFamily="18" charset="0"/>
                <a:ea typeface="+mn-ea"/>
              </a:rPr>
              <a:t>(1,2,3,4,5,6,7,8)</a:t>
            </a:r>
          </a:p>
          <a:p>
            <a:pPr fontAlgn="auto">
              <a:lnSpc>
                <a:spcPts val="4078"/>
              </a:lnSpc>
              <a:spcBef>
                <a:spcPts val="0"/>
              </a:spcBef>
              <a:spcAft>
                <a:spcPts val="0"/>
              </a:spcAft>
              <a:tabLst>
                <a:tab pos="114300" algn="l"/>
                <a:tab pos="2755900" algn="l"/>
                <a:tab pos="2946400" algn="l"/>
              </a:tabLst>
              <a:defRPr/>
            </a:pPr>
            <a:r>
              <a:rPr lang="zh-CN" altLang="en-US" sz="2798" b="1" dirty="0">
                <a:latin typeface="微软雅黑" panose="020B0503020204020204" pitchFamily="34" charset="-122"/>
                <a:ea typeface="+mn-ea"/>
              </a:rPr>
              <a:t>极端情况</a:t>
            </a:r>
            <a:r>
              <a:rPr lang="en-US" altLang="zh-CN" sz="2798" b="1" dirty="0">
                <a:latin typeface="Times New Roman" panose="02020603050405020304" pitchFamily="18" charset="0"/>
                <a:ea typeface="+mn-ea"/>
              </a:rPr>
              <a:t>:</a:t>
            </a:r>
            <a:r>
              <a:rPr lang="zh-CN" altLang="en-US" sz="2798" b="1" dirty="0">
                <a:latin typeface="微软雅黑" panose="020B0503020204020204" pitchFamily="34" charset="-122"/>
                <a:ea typeface="+mn-ea"/>
              </a:rPr>
              <a:t>数组已排好序</a:t>
            </a:r>
          </a:p>
          <a:p>
            <a:pPr fontAlgn="auto">
              <a:lnSpc>
                <a:spcPts val="3413"/>
              </a:lnSpc>
              <a:spcBef>
                <a:spcPts val="0"/>
              </a:spcBef>
              <a:spcAft>
                <a:spcPts val="0"/>
              </a:spcAft>
              <a:tabLst>
                <a:tab pos="114300" algn="l"/>
                <a:tab pos="2755900" algn="l"/>
                <a:tab pos="2946400" algn="l"/>
              </a:tabLst>
              <a:defRPr/>
            </a:pPr>
            <a:r>
              <a:rPr lang="zh-CN" altLang="en-US" sz="2798" b="1" dirty="0">
                <a:latin typeface="微软雅黑" panose="020B0503020204020204" pitchFamily="34" charset="-122"/>
                <a:ea typeface="+mn-ea"/>
              </a:rPr>
              <a:t>	</a:t>
            </a:r>
            <a:r>
              <a:rPr lang="zh-CN" altLang="en-US" sz="2400" dirty="0">
                <a:latin typeface="Wingdings" panose="05000000000000000000" pitchFamily="2" charset="2"/>
                <a:ea typeface="+mn-ea"/>
              </a:rPr>
              <a:t>◼</a:t>
            </a:r>
            <a:r>
              <a:rPr lang="en-US" altLang="zh-CN" sz="2400" b="1" dirty="0" err="1">
                <a:latin typeface="Times New Roman" panose="02020603050405020304" pitchFamily="18" charset="0"/>
                <a:ea typeface="+mn-ea"/>
              </a:rPr>
              <a:t>Mergesort</a:t>
            </a:r>
            <a:r>
              <a:rPr lang="en-US" altLang="zh-CN" sz="2400" b="1" dirty="0">
                <a:latin typeface="Times New Roman" panose="02020603050405020304" pitchFamily="18" charset="0"/>
                <a:ea typeface="+mn-ea"/>
              </a:rPr>
              <a:t>()</a:t>
            </a:r>
          </a:p>
          <a:p>
            <a:pPr fontAlgn="auto">
              <a:lnSpc>
                <a:spcPts val="100"/>
              </a:lnSpc>
              <a:spcBef>
                <a:spcPts val="0"/>
              </a:spcBef>
              <a:spcAft>
                <a:spcPts val="0"/>
              </a:spcAft>
              <a:tabLst>
                <a:tab pos="114300" algn="l"/>
                <a:tab pos="2755900" algn="l"/>
                <a:tab pos="2946400" algn="l"/>
              </a:tabLst>
              <a:defRPr/>
            </a:pPr>
            <a:r>
              <a:rPr lang="en-US" altLang="zh-CN" sz="2400" b="1" dirty="0">
                <a:latin typeface="Times New Roman" panose="02020603050405020304" pitchFamily="18" charset="0"/>
                <a:ea typeface="+mn-ea"/>
              </a:rPr>
              <a:t>			0</a:t>
            </a:r>
          </a:p>
          <a:p>
            <a:pPr fontAlgn="auto">
              <a:lnSpc>
                <a:spcPts val="3430"/>
              </a:lnSpc>
              <a:spcBef>
                <a:spcPts val="0"/>
              </a:spcBef>
              <a:spcAft>
                <a:spcPts val="0"/>
              </a:spcAft>
              <a:tabLst>
                <a:tab pos="114300" algn="l"/>
                <a:tab pos="2755900" algn="l"/>
                <a:tab pos="2946400" algn="l"/>
              </a:tabLst>
              <a:defRPr/>
            </a:pPr>
            <a:r>
              <a:rPr lang="en-US" altLang="zh-CN" sz="2400" b="1" dirty="0">
                <a:latin typeface="Times New Roman" panose="02020603050405020304" pitchFamily="18" charset="0"/>
                <a:ea typeface="+mn-ea"/>
              </a:rPr>
              <a:t>	</a:t>
            </a:r>
            <a:r>
              <a:rPr lang="en-US" altLang="zh-CN" sz="2400" dirty="0">
                <a:latin typeface="Wingdings" panose="05000000000000000000" pitchFamily="2" charset="2"/>
                <a:ea typeface="+mn-ea"/>
              </a:rPr>
              <a:t>		</a:t>
            </a:r>
            <a:r>
              <a:rPr lang="en-US" altLang="zh-CN" sz="2400" b="1" dirty="0">
                <a:latin typeface="Times New Roman" panose="02020603050405020304" pitchFamily="18" charset="0"/>
                <a:ea typeface="+mn-ea"/>
              </a:rPr>
              <a:t>O(n)</a:t>
            </a:r>
            <a:endParaRPr lang="zh-CN" altLang="en-US" sz="2400" b="1" dirty="0">
              <a:latin typeface="Times New Roman" panose="02020603050405020304" pitchFamily="18" charset="0"/>
              <a:ea typeface="+mn-ea"/>
            </a:endParaRPr>
          </a:p>
        </p:txBody>
      </p:sp>
      <p:sp>
        <p:nvSpPr>
          <p:cNvPr id="9" name="文本框 8">
            <a:extLst>
              <a:ext uri="{FF2B5EF4-FFF2-40B4-BE49-F238E27FC236}">
                <a16:creationId xmlns:a16="http://schemas.microsoft.com/office/drawing/2014/main" id="{9E485DD4-B6F1-402D-A749-1C7F18A2E7DE}"/>
              </a:ext>
            </a:extLst>
          </p:cNvPr>
          <p:cNvSpPr txBox="1"/>
          <p:nvPr/>
        </p:nvSpPr>
        <p:spPr>
          <a:xfrm>
            <a:off x="4846638" y="2936876"/>
            <a:ext cx="2667000" cy="2593975"/>
          </a:xfrm>
          <a:prstGeom prst="rect">
            <a:avLst/>
          </a:prstGeom>
          <a:noFill/>
        </p:spPr>
        <p:txBody>
          <a:bodyPr wrap="none" lIns="0" tIns="0" rIns="0" bIns="0">
            <a:spAutoFit/>
          </a:bodyPr>
          <a:lstStyle/>
          <a:p>
            <a:pPr fontAlgn="auto">
              <a:lnSpc>
                <a:spcPts val="2657"/>
              </a:lnSpc>
              <a:spcBef>
                <a:spcPts val="0"/>
              </a:spcBef>
              <a:spcAft>
                <a:spcPts val="0"/>
              </a:spcAft>
              <a:tabLst>
                <a:tab pos="1320800" algn="l"/>
                <a:tab pos="1358900" algn="l"/>
              </a:tabLst>
              <a:defRPr/>
            </a:pPr>
            <a:r>
              <a:rPr lang="pt-BR" altLang="zh-CN" sz="2400" b="1" dirty="0">
                <a:latin typeface="Times New Roman" panose="02020603050405020304" pitchFamily="18" charset="0"/>
                <a:ea typeface="+mn-ea"/>
              </a:rPr>
              <a:t>(4,8) (3,7) (1,5) (6, 2)</a:t>
            </a:r>
          </a:p>
          <a:p>
            <a:pPr fontAlgn="auto">
              <a:lnSpc>
                <a:spcPts val="1000"/>
              </a:lnSpc>
              <a:spcBef>
                <a:spcPts val="0"/>
              </a:spcBef>
              <a:spcAft>
                <a:spcPts val="0"/>
              </a:spcAft>
              <a:tabLst>
                <a:tab pos="1320800" algn="l"/>
                <a:tab pos="1358900" algn="l"/>
              </a:tabLst>
              <a:defRPr/>
            </a:pPr>
            <a:endParaRPr lang="pt-BR" altLang="zh-CN" sz="2400" b="1" dirty="0">
              <a:latin typeface="Times New Roman" panose="02020603050405020304" pitchFamily="18" charset="0"/>
              <a:ea typeface="+mn-ea"/>
            </a:endParaRPr>
          </a:p>
          <a:p>
            <a:pPr fontAlgn="auto">
              <a:lnSpc>
                <a:spcPts val="1000"/>
              </a:lnSpc>
              <a:spcBef>
                <a:spcPts val="0"/>
              </a:spcBef>
              <a:spcAft>
                <a:spcPts val="0"/>
              </a:spcAft>
              <a:tabLst>
                <a:tab pos="1320800" algn="l"/>
                <a:tab pos="1358900" algn="l"/>
              </a:tabLst>
              <a:defRPr/>
            </a:pPr>
            <a:endParaRPr lang="pt-BR" altLang="zh-CN" sz="2400" b="1" dirty="0">
              <a:latin typeface="Times New Roman" panose="02020603050405020304" pitchFamily="18" charset="0"/>
              <a:ea typeface="+mn-ea"/>
            </a:endParaRPr>
          </a:p>
          <a:p>
            <a:pPr fontAlgn="auto">
              <a:lnSpc>
                <a:spcPts val="1000"/>
              </a:lnSpc>
              <a:spcBef>
                <a:spcPts val="0"/>
              </a:spcBef>
              <a:spcAft>
                <a:spcPts val="0"/>
              </a:spcAft>
              <a:tabLst>
                <a:tab pos="1320800" algn="l"/>
                <a:tab pos="1358900" algn="l"/>
              </a:tabLst>
              <a:defRPr/>
            </a:pPr>
            <a:endParaRPr lang="pt-BR" altLang="zh-CN" sz="2400" b="1" dirty="0">
              <a:latin typeface="Times New Roman" panose="02020603050405020304" pitchFamily="18" charset="0"/>
              <a:ea typeface="+mn-ea"/>
            </a:endParaRPr>
          </a:p>
          <a:p>
            <a:pPr fontAlgn="auto">
              <a:lnSpc>
                <a:spcPts val="1000"/>
              </a:lnSpc>
              <a:spcBef>
                <a:spcPts val="0"/>
              </a:spcBef>
              <a:spcAft>
                <a:spcPts val="0"/>
              </a:spcAft>
              <a:tabLst>
                <a:tab pos="1320800" algn="l"/>
                <a:tab pos="1358900" algn="l"/>
              </a:tabLst>
              <a:defRPr/>
            </a:pPr>
            <a:endParaRPr lang="pt-BR" altLang="zh-CN" sz="2400" b="1" dirty="0">
              <a:latin typeface="Times New Roman" panose="02020603050405020304" pitchFamily="18" charset="0"/>
              <a:ea typeface="+mn-ea"/>
            </a:endParaRPr>
          </a:p>
          <a:p>
            <a:pPr fontAlgn="auto">
              <a:lnSpc>
                <a:spcPts val="1000"/>
              </a:lnSpc>
              <a:spcBef>
                <a:spcPts val="0"/>
              </a:spcBef>
              <a:spcAft>
                <a:spcPts val="0"/>
              </a:spcAft>
              <a:tabLst>
                <a:tab pos="1320800" algn="l"/>
                <a:tab pos="1358900" algn="l"/>
              </a:tabLst>
              <a:defRPr/>
            </a:pPr>
            <a:endParaRPr lang="pt-BR" altLang="zh-CN" sz="2400" b="1" dirty="0">
              <a:latin typeface="Times New Roman" panose="02020603050405020304" pitchFamily="18" charset="0"/>
              <a:ea typeface="+mn-ea"/>
            </a:endParaRPr>
          </a:p>
          <a:p>
            <a:pPr fontAlgn="auto">
              <a:lnSpc>
                <a:spcPts val="1000"/>
              </a:lnSpc>
              <a:spcBef>
                <a:spcPts val="0"/>
              </a:spcBef>
              <a:spcAft>
                <a:spcPts val="0"/>
              </a:spcAft>
              <a:tabLst>
                <a:tab pos="1320800" algn="l"/>
                <a:tab pos="1358900" algn="l"/>
              </a:tabLst>
              <a:defRPr/>
            </a:pPr>
            <a:endParaRPr lang="pt-BR" altLang="zh-CN" sz="2400" b="1" dirty="0">
              <a:latin typeface="Times New Roman" panose="02020603050405020304" pitchFamily="18" charset="0"/>
              <a:ea typeface="+mn-ea"/>
            </a:endParaRPr>
          </a:p>
          <a:p>
            <a:pPr fontAlgn="auto">
              <a:lnSpc>
                <a:spcPts val="1000"/>
              </a:lnSpc>
              <a:spcBef>
                <a:spcPts val="0"/>
              </a:spcBef>
              <a:spcAft>
                <a:spcPts val="0"/>
              </a:spcAft>
              <a:tabLst>
                <a:tab pos="1320800" algn="l"/>
                <a:tab pos="1358900" algn="l"/>
              </a:tabLst>
              <a:defRPr/>
            </a:pPr>
            <a:endParaRPr lang="pt-BR" altLang="zh-CN" sz="2400" b="1" dirty="0">
              <a:latin typeface="Times New Roman" panose="02020603050405020304" pitchFamily="18" charset="0"/>
              <a:ea typeface="+mn-ea"/>
            </a:endParaRPr>
          </a:p>
          <a:p>
            <a:pPr fontAlgn="auto">
              <a:lnSpc>
                <a:spcPts val="1000"/>
              </a:lnSpc>
              <a:spcBef>
                <a:spcPts val="0"/>
              </a:spcBef>
              <a:spcAft>
                <a:spcPts val="0"/>
              </a:spcAft>
              <a:tabLst>
                <a:tab pos="1320800" algn="l"/>
                <a:tab pos="1358900" algn="l"/>
              </a:tabLst>
              <a:defRPr/>
            </a:pPr>
            <a:endParaRPr lang="pt-BR" altLang="zh-CN" sz="2400" b="1" dirty="0">
              <a:latin typeface="Times New Roman" panose="02020603050405020304" pitchFamily="18" charset="0"/>
              <a:ea typeface="+mn-ea"/>
            </a:endParaRPr>
          </a:p>
          <a:p>
            <a:pPr fontAlgn="auto">
              <a:lnSpc>
                <a:spcPts val="1000"/>
              </a:lnSpc>
              <a:spcBef>
                <a:spcPts val="0"/>
              </a:spcBef>
              <a:spcAft>
                <a:spcPts val="0"/>
              </a:spcAft>
              <a:tabLst>
                <a:tab pos="1320800" algn="l"/>
                <a:tab pos="1358900" algn="l"/>
              </a:tabLst>
              <a:defRPr/>
            </a:pPr>
            <a:endParaRPr lang="pt-BR" altLang="zh-CN" sz="2400" b="1" dirty="0">
              <a:latin typeface="Times New Roman" panose="02020603050405020304" pitchFamily="18" charset="0"/>
              <a:ea typeface="+mn-ea"/>
            </a:endParaRPr>
          </a:p>
          <a:p>
            <a:pPr fontAlgn="auto">
              <a:lnSpc>
                <a:spcPts val="1000"/>
              </a:lnSpc>
              <a:spcBef>
                <a:spcPts val="0"/>
              </a:spcBef>
              <a:spcAft>
                <a:spcPts val="0"/>
              </a:spcAft>
              <a:tabLst>
                <a:tab pos="1320800" algn="l"/>
                <a:tab pos="1358900" algn="l"/>
              </a:tabLst>
              <a:defRPr/>
            </a:pPr>
            <a:endParaRPr lang="pt-BR" altLang="zh-CN" sz="2400" b="1" dirty="0">
              <a:latin typeface="Times New Roman" panose="02020603050405020304" pitchFamily="18" charset="0"/>
              <a:ea typeface="+mn-ea"/>
            </a:endParaRPr>
          </a:p>
          <a:p>
            <a:pPr fontAlgn="auto">
              <a:lnSpc>
                <a:spcPts val="1000"/>
              </a:lnSpc>
              <a:spcBef>
                <a:spcPts val="0"/>
              </a:spcBef>
              <a:spcAft>
                <a:spcPts val="0"/>
              </a:spcAft>
              <a:tabLst>
                <a:tab pos="1320800" algn="l"/>
                <a:tab pos="1358900" algn="l"/>
              </a:tabLst>
              <a:defRPr/>
            </a:pPr>
            <a:endParaRPr lang="pt-BR" altLang="zh-CN" sz="2400" b="1" dirty="0">
              <a:latin typeface="Times New Roman" panose="02020603050405020304" pitchFamily="18" charset="0"/>
              <a:ea typeface="+mn-ea"/>
            </a:endParaRPr>
          </a:p>
          <a:p>
            <a:pPr fontAlgn="auto">
              <a:lnSpc>
                <a:spcPts val="3819"/>
              </a:lnSpc>
              <a:spcBef>
                <a:spcPts val="0"/>
              </a:spcBef>
              <a:spcAft>
                <a:spcPts val="0"/>
              </a:spcAft>
              <a:tabLst>
                <a:tab pos="1320800" algn="l"/>
                <a:tab pos="1358900" algn="l"/>
              </a:tabLst>
              <a:defRPr/>
            </a:pPr>
            <a:r>
              <a:rPr lang="pt-BR" altLang="zh-CN" sz="2400" b="1" dirty="0">
                <a:latin typeface="Times New Roman" panose="02020603050405020304" pitchFamily="18" charset="0"/>
                <a:ea typeface="+mn-ea"/>
              </a:rPr>
              <a:t>		log</a:t>
            </a:r>
            <a:r>
              <a:rPr lang="pt-BR" altLang="zh-CN" sz="1596" b="1" dirty="0">
                <a:latin typeface="Times New Roman" panose="02020603050405020304" pitchFamily="18" charset="0"/>
                <a:ea typeface="+mn-ea"/>
              </a:rPr>
              <a:t>2</a:t>
            </a:r>
            <a:r>
              <a:rPr lang="pt-BR" altLang="zh-CN" sz="2400" b="1" dirty="0">
                <a:latin typeface="Times New Roman" panose="02020603050405020304" pitchFamily="18" charset="0"/>
                <a:ea typeface="+mn-ea"/>
              </a:rPr>
              <a:t>n </a:t>
            </a:r>
            <a:r>
              <a:rPr lang="zh-CN" altLang="pt-BR" sz="2400" b="1" dirty="0">
                <a:latin typeface="微软雅黑" panose="020B0503020204020204" pitchFamily="34" charset="-122"/>
                <a:ea typeface="+mn-ea"/>
              </a:rPr>
              <a:t>次</a:t>
            </a:r>
          </a:p>
          <a:p>
            <a:pPr fontAlgn="auto">
              <a:lnSpc>
                <a:spcPts val="3042"/>
              </a:lnSpc>
              <a:spcBef>
                <a:spcPts val="0"/>
              </a:spcBef>
              <a:spcAft>
                <a:spcPts val="0"/>
              </a:spcAft>
              <a:tabLst>
                <a:tab pos="1320800" algn="l"/>
                <a:tab pos="1358900" algn="l"/>
              </a:tabLst>
              <a:defRPr/>
            </a:pPr>
            <a:r>
              <a:rPr lang="zh-CN" altLang="pt-BR" sz="2400" b="1" dirty="0">
                <a:latin typeface="微软雅黑" panose="020B0503020204020204" pitchFamily="34" charset="-122"/>
                <a:ea typeface="+mn-ea"/>
              </a:rPr>
              <a:t>	</a:t>
            </a:r>
            <a:r>
              <a:rPr lang="pt-BR" altLang="zh-CN" sz="2400" b="1" dirty="0">
                <a:latin typeface="Times New Roman" panose="02020603050405020304" pitchFamily="18" charset="0"/>
                <a:ea typeface="+mn-ea"/>
              </a:rPr>
              <a:t>O(nlogn)</a:t>
            </a:r>
            <a:endParaRPr lang="zh-CN" altLang="en-US" sz="2400" b="1" dirty="0">
              <a:latin typeface="Times New Roman" panose="02020603050405020304" pitchFamily="18" charset="0"/>
              <a:ea typeface="+mn-ea"/>
            </a:endParaRPr>
          </a:p>
        </p:txBody>
      </p:sp>
      <p:sp>
        <p:nvSpPr>
          <p:cNvPr id="10" name="文本框 9">
            <a:extLst>
              <a:ext uri="{FF2B5EF4-FFF2-40B4-BE49-F238E27FC236}">
                <a16:creationId xmlns:a16="http://schemas.microsoft.com/office/drawing/2014/main" id="{B9CA9940-DECF-4923-9840-5A88EE0568D2}"/>
              </a:ext>
            </a:extLst>
          </p:cNvPr>
          <p:cNvSpPr txBox="1"/>
          <p:nvPr/>
        </p:nvSpPr>
        <p:spPr>
          <a:xfrm>
            <a:off x="8743951" y="5597525"/>
            <a:ext cx="163513" cy="204788"/>
          </a:xfrm>
          <a:prstGeom prst="rect">
            <a:avLst/>
          </a:prstGeom>
          <a:noFill/>
        </p:spPr>
        <p:txBody>
          <a:bodyPr wrap="none" lIns="0" tIns="0" rIns="0" bIns="0">
            <a:spAutoFit/>
          </a:bodyPr>
          <a:lstStyle/>
          <a:p>
            <a:pPr fontAlgn="auto">
              <a:lnSpc>
                <a:spcPts val="1609"/>
              </a:lnSpc>
              <a:spcBef>
                <a:spcPts val="0"/>
              </a:spcBef>
              <a:spcAft>
                <a:spcPts val="0"/>
              </a:spcAft>
              <a:defRPr/>
            </a:pPr>
            <a:r>
              <a:rPr lang="en-US" altLang="zh-CN" sz="1404">
                <a:latin typeface="Arial Narrow" panose="020B0606020202030204" pitchFamily="34" charset="0"/>
                <a:ea typeface="+mn-ea"/>
              </a:rPr>
              <a:t>35</a:t>
            </a:r>
            <a:endParaRPr lang="zh-CN" altLang="en-US" sz="1404">
              <a:latin typeface="Arial Narrow" panose="020B0606020202030204" pitchFamily="34" charset="0"/>
              <a:ea typeface="+mn-ea"/>
            </a:endParaRPr>
          </a:p>
        </p:txBody>
      </p:sp>
      <p:sp>
        <p:nvSpPr>
          <p:cNvPr id="11" name="Rectangle 4">
            <a:extLst>
              <a:ext uri="{FF2B5EF4-FFF2-40B4-BE49-F238E27FC236}">
                <a16:creationId xmlns:a16="http://schemas.microsoft.com/office/drawing/2014/main" id="{72D27E99-9235-4B55-89EA-0702C2A7F620}"/>
              </a:ext>
            </a:extLst>
          </p:cNvPr>
          <p:cNvSpPr>
            <a:spLocks noChangeArrowheads="1"/>
          </p:cNvSpPr>
          <p:nvPr/>
        </p:nvSpPr>
        <p:spPr bwMode="auto">
          <a:xfrm>
            <a:off x="684213" y="1889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zh-CN" altLang="en-US" dirty="0">
                <a:effectLst>
                  <a:outerShdw blurRad="38100" dist="38100" dir="2700000" algn="tl">
                    <a:srgbClr val="C0C0C0"/>
                  </a:outerShdw>
                </a:effectLst>
                <a:latin typeface="黑体" pitchFamily="2" charset="-122"/>
                <a:ea typeface="黑体" pitchFamily="2" charset="-122"/>
              </a:rPr>
              <a:t>归并排序</a:t>
            </a:r>
          </a:p>
        </p:txBody>
      </p:sp>
      <p:sp>
        <p:nvSpPr>
          <p:cNvPr id="12" name="文本框 11">
            <a:extLst>
              <a:ext uri="{FF2B5EF4-FFF2-40B4-BE49-F238E27FC236}">
                <a16:creationId xmlns:a16="http://schemas.microsoft.com/office/drawing/2014/main" id="{F40060DF-0F04-420B-98BF-A483742492B3}"/>
              </a:ext>
            </a:extLst>
          </p:cNvPr>
          <p:cNvSpPr txBox="1"/>
          <p:nvPr/>
        </p:nvSpPr>
        <p:spPr>
          <a:xfrm>
            <a:off x="604838" y="1327149"/>
            <a:ext cx="7639570" cy="523220"/>
          </a:xfrm>
          <a:prstGeom prst="rect">
            <a:avLst/>
          </a:prstGeom>
          <a:noFill/>
        </p:spPr>
        <p:txBody>
          <a:bodyPr wrap="square">
            <a:spAutoFit/>
          </a:bodyPr>
          <a:lstStyle/>
          <a:p>
            <a:pPr marL="457200" indent="-457200">
              <a:buFont typeface="Wingdings" panose="05000000000000000000" pitchFamily="2" charset="2"/>
              <a:buChar char="Ø"/>
            </a:pPr>
            <a:r>
              <a:rPr lang="zh-CN" altLang="en-US" sz="2796" b="1" dirty="0">
                <a:latin typeface="微软雅黑" panose="020B0503020204020204" pitchFamily="34" charset="-122"/>
                <a:ea typeface="+mn-ea"/>
              </a:rPr>
              <a:t>自然归并排序是归并排序算法的一个变形</a:t>
            </a:r>
          </a:p>
        </p:txBody>
      </p:sp>
      <p:sp>
        <p:nvSpPr>
          <p:cNvPr id="3" name="文本框 2">
            <a:extLst>
              <a:ext uri="{FF2B5EF4-FFF2-40B4-BE49-F238E27FC236}">
                <a16:creationId xmlns:a16="http://schemas.microsoft.com/office/drawing/2014/main" id="{5EA547B6-A81E-B149-34C7-11565EF25815}"/>
              </a:ext>
            </a:extLst>
          </p:cNvPr>
          <p:cNvSpPr txBox="1"/>
          <p:nvPr/>
        </p:nvSpPr>
        <p:spPr>
          <a:xfrm>
            <a:off x="821532" y="5768227"/>
            <a:ext cx="4572000" cy="646331"/>
          </a:xfrm>
          <a:prstGeom prst="rect">
            <a:avLst/>
          </a:prstGeom>
          <a:noFill/>
        </p:spPr>
        <p:txBody>
          <a:bodyPr wrap="square">
            <a:spAutoFit/>
          </a:bodyPr>
          <a:lstStyle/>
          <a:p>
            <a:r>
              <a:rPr lang="zh-CN" altLang="en-US" dirty="0">
                <a:hlinkClick r:id="rId3"/>
              </a:rPr>
              <a:t>经典的“归并排序”，采用分治策略：先拆分，然后再合并</a:t>
            </a:r>
            <a:r>
              <a:rPr lang="en-US" altLang="zh-CN" dirty="0">
                <a:hlinkClick r:id="rId3"/>
              </a:rPr>
              <a:t>,</a:t>
            </a:r>
            <a:r>
              <a:rPr lang="zh-CN" altLang="en-US" dirty="0">
                <a:hlinkClick r:id="rId3"/>
              </a:rPr>
              <a:t>游戏</a:t>
            </a:r>
            <a:r>
              <a:rPr lang="en-US" altLang="zh-CN" dirty="0">
                <a:hlinkClick r:id="rId3"/>
              </a:rPr>
              <a:t>,</a:t>
            </a:r>
            <a:r>
              <a:rPr lang="zh-CN" altLang="en-US" dirty="0">
                <a:hlinkClick r:id="rId3"/>
              </a:rPr>
              <a:t>休闲游戏</a:t>
            </a:r>
            <a:r>
              <a:rPr lang="en-US" altLang="zh-CN" dirty="0">
                <a:hlinkClick r:id="rId3"/>
              </a:rPr>
              <a:t>,</a:t>
            </a:r>
            <a:r>
              <a:rPr lang="zh-CN" altLang="en-US" dirty="0">
                <a:hlinkClick r:id="rId3"/>
              </a:rPr>
              <a:t>好看视频</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53EDA4F7-4A53-453D-B8EB-C285E4AF341D}"/>
              </a:ext>
            </a:extLst>
          </p:cNvPr>
          <p:cNvSpPr>
            <a:spLocks noGrp="1" noChangeArrowheads="1"/>
          </p:cNvSpPr>
          <p:nvPr>
            <p:ph type="title"/>
          </p:nvPr>
        </p:nvSpPr>
        <p:spPr/>
        <p:txBody>
          <a:bodyPr/>
          <a:lstStyle/>
          <a:p>
            <a:pPr eaLnBrk="1" hangingPunct="1"/>
            <a:r>
              <a:rPr lang="zh-CN" altLang="en-US"/>
              <a:t>归并排序</a:t>
            </a:r>
          </a:p>
        </p:txBody>
      </p:sp>
      <p:sp>
        <p:nvSpPr>
          <p:cNvPr id="11268" name="Rectangle 3">
            <a:extLst>
              <a:ext uri="{FF2B5EF4-FFF2-40B4-BE49-F238E27FC236}">
                <a16:creationId xmlns:a16="http://schemas.microsoft.com/office/drawing/2014/main" id="{565A0AD4-1658-47E6-9F05-84008A96BD46}"/>
              </a:ext>
            </a:extLst>
          </p:cNvPr>
          <p:cNvSpPr>
            <a:spLocks noGrp="1" noChangeArrowheads="1"/>
          </p:cNvSpPr>
          <p:nvPr>
            <p:ph idx="1"/>
          </p:nvPr>
        </p:nvSpPr>
        <p:spPr>
          <a:xfrm>
            <a:off x="436209" y="1737806"/>
            <a:ext cx="7886700" cy="4351338"/>
          </a:xfrm>
        </p:spPr>
        <p:txBody>
          <a:bodyPr/>
          <a:lstStyle/>
          <a:p>
            <a:pPr eaLnBrk="1" hangingPunct="1">
              <a:lnSpc>
                <a:spcPct val="150000"/>
              </a:lnSpc>
            </a:pPr>
            <a:r>
              <a:rPr lang="zh-CN" altLang="en-US" dirty="0"/>
              <a:t>对于归并排序算法，设</a:t>
            </a:r>
            <a:r>
              <a:rPr lang="en-US" altLang="zh-CN" dirty="0"/>
              <a:t>T(n)</a:t>
            </a:r>
            <a:r>
              <a:rPr lang="zh-CN" altLang="en-US" dirty="0"/>
              <a:t>表示该算法在规模为</a:t>
            </a:r>
            <a:r>
              <a:rPr lang="en-US" altLang="zh-CN" dirty="0"/>
              <a:t>n</a:t>
            </a:r>
            <a:r>
              <a:rPr lang="zh-CN" altLang="en-US" dirty="0"/>
              <a:t>的输入实例上最坏的运行（比较）时间。</a:t>
            </a:r>
          </a:p>
          <a:p>
            <a:pPr eaLnBrk="1" hangingPunct="1">
              <a:lnSpc>
                <a:spcPct val="150000"/>
              </a:lnSpc>
            </a:pPr>
            <a:endParaRPr lang="zh-CN" altLang="en-US" dirty="0"/>
          </a:p>
          <a:p>
            <a:pPr eaLnBrk="1" hangingPunct="1">
              <a:lnSpc>
                <a:spcPct val="150000"/>
              </a:lnSpc>
            </a:pPr>
            <a:r>
              <a:rPr lang="zh-CN" altLang="en-US" dirty="0"/>
              <a:t>开始假设</a:t>
            </a:r>
            <a:r>
              <a:rPr lang="en-US" altLang="zh-CN" dirty="0"/>
              <a:t>n</a:t>
            </a:r>
            <a:r>
              <a:rPr lang="zh-CN" altLang="en-US" dirty="0"/>
              <a:t>是2的整数次幂</a:t>
            </a:r>
          </a:p>
          <a:p>
            <a:pPr eaLnBrk="1" hangingPunct="1">
              <a:lnSpc>
                <a:spcPct val="150000"/>
              </a:lnSpc>
            </a:pPr>
            <a:endParaRPr lang="zh-CN" altLang="en-US" dirty="0"/>
          </a:p>
          <a:p>
            <a:pPr eaLnBrk="1" hangingPunct="1">
              <a:lnSpc>
                <a:spcPct val="150000"/>
              </a:lnSpc>
            </a:pPr>
            <a:r>
              <a:rPr lang="zh-CN" altLang="en-US" dirty="0"/>
              <a:t>可以得到递归公式如下：</a:t>
            </a:r>
          </a:p>
        </p:txBody>
      </p:sp>
      <p:sp>
        <p:nvSpPr>
          <p:cNvPr id="11266" name="灯片编号占位符 5">
            <a:extLst>
              <a:ext uri="{FF2B5EF4-FFF2-40B4-BE49-F238E27FC236}">
                <a16:creationId xmlns:a16="http://schemas.microsoft.com/office/drawing/2014/main" id="{41C33CA0-2EE8-488C-B3D5-DC0A52C12205}"/>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C7B513D-A6E6-42CF-B9F8-04C1817463B3}" type="slidenum">
              <a:rPr kumimoji="0" lang="zh-CN" altLang="en-US" sz="1400" smtClean="0"/>
              <a:pPr>
                <a:spcBef>
                  <a:spcPct val="0"/>
                </a:spcBef>
                <a:buClrTx/>
                <a:buSzTx/>
                <a:buFontTx/>
                <a:buNone/>
              </a:pPr>
              <a:t>67</a:t>
            </a:fld>
            <a:endParaRPr kumimoji="0" lang="en-US" altLang="zh-CN" sz="1400"/>
          </a:p>
        </p:txBody>
      </p:sp>
      <p:grpSp>
        <p:nvGrpSpPr>
          <p:cNvPr id="2" name="组合 1">
            <a:extLst>
              <a:ext uri="{FF2B5EF4-FFF2-40B4-BE49-F238E27FC236}">
                <a16:creationId xmlns:a16="http://schemas.microsoft.com/office/drawing/2014/main" id="{6F16A8D8-82D6-3FD7-EB34-ADF2F438B28B}"/>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29F44F6B-67E6-2BF1-008E-2D1B05D74232}"/>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0AD7783B-80F3-FEDB-4559-7661C58D124C}"/>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E78042C9-9F82-7B57-97DE-4BDBBA55B2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6" name="组合 5">
            <a:extLst>
              <a:ext uri="{FF2B5EF4-FFF2-40B4-BE49-F238E27FC236}">
                <a16:creationId xmlns:a16="http://schemas.microsoft.com/office/drawing/2014/main" id="{299465F4-764A-1FFB-CA90-23C44F69DB8F}"/>
              </a:ext>
            </a:extLst>
          </p:cNvPr>
          <p:cNvGrpSpPr/>
          <p:nvPr/>
        </p:nvGrpSpPr>
        <p:grpSpPr>
          <a:xfrm>
            <a:off x="0" y="6381328"/>
            <a:ext cx="9036484" cy="362367"/>
            <a:chOff x="-31973" y="6359109"/>
            <a:chExt cx="12307321" cy="224782"/>
          </a:xfrm>
        </p:grpSpPr>
        <p:grpSp>
          <p:nvGrpSpPr>
            <p:cNvPr id="7" name="组合 6">
              <a:extLst>
                <a:ext uri="{FF2B5EF4-FFF2-40B4-BE49-F238E27FC236}">
                  <a16:creationId xmlns:a16="http://schemas.microsoft.com/office/drawing/2014/main" id="{75CA319B-6DA4-9172-F047-1C88F240FB10}"/>
                </a:ext>
              </a:extLst>
            </p:cNvPr>
            <p:cNvGrpSpPr/>
            <p:nvPr userDrawn="1"/>
          </p:nvGrpSpPr>
          <p:grpSpPr>
            <a:xfrm>
              <a:off x="-31973" y="6414350"/>
              <a:ext cx="9656823" cy="114300"/>
              <a:chOff x="-111800" y="6407270"/>
              <a:chExt cx="9656823" cy="114300"/>
            </a:xfrm>
          </p:grpSpPr>
          <p:cxnSp>
            <p:nvCxnSpPr>
              <p:cNvPr id="18" name="直接连接符 17">
                <a:extLst>
                  <a:ext uri="{FF2B5EF4-FFF2-40B4-BE49-F238E27FC236}">
                    <a16:creationId xmlns:a16="http://schemas.microsoft.com/office/drawing/2014/main" id="{9B31579D-80C2-10C3-C4C4-33F2A0137235}"/>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349535E-B66D-6B05-9C33-A74C35E9EAFA}"/>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A8C0ECD-5BF9-13B2-D08B-312B0FC15516}"/>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C83C634-CBF5-6DCD-5D5D-89627A74BBE5}"/>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FAB363B-D89E-59CF-C600-31C53D4A7BF5}"/>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F6BC421-868E-C0DF-AFCF-D32B67C7AE32}"/>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55746F4-C29A-BDDF-DA22-650B700AC00F}"/>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34E7D88-B685-014A-21AA-6E47DAB87124}"/>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EBDAD7F-EED4-C91F-7E4B-2889774D61AA}"/>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C4A0D79-37CE-CB9F-D714-CEEF68667FBD}"/>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4DBE6EC-3409-BA4D-157C-99610CAFF5ED}"/>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DF4760A-C7E0-6103-D0F9-7B4A7A33C283}"/>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3786031-6545-F40C-38A6-52B9B90D17AC}"/>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54E8679-55B6-B14B-F1F0-FF3D799BD860}"/>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163791D-D0E2-E0E6-01FB-5C5A869545F3}"/>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CE56E4D-25F3-586F-748E-16609D454DB6}"/>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95B1252-9C96-6D14-B4FC-BA69D9602CD3}"/>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FC2D5F3-1BD0-6AF6-A43E-FA915A8C4322}"/>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45FB55-1883-B97E-71AD-374F3BC5ECB4}"/>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B308248-D1B0-9747-57E7-F8498DE0F032}"/>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175DD32-ECA0-33AB-A270-856BA77F4708}"/>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EE9F1DB-7C61-9011-4992-96A3B640464F}"/>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4D8AD30-FDB6-B0D7-9387-451C9D970FB2}"/>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FE08DD1-C441-5BD2-8DC0-BC5F5C4F7E2B}"/>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677A3-E3B4-767D-5305-72194E6B05C0}"/>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E1BE6FF-6C14-30DC-7DBA-20B4E0F99C0F}"/>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FF01389-A285-373A-DE5F-364FA458EF19}"/>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1A71ED5-DFBE-4397-ED64-FF0E283B8CC3}"/>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B762ACC-8555-40DD-8834-CA6CD6CDC494}"/>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EECD8B8-A273-2389-0DE5-E439A3DC5129}"/>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5083CCE-0B61-0D42-7B7D-86E93ABD0934}"/>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83DA547-C76C-4B62-90C1-98209DB2FEEC}"/>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40C8003-664B-5998-B288-31A7A140B5BB}"/>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924ECF0-2A68-24B4-5477-72694355F6FD}"/>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6FDE796-A3C8-5FC5-FDE3-9221B4CC454B}"/>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8C9D7C8-F05A-09C8-36A6-3A23510819D0}"/>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3523E2D-A66A-4BDC-E0F3-DB1211E6571E}"/>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31FA042-0E09-F489-805D-A5070B291823}"/>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197D639-620D-06B3-D858-98B97FF0DBB1}"/>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58D2115-63A9-8611-7971-ABC882DCF427}"/>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2D1C8B5-99C4-4115-46BD-AC2A5082CF22}"/>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9443652-C624-8B28-4381-641373201295}"/>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6000A19-492B-9B8D-2584-6089E98EE00B}"/>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A10ACAA-9CE7-7F5F-14AC-CFDB529B8DCB}"/>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11D91D2-76C1-6216-6784-62BD7D87115A}"/>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33D9855-3331-7AB1-33F1-E17879995887}"/>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64" name="直接连接符 11263">
                <a:extLst>
                  <a:ext uri="{FF2B5EF4-FFF2-40B4-BE49-F238E27FC236}">
                    <a16:creationId xmlns:a16="http://schemas.microsoft.com/office/drawing/2014/main" id="{AE6115FF-B755-CAAA-E194-1BEBB7A39F53}"/>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65" name="直接连接符 11264">
                <a:extLst>
                  <a:ext uri="{FF2B5EF4-FFF2-40B4-BE49-F238E27FC236}">
                    <a16:creationId xmlns:a16="http://schemas.microsoft.com/office/drawing/2014/main" id="{D7D644B2-CC75-FF9D-5FE9-BBA7BAA9A231}"/>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69" name="直接连接符 11268">
                <a:extLst>
                  <a:ext uri="{FF2B5EF4-FFF2-40B4-BE49-F238E27FC236}">
                    <a16:creationId xmlns:a16="http://schemas.microsoft.com/office/drawing/2014/main" id="{D80DD9EF-55AC-59F8-10AB-C53593842A71}"/>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70" name="直接连接符 11269">
                <a:extLst>
                  <a:ext uri="{FF2B5EF4-FFF2-40B4-BE49-F238E27FC236}">
                    <a16:creationId xmlns:a16="http://schemas.microsoft.com/office/drawing/2014/main" id="{153043D1-B58B-657B-BDB1-3238C35592CD}"/>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71" name="直接连接符 11270">
                <a:extLst>
                  <a:ext uri="{FF2B5EF4-FFF2-40B4-BE49-F238E27FC236}">
                    <a16:creationId xmlns:a16="http://schemas.microsoft.com/office/drawing/2014/main" id="{F854A2BF-A5CF-EC57-BD86-CC7826A5049F}"/>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72" name="直接连接符 11271">
                <a:extLst>
                  <a:ext uri="{FF2B5EF4-FFF2-40B4-BE49-F238E27FC236}">
                    <a16:creationId xmlns:a16="http://schemas.microsoft.com/office/drawing/2014/main" id="{C84856A6-18F8-09B0-997C-32C52A9B41EB}"/>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73" name="直接连接符 11272">
                <a:extLst>
                  <a:ext uri="{FF2B5EF4-FFF2-40B4-BE49-F238E27FC236}">
                    <a16:creationId xmlns:a16="http://schemas.microsoft.com/office/drawing/2014/main" id="{6701950A-560F-9011-4164-D7584CB54007}"/>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74" name="直接连接符 11273">
                <a:extLst>
                  <a:ext uri="{FF2B5EF4-FFF2-40B4-BE49-F238E27FC236}">
                    <a16:creationId xmlns:a16="http://schemas.microsoft.com/office/drawing/2014/main" id="{4CFD5B98-4103-BE2C-AB94-E2A6626FA4BC}"/>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75" name="直接连接符 11274">
                <a:extLst>
                  <a:ext uri="{FF2B5EF4-FFF2-40B4-BE49-F238E27FC236}">
                    <a16:creationId xmlns:a16="http://schemas.microsoft.com/office/drawing/2014/main" id="{E80305FC-2E6B-D798-1FA5-2C0129E9BA85}"/>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76" name="直接连接符 11275">
                <a:extLst>
                  <a:ext uri="{FF2B5EF4-FFF2-40B4-BE49-F238E27FC236}">
                    <a16:creationId xmlns:a16="http://schemas.microsoft.com/office/drawing/2014/main" id="{B868C2B0-40C4-B023-3DBD-9A49828018C6}"/>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77" name="直接连接符 11276">
                <a:extLst>
                  <a:ext uri="{FF2B5EF4-FFF2-40B4-BE49-F238E27FC236}">
                    <a16:creationId xmlns:a16="http://schemas.microsoft.com/office/drawing/2014/main" id="{1E126EF8-CEEF-41FC-6245-CD8CEF4C6A6D}"/>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78" name="直接连接符 11277">
                <a:extLst>
                  <a:ext uri="{FF2B5EF4-FFF2-40B4-BE49-F238E27FC236}">
                    <a16:creationId xmlns:a16="http://schemas.microsoft.com/office/drawing/2014/main" id="{5C6A8C70-C19B-A63F-2089-4807941EB8AF}"/>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79" name="直接连接符 11278">
                <a:extLst>
                  <a:ext uri="{FF2B5EF4-FFF2-40B4-BE49-F238E27FC236}">
                    <a16:creationId xmlns:a16="http://schemas.microsoft.com/office/drawing/2014/main" id="{DFCC77AC-6FB4-824B-A2A6-EB63F7FAA1B5}"/>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80" name="直接连接符 11279">
                <a:extLst>
                  <a:ext uri="{FF2B5EF4-FFF2-40B4-BE49-F238E27FC236}">
                    <a16:creationId xmlns:a16="http://schemas.microsoft.com/office/drawing/2014/main" id="{20F05A95-96A9-5DC1-775F-43C990A91A87}"/>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81" name="直接连接符 11280">
                <a:extLst>
                  <a:ext uri="{FF2B5EF4-FFF2-40B4-BE49-F238E27FC236}">
                    <a16:creationId xmlns:a16="http://schemas.microsoft.com/office/drawing/2014/main" id="{4592FE98-27C7-AB74-A630-67B488681AA7}"/>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82" name="直接连接符 11281">
                <a:extLst>
                  <a:ext uri="{FF2B5EF4-FFF2-40B4-BE49-F238E27FC236}">
                    <a16:creationId xmlns:a16="http://schemas.microsoft.com/office/drawing/2014/main" id="{04582980-87DB-97DD-3EE6-FCD3FD26FFD3}"/>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83" name="直接连接符 11282">
                <a:extLst>
                  <a:ext uri="{FF2B5EF4-FFF2-40B4-BE49-F238E27FC236}">
                    <a16:creationId xmlns:a16="http://schemas.microsoft.com/office/drawing/2014/main" id="{6ECC31B5-226C-3070-87EF-ACE841444EB3}"/>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84" name="直接连接符 11283">
                <a:extLst>
                  <a:ext uri="{FF2B5EF4-FFF2-40B4-BE49-F238E27FC236}">
                    <a16:creationId xmlns:a16="http://schemas.microsoft.com/office/drawing/2014/main" id="{04E94231-FE96-C7BA-D71A-18C62A5A33F7}"/>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85" name="直接连接符 11284">
                <a:extLst>
                  <a:ext uri="{FF2B5EF4-FFF2-40B4-BE49-F238E27FC236}">
                    <a16:creationId xmlns:a16="http://schemas.microsoft.com/office/drawing/2014/main" id="{13C7B30D-82F4-39D8-021A-253AA9B76B5A}"/>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86" name="直接连接符 11285">
                <a:extLst>
                  <a:ext uri="{FF2B5EF4-FFF2-40B4-BE49-F238E27FC236}">
                    <a16:creationId xmlns:a16="http://schemas.microsoft.com/office/drawing/2014/main" id="{0722508E-3F95-984D-F846-00B73D016F69}"/>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87" name="直接连接符 11286">
                <a:extLst>
                  <a:ext uri="{FF2B5EF4-FFF2-40B4-BE49-F238E27FC236}">
                    <a16:creationId xmlns:a16="http://schemas.microsoft.com/office/drawing/2014/main" id="{1B72D963-C356-E638-0198-2457E047AB85}"/>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88" name="直接连接符 11287">
                <a:extLst>
                  <a:ext uri="{FF2B5EF4-FFF2-40B4-BE49-F238E27FC236}">
                    <a16:creationId xmlns:a16="http://schemas.microsoft.com/office/drawing/2014/main" id="{985D300A-DFC2-4650-FCB0-E835CEAB1799}"/>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89" name="直接连接符 11288">
                <a:extLst>
                  <a:ext uri="{FF2B5EF4-FFF2-40B4-BE49-F238E27FC236}">
                    <a16:creationId xmlns:a16="http://schemas.microsoft.com/office/drawing/2014/main" id="{A02A6806-14AD-B4C2-7AD4-C8501F57E13A}"/>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90" name="直接连接符 11289">
                <a:extLst>
                  <a:ext uri="{FF2B5EF4-FFF2-40B4-BE49-F238E27FC236}">
                    <a16:creationId xmlns:a16="http://schemas.microsoft.com/office/drawing/2014/main" id="{BB9D5E8C-C28C-0FB3-582F-8F9F7993BE4F}"/>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91" name="直接连接符 11290">
                <a:extLst>
                  <a:ext uri="{FF2B5EF4-FFF2-40B4-BE49-F238E27FC236}">
                    <a16:creationId xmlns:a16="http://schemas.microsoft.com/office/drawing/2014/main" id="{F3891767-907B-635E-39AB-1E22B3652E21}"/>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92" name="直接连接符 11291">
                <a:extLst>
                  <a:ext uri="{FF2B5EF4-FFF2-40B4-BE49-F238E27FC236}">
                    <a16:creationId xmlns:a16="http://schemas.microsoft.com/office/drawing/2014/main" id="{BE4C0B10-7DD4-E532-6356-621C7316CA4B}"/>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93" name="直接连接符 11292">
                <a:extLst>
                  <a:ext uri="{FF2B5EF4-FFF2-40B4-BE49-F238E27FC236}">
                    <a16:creationId xmlns:a16="http://schemas.microsoft.com/office/drawing/2014/main" id="{B5241BC1-3329-0286-9869-AC39B97A67E0}"/>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94" name="直接连接符 11293">
                <a:extLst>
                  <a:ext uri="{FF2B5EF4-FFF2-40B4-BE49-F238E27FC236}">
                    <a16:creationId xmlns:a16="http://schemas.microsoft.com/office/drawing/2014/main" id="{ACF1FA3B-FA5F-54FF-0ABC-09A304CDA6E7}"/>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95" name="直接连接符 11294">
                <a:extLst>
                  <a:ext uri="{FF2B5EF4-FFF2-40B4-BE49-F238E27FC236}">
                    <a16:creationId xmlns:a16="http://schemas.microsoft.com/office/drawing/2014/main" id="{B46B49BE-F303-BE0F-09F4-456F464C2FF2}"/>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96" name="直接连接符 11295">
                <a:extLst>
                  <a:ext uri="{FF2B5EF4-FFF2-40B4-BE49-F238E27FC236}">
                    <a16:creationId xmlns:a16="http://schemas.microsoft.com/office/drawing/2014/main" id="{F1FC6501-A61B-2E52-7FDC-D10728DADB12}"/>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97" name="直接连接符 11296">
                <a:extLst>
                  <a:ext uri="{FF2B5EF4-FFF2-40B4-BE49-F238E27FC236}">
                    <a16:creationId xmlns:a16="http://schemas.microsoft.com/office/drawing/2014/main" id="{43EAC537-55C7-F21F-80CA-CEF557DECFE5}"/>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98" name="直接连接符 11297">
                <a:extLst>
                  <a:ext uri="{FF2B5EF4-FFF2-40B4-BE49-F238E27FC236}">
                    <a16:creationId xmlns:a16="http://schemas.microsoft.com/office/drawing/2014/main" id="{0C4EC2BE-34D0-A5A3-2F66-3B3535D44931}"/>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99" name="直接连接符 11298">
                <a:extLst>
                  <a:ext uri="{FF2B5EF4-FFF2-40B4-BE49-F238E27FC236}">
                    <a16:creationId xmlns:a16="http://schemas.microsoft.com/office/drawing/2014/main" id="{5BF48B96-5922-0D02-FB69-49141FDA2547}"/>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00" name="直接连接符 11299">
                <a:extLst>
                  <a:ext uri="{FF2B5EF4-FFF2-40B4-BE49-F238E27FC236}">
                    <a16:creationId xmlns:a16="http://schemas.microsoft.com/office/drawing/2014/main" id="{78BCBF30-44E8-F531-CA57-B05016B148EA}"/>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01" name="直接连接符 11300">
                <a:extLst>
                  <a:ext uri="{FF2B5EF4-FFF2-40B4-BE49-F238E27FC236}">
                    <a16:creationId xmlns:a16="http://schemas.microsoft.com/office/drawing/2014/main" id="{5B00E005-2A8A-E815-46EE-64A142D5CE0E}"/>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02" name="直接连接符 11301">
                <a:extLst>
                  <a:ext uri="{FF2B5EF4-FFF2-40B4-BE49-F238E27FC236}">
                    <a16:creationId xmlns:a16="http://schemas.microsoft.com/office/drawing/2014/main" id="{AA69725C-378F-9E4D-743F-CC6426923642}"/>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03" name="直接连接符 11302">
                <a:extLst>
                  <a:ext uri="{FF2B5EF4-FFF2-40B4-BE49-F238E27FC236}">
                    <a16:creationId xmlns:a16="http://schemas.microsoft.com/office/drawing/2014/main" id="{CF001438-3D93-D2B7-EEDD-CC9C739B8CE8}"/>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04" name="直接连接符 11303">
                <a:extLst>
                  <a:ext uri="{FF2B5EF4-FFF2-40B4-BE49-F238E27FC236}">
                    <a16:creationId xmlns:a16="http://schemas.microsoft.com/office/drawing/2014/main" id="{D0C4D5D6-B43F-69A1-8571-F3D4D25B90CE}"/>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05" name="直接连接符 11304">
                <a:extLst>
                  <a:ext uri="{FF2B5EF4-FFF2-40B4-BE49-F238E27FC236}">
                    <a16:creationId xmlns:a16="http://schemas.microsoft.com/office/drawing/2014/main" id="{B700AB1A-C594-EDA3-8978-28B1DF08A4CF}"/>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06" name="直接连接符 11305">
                <a:extLst>
                  <a:ext uri="{FF2B5EF4-FFF2-40B4-BE49-F238E27FC236}">
                    <a16:creationId xmlns:a16="http://schemas.microsoft.com/office/drawing/2014/main" id="{3E761AA2-87DC-7F19-FF16-F1A30CB4E181}"/>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07" name="直接连接符 11306">
                <a:extLst>
                  <a:ext uri="{FF2B5EF4-FFF2-40B4-BE49-F238E27FC236}">
                    <a16:creationId xmlns:a16="http://schemas.microsoft.com/office/drawing/2014/main" id="{E29CB623-CE52-89CE-F37D-E4455D78AE20}"/>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08" name="直接连接符 11307">
                <a:extLst>
                  <a:ext uri="{FF2B5EF4-FFF2-40B4-BE49-F238E27FC236}">
                    <a16:creationId xmlns:a16="http://schemas.microsoft.com/office/drawing/2014/main" id="{D2B27F3B-E5D2-80B1-BB64-5D2666F2A65F}"/>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09" name="直接连接符 11308">
                <a:extLst>
                  <a:ext uri="{FF2B5EF4-FFF2-40B4-BE49-F238E27FC236}">
                    <a16:creationId xmlns:a16="http://schemas.microsoft.com/office/drawing/2014/main" id="{FBD2F868-B203-BC54-36D3-B1D3F5D34A3C}"/>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10" name="直接连接符 11309">
                <a:extLst>
                  <a:ext uri="{FF2B5EF4-FFF2-40B4-BE49-F238E27FC236}">
                    <a16:creationId xmlns:a16="http://schemas.microsoft.com/office/drawing/2014/main" id="{E22EFE7A-BEF6-E631-2DA1-7B0C2CEE763E}"/>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11" name="直接连接符 11310">
                <a:extLst>
                  <a:ext uri="{FF2B5EF4-FFF2-40B4-BE49-F238E27FC236}">
                    <a16:creationId xmlns:a16="http://schemas.microsoft.com/office/drawing/2014/main" id="{8787D114-0308-FE5D-53E3-24753551401A}"/>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12" name="直接连接符 11311">
                <a:extLst>
                  <a:ext uri="{FF2B5EF4-FFF2-40B4-BE49-F238E27FC236}">
                    <a16:creationId xmlns:a16="http://schemas.microsoft.com/office/drawing/2014/main" id="{FF363599-08CF-AF31-3B31-CA65861189E9}"/>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13" name="直接连接符 11312">
                <a:extLst>
                  <a:ext uri="{FF2B5EF4-FFF2-40B4-BE49-F238E27FC236}">
                    <a16:creationId xmlns:a16="http://schemas.microsoft.com/office/drawing/2014/main" id="{6766C924-8ED4-DC41-13E4-4EA07C626869}"/>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14" name="直接连接符 11313">
                <a:extLst>
                  <a:ext uri="{FF2B5EF4-FFF2-40B4-BE49-F238E27FC236}">
                    <a16:creationId xmlns:a16="http://schemas.microsoft.com/office/drawing/2014/main" id="{4AED72CB-3DC8-72FE-CC86-E4D19A1D164B}"/>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15" name="直接连接符 11314">
                <a:extLst>
                  <a:ext uri="{FF2B5EF4-FFF2-40B4-BE49-F238E27FC236}">
                    <a16:creationId xmlns:a16="http://schemas.microsoft.com/office/drawing/2014/main" id="{8853D8B6-6639-A689-D0F7-CE04620F61DE}"/>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16" name="直接连接符 11315">
                <a:extLst>
                  <a:ext uri="{FF2B5EF4-FFF2-40B4-BE49-F238E27FC236}">
                    <a16:creationId xmlns:a16="http://schemas.microsoft.com/office/drawing/2014/main" id="{B84E9E7C-2024-7D7D-A55B-4D51C7941BAE}"/>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17" name="直接连接符 11316">
                <a:extLst>
                  <a:ext uri="{FF2B5EF4-FFF2-40B4-BE49-F238E27FC236}">
                    <a16:creationId xmlns:a16="http://schemas.microsoft.com/office/drawing/2014/main" id="{A6F7B4D3-1C72-D96D-F593-2AE928EDFC68}"/>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18" name="直接连接符 11317">
                <a:extLst>
                  <a:ext uri="{FF2B5EF4-FFF2-40B4-BE49-F238E27FC236}">
                    <a16:creationId xmlns:a16="http://schemas.microsoft.com/office/drawing/2014/main" id="{7CEF1E16-49A1-7B31-A25B-CFC5DC8BC338}"/>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19" name="直接连接符 11318">
                <a:extLst>
                  <a:ext uri="{FF2B5EF4-FFF2-40B4-BE49-F238E27FC236}">
                    <a16:creationId xmlns:a16="http://schemas.microsoft.com/office/drawing/2014/main" id="{415F79EF-203A-E020-8246-5E5915499CB3}"/>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20" name="直接连接符 11319">
                <a:extLst>
                  <a:ext uri="{FF2B5EF4-FFF2-40B4-BE49-F238E27FC236}">
                    <a16:creationId xmlns:a16="http://schemas.microsoft.com/office/drawing/2014/main" id="{A40C60D3-001A-DC0C-C232-1C91E968D407}"/>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21" name="直接连接符 11320">
                <a:extLst>
                  <a:ext uri="{FF2B5EF4-FFF2-40B4-BE49-F238E27FC236}">
                    <a16:creationId xmlns:a16="http://schemas.microsoft.com/office/drawing/2014/main" id="{4A745B5F-451D-FB4C-F370-4786D9CE3209}"/>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22" name="直接连接符 11321">
                <a:extLst>
                  <a:ext uri="{FF2B5EF4-FFF2-40B4-BE49-F238E27FC236}">
                    <a16:creationId xmlns:a16="http://schemas.microsoft.com/office/drawing/2014/main" id="{3874653A-A137-E05A-0E83-BCA99A48D8F2}"/>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23" name="直接连接符 11322">
                <a:extLst>
                  <a:ext uri="{FF2B5EF4-FFF2-40B4-BE49-F238E27FC236}">
                    <a16:creationId xmlns:a16="http://schemas.microsoft.com/office/drawing/2014/main" id="{C605CC2C-2733-F39F-6C35-5D442D2F632A}"/>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24" name="直接连接符 11323">
                <a:extLst>
                  <a:ext uri="{FF2B5EF4-FFF2-40B4-BE49-F238E27FC236}">
                    <a16:creationId xmlns:a16="http://schemas.microsoft.com/office/drawing/2014/main" id="{6328B516-4334-A174-C617-F7619ABC430D}"/>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25" name="直接连接符 11324">
                <a:extLst>
                  <a:ext uri="{FF2B5EF4-FFF2-40B4-BE49-F238E27FC236}">
                    <a16:creationId xmlns:a16="http://schemas.microsoft.com/office/drawing/2014/main" id="{B1971575-5A82-98A4-D402-7433EA706D38}"/>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26" name="直接连接符 11325">
                <a:extLst>
                  <a:ext uri="{FF2B5EF4-FFF2-40B4-BE49-F238E27FC236}">
                    <a16:creationId xmlns:a16="http://schemas.microsoft.com/office/drawing/2014/main" id="{1048696B-17AD-9F8D-0058-C929D7388D33}"/>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27" name="直接连接符 11326">
                <a:extLst>
                  <a:ext uri="{FF2B5EF4-FFF2-40B4-BE49-F238E27FC236}">
                    <a16:creationId xmlns:a16="http://schemas.microsoft.com/office/drawing/2014/main" id="{554FB8FD-E005-FFC3-ADC2-4492B90CC049}"/>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28" name="直接连接符 11327">
                <a:extLst>
                  <a:ext uri="{FF2B5EF4-FFF2-40B4-BE49-F238E27FC236}">
                    <a16:creationId xmlns:a16="http://schemas.microsoft.com/office/drawing/2014/main" id="{AF47FAB8-ADE5-3E71-D6A8-73EB9F7746C7}"/>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29" name="直接连接符 11328">
                <a:extLst>
                  <a:ext uri="{FF2B5EF4-FFF2-40B4-BE49-F238E27FC236}">
                    <a16:creationId xmlns:a16="http://schemas.microsoft.com/office/drawing/2014/main" id="{420D1F44-C84F-B2B3-63A3-B477BD8ABA22}"/>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30" name="直接连接符 11329">
                <a:extLst>
                  <a:ext uri="{FF2B5EF4-FFF2-40B4-BE49-F238E27FC236}">
                    <a16:creationId xmlns:a16="http://schemas.microsoft.com/office/drawing/2014/main" id="{11B872DD-60EB-0286-CA78-A607FC7E1FBF}"/>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31" name="直接连接符 11330">
                <a:extLst>
                  <a:ext uri="{FF2B5EF4-FFF2-40B4-BE49-F238E27FC236}">
                    <a16:creationId xmlns:a16="http://schemas.microsoft.com/office/drawing/2014/main" id="{28FAD0D0-9DB1-AB68-DC93-032A7B26AD34}"/>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32" name="直接连接符 11331">
                <a:extLst>
                  <a:ext uri="{FF2B5EF4-FFF2-40B4-BE49-F238E27FC236}">
                    <a16:creationId xmlns:a16="http://schemas.microsoft.com/office/drawing/2014/main" id="{3C5FB434-ADA4-1D24-D888-C9B1301BBD19}"/>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33" name="直接连接符 11332">
                <a:extLst>
                  <a:ext uri="{FF2B5EF4-FFF2-40B4-BE49-F238E27FC236}">
                    <a16:creationId xmlns:a16="http://schemas.microsoft.com/office/drawing/2014/main" id="{86C34833-1DE1-0F3A-AFF8-AAE05FF475B2}"/>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34" name="直接连接符 11333">
                <a:extLst>
                  <a:ext uri="{FF2B5EF4-FFF2-40B4-BE49-F238E27FC236}">
                    <a16:creationId xmlns:a16="http://schemas.microsoft.com/office/drawing/2014/main" id="{F1FF11AD-A3BF-A519-D333-917D2C96C27B}"/>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A71500A5-CD63-BDEC-4073-A993180D2C21}"/>
                </a:ext>
              </a:extLst>
            </p:cNvPr>
            <p:cNvGrpSpPr/>
            <p:nvPr userDrawn="1"/>
          </p:nvGrpSpPr>
          <p:grpSpPr>
            <a:xfrm>
              <a:off x="11597706" y="6414350"/>
              <a:ext cx="677642" cy="114300"/>
              <a:chOff x="11597706" y="6414350"/>
              <a:chExt cx="677642" cy="114300"/>
            </a:xfrm>
          </p:grpSpPr>
          <p:cxnSp>
            <p:nvCxnSpPr>
              <p:cNvPr id="10" name="直接连接符 9">
                <a:extLst>
                  <a:ext uri="{FF2B5EF4-FFF2-40B4-BE49-F238E27FC236}">
                    <a16:creationId xmlns:a16="http://schemas.microsoft.com/office/drawing/2014/main" id="{45ED0C91-FC13-60BF-4184-F203551ED518}"/>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A8D9F67-2B6D-9E8C-F870-0837AF508FDE}"/>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293E7E6-1CFD-EBCF-5763-731D03879E54}"/>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4B8F5AF-04A6-DC2C-F649-19988ACA4BC8}"/>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1994B84-FF7E-F9C6-89C0-4725202551D3}"/>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6E6CCF6-113A-7BD7-3D58-BC81C49BD0AD}"/>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3F50152-A6A0-67B0-2189-ED68A8B2A964}"/>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168C25A-672E-644D-C81D-85FCB3335AD9}"/>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687168C7-7F18-EF0F-5B7E-EF64949026CD}"/>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1335" name="矩形: 圆角 11334">
            <a:extLst>
              <a:ext uri="{FF2B5EF4-FFF2-40B4-BE49-F238E27FC236}">
                <a16:creationId xmlns:a16="http://schemas.microsoft.com/office/drawing/2014/main" id="{302F8EF2-8BBE-D8F5-106E-EC11781497C8}"/>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79862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1B4D9B40-6BCD-452C-8F02-C377EB87A8BC}"/>
              </a:ext>
            </a:extLst>
          </p:cNvPr>
          <p:cNvSpPr>
            <a:spLocks noGrp="1" noChangeArrowheads="1"/>
          </p:cNvSpPr>
          <p:nvPr>
            <p:ph type="title"/>
          </p:nvPr>
        </p:nvSpPr>
        <p:spPr/>
        <p:txBody>
          <a:bodyPr/>
          <a:lstStyle/>
          <a:p>
            <a:pPr eaLnBrk="1" hangingPunct="1"/>
            <a:r>
              <a:rPr lang="zh-CN" altLang="en-US"/>
              <a:t>递推关系</a:t>
            </a:r>
          </a:p>
        </p:txBody>
      </p:sp>
      <p:sp>
        <p:nvSpPr>
          <p:cNvPr id="12292" name="Rectangle 3">
            <a:extLst>
              <a:ext uri="{FF2B5EF4-FFF2-40B4-BE49-F238E27FC236}">
                <a16:creationId xmlns:a16="http://schemas.microsoft.com/office/drawing/2014/main" id="{963826F1-F20D-466C-875D-633A9548AB36}"/>
              </a:ext>
            </a:extLst>
          </p:cNvPr>
          <p:cNvSpPr>
            <a:spLocks noGrp="1" noChangeArrowheads="1"/>
          </p:cNvSpPr>
          <p:nvPr>
            <p:ph idx="1"/>
          </p:nvPr>
        </p:nvSpPr>
        <p:spPr/>
        <p:txBody>
          <a:bodyPr/>
          <a:lstStyle/>
          <a:p>
            <a:pPr eaLnBrk="1" hangingPunct="1"/>
            <a:r>
              <a:rPr lang="zh-CN" altLang="en-US" dirty="0"/>
              <a:t>命题5.1 对某个常数</a:t>
            </a:r>
            <a:r>
              <a:rPr lang="en-US" altLang="zh-CN" dirty="0"/>
              <a:t>c,</a:t>
            </a:r>
            <a:endParaRPr lang="zh-CN" altLang="en-US" dirty="0"/>
          </a:p>
          <a:p>
            <a:pPr eaLnBrk="1" hangingPunct="1"/>
            <a:endParaRPr lang="zh-CN" altLang="en-US" dirty="0"/>
          </a:p>
          <a:p>
            <a:pPr eaLnBrk="1" hangingPunct="1"/>
            <a:endParaRPr lang="en-US" altLang="zh-CN" dirty="0"/>
          </a:p>
          <a:p>
            <a:pPr eaLnBrk="1" hangingPunct="1"/>
            <a:endParaRPr lang="en-US" altLang="zh-CN" dirty="0"/>
          </a:p>
          <a:p>
            <a:pPr eaLnBrk="1" hangingPunct="1"/>
            <a:endParaRPr lang="zh-CN" altLang="en-US" dirty="0"/>
          </a:p>
          <a:p>
            <a:pPr eaLnBrk="1" hangingPunct="1"/>
            <a:r>
              <a:rPr lang="zh-CN" altLang="en-US" dirty="0"/>
              <a:t>或者</a:t>
            </a:r>
            <a:r>
              <a:rPr lang="en-US" altLang="zh-CN" dirty="0"/>
              <a:t>n</a:t>
            </a:r>
            <a:r>
              <a:rPr lang="zh-CN" altLang="en-US" dirty="0"/>
              <a:t>不是偶数时：</a:t>
            </a:r>
          </a:p>
        </p:txBody>
      </p:sp>
      <p:sp>
        <p:nvSpPr>
          <p:cNvPr id="12290" name="灯片编号占位符 5">
            <a:extLst>
              <a:ext uri="{FF2B5EF4-FFF2-40B4-BE49-F238E27FC236}">
                <a16:creationId xmlns:a16="http://schemas.microsoft.com/office/drawing/2014/main" id="{49BF3FE8-F368-4020-BFFA-0B6612CDE8E6}"/>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AE29CCB-18E2-4B26-AB19-C0513C5A23EB}" type="slidenum">
              <a:rPr kumimoji="0" lang="zh-CN" altLang="en-US" sz="1400" smtClean="0"/>
              <a:pPr>
                <a:spcBef>
                  <a:spcPct val="0"/>
                </a:spcBef>
                <a:buClrTx/>
                <a:buSzTx/>
                <a:buFontTx/>
                <a:buNone/>
              </a:pPr>
              <a:t>68</a:t>
            </a:fld>
            <a:endParaRPr kumimoji="0" lang="en-US" altLang="zh-CN" sz="1400"/>
          </a:p>
        </p:txBody>
      </p:sp>
      <p:graphicFrame>
        <p:nvGraphicFramePr>
          <p:cNvPr id="12293" name="Object 4">
            <a:extLst>
              <a:ext uri="{FF2B5EF4-FFF2-40B4-BE49-F238E27FC236}">
                <a16:creationId xmlns:a16="http://schemas.microsoft.com/office/drawing/2014/main" id="{B14C4D84-68BF-4ED2-903F-CD048FB7B171}"/>
              </a:ext>
            </a:extLst>
          </p:cNvPr>
          <p:cNvGraphicFramePr>
            <a:graphicFrameLocks noChangeAspect="1"/>
          </p:cNvGraphicFramePr>
          <p:nvPr>
            <p:extLst>
              <p:ext uri="{D42A27DB-BD31-4B8C-83A1-F6EECF244321}">
                <p14:modId xmlns:p14="http://schemas.microsoft.com/office/powerpoint/2010/main" val="576044939"/>
              </p:ext>
            </p:extLst>
          </p:nvPr>
        </p:nvGraphicFramePr>
        <p:xfrm>
          <a:off x="805668" y="4273209"/>
          <a:ext cx="7883303" cy="1700320"/>
        </p:xfrm>
        <a:graphic>
          <a:graphicData uri="http://schemas.openxmlformats.org/presentationml/2006/ole">
            <mc:AlternateContent xmlns:mc="http://schemas.openxmlformats.org/markup-compatibility/2006">
              <mc:Choice xmlns:v="urn:schemas-microsoft-com:vml" Requires="v">
                <p:oleObj name="Equation" r:id="rId2" imgW="5041900" imgH="876300" progId="Equation.3">
                  <p:embed/>
                </p:oleObj>
              </mc:Choice>
              <mc:Fallback>
                <p:oleObj name="Equation" r:id="rId2" imgW="5041900" imgH="876300" progId="Equation.3">
                  <p:embed/>
                  <p:pic>
                    <p:nvPicPr>
                      <p:cNvPr id="12293" name="Object 4">
                        <a:extLst>
                          <a:ext uri="{FF2B5EF4-FFF2-40B4-BE49-F238E27FC236}">
                            <a16:creationId xmlns:a16="http://schemas.microsoft.com/office/drawing/2014/main" id="{B14C4D84-68BF-4ED2-903F-CD048FB7B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13" t="-15611" r="-2713" b="-15611"/>
                      <a:stretch>
                        <a:fillRect/>
                      </a:stretch>
                    </p:blipFill>
                    <p:spPr bwMode="auto">
                      <a:xfrm>
                        <a:off x="805668" y="4273209"/>
                        <a:ext cx="7883303" cy="1700320"/>
                      </a:xfrm>
                      <a:prstGeom prst="rect">
                        <a:avLst/>
                      </a:prstGeom>
                      <a:solidFill>
                        <a:srgbClr val="FFFFFF"/>
                      </a:solidFill>
                      <a:ln>
                        <a:noFill/>
                      </a:ln>
                      <a:effectLst/>
                    </p:spPr>
                  </p:pic>
                </p:oleObj>
              </mc:Fallback>
            </mc:AlternateContent>
          </a:graphicData>
        </a:graphic>
      </p:graphicFrame>
      <p:graphicFrame>
        <p:nvGraphicFramePr>
          <p:cNvPr id="12294" name="Object 5">
            <a:extLst>
              <a:ext uri="{FF2B5EF4-FFF2-40B4-BE49-F238E27FC236}">
                <a16:creationId xmlns:a16="http://schemas.microsoft.com/office/drawing/2014/main" id="{F5DACE02-2AE1-404B-A057-E5EFD98597FE}"/>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4" imgW="114151" imgH="215619" progId="Equation.3">
                  <p:embed/>
                </p:oleObj>
              </mc:Choice>
              <mc:Fallback>
                <p:oleObj name="Equation" r:id="rId4" imgW="114151" imgH="215619" progId="Equation.3">
                  <p:embed/>
                  <p:pic>
                    <p:nvPicPr>
                      <p:cNvPr id="12294" name="Object 5">
                        <a:extLst>
                          <a:ext uri="{FF2B5EF4-FFF2-40B4-BE49-F238E27FC236}">
                            <a16:creationId xmlns:a16="http://schemas.microsoft.com/office/drawing/2014/main" id="{F5DACE02-2AE1-404B-A057-E5EFD9859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6">
            <a:extLst>
              <a:ext uri="{FF2B5EF4-FFF2-40B4-BE49-F238E27FC236}">
                <a16:creationId xmlns:a16="http://schemas.microsoft.com/office/drawing/2014/main" id="{5A9061CF-42E0-4165-93FF-CB4E36D5893F}"/>
              </a:ext>
            </a:extLst>
          </p:cNvPr>
          <p:cNvGraphicFramePr>
            <a:graphicFrameLocks noChangeAspect="1"/>
          </p:cNvGraphicFramePr>
          <p:nvPr>
            <p:extLst>
              <p:ext uri="{D42A27DB-BD31-4B8C-83A1-F6EECF244321}">
                <p14:modId xmlns:p14="http://schemas.microsoft.com/office/powerpoint/2010/main" val="2442833390"/>
              </p:ext>
            </p:extLst>
          </p:nvPr>
        </p:nvGraphicFramePr>
        <p:xfrm>
          <a:off x="2123728" y="2665950"/>
          <a:ext cx="3733800" cy="989013"/>
        </p:xfrm>
        <a:graphic>
          <a:graphicData uri="http://schemas.openxmlformats.org/presentationml/2006/ole">
            <mc:AlternateContent xmlns:mc="http://schemas.openxmlformats.org/markup-compatibility/2006">
              <mc:Choice xmlns:v="urn:schemas-microsoft-com:vml" Requires="v">
                <p:oleObj name="Equation" r:id="rId6" imgW="1727200" imgH="457200" progId="Equation.3">
                  <p:embed/>
                </p:oleObj>
              </mc:Choice>
              <mc:Fallback>
                <p:oleObj name="Equation" r:id="rId6" imgW="1727200" imgH="457200" progId="Equation.3">
                  <p:embed/>
                  <p:pic>
                    <p:nvPicPr>
                      <p:cNvPr id="12295" name="Object 6">
                        <a:extLst>
                          <a:ext uri="{FF2B5EF4-FFF2-40B4-BE49-F238E27FC236}">
                            <a16:creationId xmlns:a16="http://schemas.microsoft.com/office/drawing/2014/main" id="{5A9061CF-42E0-4165-93FF-CB4E36D589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3728" y="2665950"/>
                        <a:ext cx="3733800"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组合 1">
            <a:extLst>
              <a:ext uri="{FF2B5EF4-FFF2-40B4-BE49-F238E27FC236}">
                <a16:creationId xmlns:a16="http://schemas.microsoft.com/office/drawing/2014/main" id="{66E9696F-A84C-BBF3-BAD3-9D9A3FB4E820}"/>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363817E8-BF8E-FD83-7260-F6CF307D473B}"/>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0970F22B-60FF-CD65-F25C-7B6A1F372A6E}"/>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12DB2834-5146-C309-AE33-BE002A6F07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6" name="组合 5">
            <a:extLst>
              <a:ext uri="{FF2B5EF4-FFF2-40B4-BE49-F238E27FC236}">
                <a16:creationId xmlns:a16="http://schemas.microsoft.com/office/drawing/2014/main" id="{99CB65A1-7E5E-73F5-57B1-40D126C4B192}"/>
              </a:ext>
            </a:extLst>
          </p:cNvPr>
          <p:cNvGrpSpPr/>
          <p:nvPr/>
        </p:nvGrpSpPr>
        <p:grpSpPr>
          <a:xfrm>
            <a:off x="0" y="6381328"/>
            <a:ext cx="9036484" cy="362367"/>
            <a:chOff x="-31973" y="6359109"/>
            <a:chExt cx="12307321" cy="224782"/>
          </a:xfrm>
        </p:grpSpPr>
        <p:grpSp>
          <p:nvGrpSpPr>
            <p:cNvPr id="7" name="组合 6">
              <a:extLst>
                <a:ext uri="{FF2B5EF4-FFF2-40B4-BE49-F238E27FC236}">
                  <a16:creationId xmlns:a16="http://schemas.microsoft.com/office/drawing/2014/main" id="{EE1D23F6-1FAD-36AB-87CD-47BE85E709A2}"/>
                </a:ext>
              </a:extLst>
            </p:cNvPr>
            <p:cNvGrpSpPr/>
            <p:nvPr userDrawn="1"/>
          </p:nvGrpSpPr>
          <p:grpSpPr>
            <a:xfrm>
              <a:off x="-31973" y="6414350"/>
              <a:ext cx="9656823" cy="114300"/>
              <a:chOff x="-111800" y="6407270"/>
              <a:chExt cx="9656823" cy="114300"/>
            </a:xfrm>
          </p:grpSpPr>
          <p:cxnSp>
            <p:nvCxnSpPr>
              <p:cNvPr id="18" name="直接连接符 17">
                <a:extLst>
                  <a:ext uri="{FF2B5EF4-FFF2-40B4-BE49-F238E27FC236}">
                    <a16:creationId xmlns:a16="http://schemas.microsoft.com/office/drawing/2014/main" id="{1D45A75F-7615-6A71-3660-A002DC5A5FC8}"/>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795A815-8F6D-9D39-6465-33BCCF7BEAD2}"/>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870CE6F-E9A4-3C60-2B37-06FFBE8A4BE8}"/>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F6B47E0-18D5-FA3D-9BFC-564970676687}"/>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A193F9E-6295-9827-CF45-465218683EF2}"/>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92492B3-D311-A768-35D6-A97E3315FDF1}"/>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8DDAD2C-F2F8-BC9B-3ABB-A2A25BA3A84E}"/>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CAB3BE0-E926-BDFE-4AAB-E8373B951329}"/>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F9A4623-505B-BCD6-8589-90EB0163F535}"/>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B85E493-A6C2-5F5C-7335-31DD9FD9FA83}"/>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C242C98-0B40-C1E2-AA14-1FA510242666}"/>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2797CAD-E6A7-6D39-239D-BD9755BAF44C}"/>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6857106-256B-61D6-2D61-4AFF942AED5C}"/>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FF79E22-EB35-F212-E8CE-5CDF9C350F8D}"/>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B803508-54B9-B2F7-E12E-1523C729030F}"/>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D722EF5-2A51-2CB1-FADF-3DD4332DA618}"/>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7F4B42C-AEFB-A787-6F21-5624CA3C088F}"/>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B633EF3-BD14-6B4B-0305-640BF8029EA3}"/>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8578931-E059-A5D5-3B40-0595461FA1A6}"/>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0592108-D022-9B17-9AD6-391D28C72F60}"/>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B841C41-54A1-4658-F49F-7945DECC6587}"/>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F8794B9-EE9B-1978-2530-EAC7B15B06AC}"/>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67C53DA-1EA2-8621-0E5E-81E5625E94C9}"/>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5E42E57-A829-8CC0-B8E8-8408D50C86C1}"/>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BD3B669-2C66-47CF-5596-3BE996A0126A}"/>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B7438C3-8377-EFA1-01D3-77E555AE2541}"/>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8F09CF0-2105-79C9-1F93-BEF4AAB80F2F}"/>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95FD5F7-1DDF-C540-1447-FC15E45B6C54}"/>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B684F62-19C2-25B2-9E56-C8B8F0838881}"/>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AEC8EB3-66BE-7C1C-DC11-012063ACF876}"/>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2D42346-9263-2328-C861-452E5B02F291}"/>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B371EA3-C440-3577-E6C4-BE761A12FE35}"/>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9A6397C-06F6-E4F2-5DBE-D2489022913C}"/>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7D4CA39-558E-BCB5-8DB9-0BC8AA1171F1}"/>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74A174A-325A-BB83-5031-8E0E953FEB52}"/>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786D8AD-A6F2-7E80-6527-59D3F84F88D0}"/>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6EAEB86-DA90-BAC2-C68F-205559B1CF12}"/>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93A42CF-8378-2265-60DE-9E8F9723B370}"/>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1853F39-750B-3FCF-E9DC-41535B68BBDE}"/>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9488FBA-6638-8F01-82AA-B37A45AC4F1C}"/>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868B101-7D12-A055-8BC4-06A4C02B3D9C}"/>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3E6ABF7-C522-C84B-D631-9851990088EC}"/>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E00AB78-4EF2-A548-78D8-9DE8C0E9E365}"/>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68EC9F2A-0C4F-25E8-B05E-B84F863556A2}"/>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380DDA7-2ACB-0999-EE24-8E4876F26296}"/>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4A119D5-EACC-F077-4F74-0B6085877672}"/>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88" name="直接连接符 12287">
                <a:extLst>
                  <a:ext uri="{FF2B5EF4-FFF2-40B4-BE49-F238E27FC236}">
                    <a16:creationId xmlns:a16="http://schemas.microsoft.com/office/drawing/2014/main" id="{CD0DA31E-558E-4187-FC57-27BB62D86C89}"/>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89" name="直接连接符 12288">
                <a:extLst>
                  <a:ext uri="{FF2B5EF4-FFF2-40B4-BE49-F238E27FC236}">
                    <a16:creationId xmlns:a16="http://schemas.microsoft.com/office/drawing/2014/main" id="{9F296FD6-64CF-CA9F-3077-44F0F1937F26}"/>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96" name="直接连接符 12295">
                <a:extLst>
                  <a:ext uri="{FF2B5EF4-FFF2-40B4-BE49-F238E27FC236}">
                    <a16:creationId xmlns:a16="http://schemas.microsoft.com/office/drawing/2014/main" id="{7B3FC0AD-B7D8-C730-BCEE-87E8A3CBA5D6}"/>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97" name="直接连接符 12296">
                <a:extLst>
                  <a:ext uri="{FF2B5EF4-FFF2-40B4-BE49-F238E27FC236}">
                    <a16:creationId xmlns:a16="http://schemas.microsoft.com/office/drawing/2014/main" id="{F838ED9B-D18B-7DBC-B63B-118E7202D7C0}"/>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98" name="直接连接符 12297">
                <a:extLst>
                  <a:ext uri="{FF2B5EF4-FFF2-40B4-BE49-F238E27FC236}">
                    <a16:creationId xmlns:a16="http://schemas.microsoft.com/office/drawing/2014/main" id="{34D924FB-F4EB-C662-CA59-18AF0EC3DB1F}"/>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99" name="直接连接符 12298">
                <a:extLst>
                  <a:ext uri="{FF2B5EF4-FFF2-40B4-BE49-F238E27FC236}">
                    <a16:creationId xmlns:a16="http://schemas.microsoft.com/office/drawing/2014/main" id="{769685B0-538F-556E-412B-D77632AEBADE}"/>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00" name="直接连接符 12299">
                <a:extLst>
                  <a:ext uri="{FF2B5EF4-FFF2-40B4-BE49-F238E27FC236}">
                    <a16:creationId xmlns:a16="http://schemas.microsoft.com/office/drawing/2014/main" id="{A3929435-B9A7-85BF-7651-11AEA7EBB2E0}"/>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01" name="直接连接符 12300">
                <a:extLst>
                  <a:ext uri="{FF2B5EF4-FFF2-40B4-BE49-F238E27FC236}">
                    <a16:creationId xmlns:a16="http://schemas.microsoft.com/office/drawing/2014/main" id="{6D5B732F-BFC4-7DF1-3A9E-7286F6666110}"/>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02" name="直接连接符 12301">
                <a:extLst>
                  <a:ext uri="{FF2B5EF4-FFF2-40B4-BE49-F238E27FC236}">
                    <a16:creationId xmlns:a16="http://schemas.microsoft.com/office/drawing/2014/main" id="{3EAFD0D7-5C1C-7FBA-A331-293B9B391484}"/>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03" name="直接连接符 12302">
                <a:extLst>
                  <a:ext uri="{FF2B5EF4-FFF2-40B4-BE49-F238E27FC236}">
                    <a16:creationId xmlns:a16="http://schemas.microsoft.com/office/drawing/2014/main" id="{7A5CB32E-7A6E-E788-FF50-427194709D89}"/>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04" name="直接连接符 12303">
                <a:extLst>
                  <a:ext uri="{FF2B5EF4-FFF2-40B4-BE49-F238E27FC236}">
                    <a16:creationId xmlns:a16="http://schemas.microsoft.com/office/drawing/2014/main" id="{E670B6A7-444C-FAD3-EEB1-4C06A74EB9D0}"/>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05" name="直接连接符 12304">
                <a:extLst>
                  <a:ext uri="{FF2B5EF4-FFF2-40B4-BE49-F238E27FC236}">
                    <a16:creationId xmlns:a16="http://schemas.microsoft.com/office/drawing/2014/main" id="{1B657C88-9991-3190-D0F4-578F808BA908}"/>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06" name="直接连接符 12305">
                <a:extLst>
                  <a:ext uri="{FF2B5EF4-FFF2-40B4-BE49-F238E27FC236}">
                    <a16:creationId xmlns:a16="http://schemas.microsoft.com/office/drawing/2014/main" id="{7D1FEE2E-96FC-FE4C-8C9E-5B9B5F520009}"/>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07" name="直接连接符 12306">
                <a:extLst>
                  <a:ext uri="{FF2B5EF4-FFF2-40B4-BE49-F238E27FC236}">
                    <a16:creationId xmlns:a16="http://schemas.microsoft.com/office/drawing/2014/main" id="{E12C0723-510E-C642-666C-56D71CCD3533}"/>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08" name="直接连接符 12307">
                <a:extLst>
                  <a:ext uri="{FF2B5EF4-FFF2-40B4-BE49-F238E27FC236}">
                    <a16:creationId xmlns:a16="http://schemas.microsoft.com/office/drawing/2014/main" id="{47EA6AD5-0047-AEF8-63B2-0D9CB009A5CB}"/>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09" name="直接连接符 12308">
                <a:extLst>
                  <a:ext uri="{FF2B5EF4-FFF2-40B4-BE49-F238E27FC236}">
                    <a16:creationId xmlns:a16="http://schemas.microsoft.com/office/drawing/2014/main" id="{E7A2E352-14E3-539A-F74E-5321A7B40654}"/>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10" name="直接连接符 12309">
                <a:extLst>
                  <a:ext uri="{FF2B5EF4-FFF2-40B4-BE49-F238E27FC236}">
                    <a16:creationId xmlns:a16="http://schemas.microsoft.com/office/drawing/2014/main" id="{86194BA6-D0B9-AD16-1172-ED48BC77F8D7}"/>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11" name="直接连接符 12310">
                <a:extLst>
                  <a:ext uri="{FF2B5EF4-FFF2-40B4-BE49-F238E27FC236}">
                    <a16:creationId xmlns:a16="http://schemas.microsoft.com/office/drawing/2014/main" id="{B98678C8-2106-7FFD-7BF7-469376EC5202}"/>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12" name="直接连接符 12311">
                <a:extLst>
                  <a:ext uri="{FF2B5EF4-FFF2-40B4-BE49-F238E27FC236}">
                    <a16:creationId xmlns:a16="http://schemas.microsoft.com/office/drawing/2014/main" id="{CD88F7D9-B12A-B64E-7E3B-D50654879FCF}"/>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13" name="直接连接符 12312">
                <a:extLst>
                  <a:ext uri="{FF2B5EF4-FFF2-40B4-BE49-F238E27FC236}">
                    <a16:creationId xmlns:a16="http://schemas.microsoft.com/office/drawing/2014/main" id="{565BE02D-4576-1B8B-3AC7-530BB2AF6D4F}"/>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14" name="直接连接符 12313">
                <a:extLst>
                  <a:ext uri="{FF2B5EF4-FFF2-40B4-BE49-F238E27FC236}">
                    <a16:creationId xmlns:a16="http://schemas.microsoft.com/office/drawing/2014/main" id="{ED8B3C05-57D8-461A-861C-F83936FAC7E6}"/>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15" name="直接连接符 12314">
                <a:extLst>
                  <a:ext uri="{FF2B5EF4-FFF2-40B4-BE49-F238E27FC236}">
                    <a16:creationId xmlns:a16="http://schemas.microsoft.com/office/drawing/2014/main" id="{01DBDA4F-2B19-BB3E-7940-9878765175D5}"/>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16" name="直接连接符 12315">
                <a:extLst>
                  <a:ext uri="{FF2B5EF4-FFF2-40B4-BE49-F238E27FC236}">
                    <a16:creationId xmlns:a16="http://schemas.microsoft.com/office/drawing/2014/main" id="{9E60AAFD-3783-B8BA-DA50-77399D87BB53}"/>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17" name="直接连接符 12316">
                <a:extLst>
                  <a:ext uri="{FF2B5EF4-FFF2-40B4-BE49-F238E27FC236}">
                    <a16:creationId xmlns:a16="http://schemas.microsoft.com/office/drawing/2014/main" id="{410112AD-7516-A3EF-E314-FE79B09005DF}"/>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18" name="直接连接符 12317">
                <a:extLst>
                  <a:ext uri="{FF2B5EF4-FFF2-40B4-BE49-F238E27FC236}">
                    <a16:creationId xmlns:a16="http://schemas.microsoft.com/office/drawing/2014/main" id="{9CB00022-13BE-4F5D-0B50-663C365134BD}"/>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19" name="直接连接符 12318">
                <a:extLst>
                  <a:ext uri="{FF2B5EF4-FFF2-40B4-BE49-F238E27FC236}">
                    <a16:creationId xmlns:a16="http://schemas.microsoft.com/office/drawing/2014/main" id="{D2CB2FDE-26B9-4543-5FCC-D1C613FDC7AB}"/>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20" name="直接连接符 12319">
                <a:extLst>
                  <a:ext uri="{FF2B5EF4-FFF2-40B4-BE49-F238E27FC236}">
                    <a16:creationId xmlns:a16="http://schemas.microsoft.com/office/drawing/2014/main" id="{6DB8FAB0-9407-398A-AC20-944B1331D300}"/>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21" name="直接连接符 12320">
                <a:extLst>
                  <a:ext uri="{FF2B5EF4-FFF2-40B4-BE49-F238E27FC236}">
                    <a16:creationId xmlns:a16="http://schemas.microsoft.com/office/drawing/2014/main" id="{84E6D2FD-4285-B883-4D0A-E07A3310280A}"/>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22" name="直接连接符 12321">
                <a:extLst>
                  <a:ext uri="{FF2B5EF4-FFF2-40B4-BE49-F238E27FC236}">
                    <a16:creationId xmlns:a16="http://schemas.microsoft.com/office/drawing/2014/main" id="{6E53B36F-A1C1-96F0-654C-74BBA27B7EE0}"/>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23" name="直接连接符 12322">
                <a:extLst>
                  <a:ext uri="{FF2B5EF4-FFF2-40B4-BE49-F238E27FC236}">
                    <a16:creationId xmlns:a16="http://schemas.microsoft.com/office/drawing/2014/main" id="{C09590FA-0362-4303-A5AE-9A9E1FB64699}"/>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24" name="直接连接符 12323">
                <a:extLst>
                  <a:ext uri="{FF2B5EF4-FFF2-40B4-BE49-F238E27FC236}">
                    <a16:creationId xmlns:a16="http://schemas.microsoft.com/office/drawing/2014/main" id="{359751AD-E40B-A52F-43DB-A88DE0D23C8F}"/>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25" name="直接连接符 12324">
                <a:extLst>
                  <a:ext uri="{FF2B5EF4-FFF2-40B4-BE49-F238E27FC236}">
                    <a16:creationId xmlns:a16="http://schemas.microsoft.com/office/drawing/2014/main" id="{63F1065F-A651-3F2D-872F-48B49F100AA9}"/>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26" name="直接连接符 12325">
                <a:extLst>
                  <a:ext uri="{FF2B5EF4-FFF2-40B4-BE49-F238E27FC236}">
                    <a16:creationId xmlns:a16="http://schemas.microsoft.com/office/drawing/2014/main" id="{CC4134AC-4107-098C-9918-9A879697CEB8}"/>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27" name="直接连接符 12326">
                <a:extLst>
                  <a:ext uri="{FF2B5EF4-FFF2-40B4-BE49-F238E27FC236}">
                    <a16:creationId xmlns:a16="http://schemas.microsoft.com/office/drawing/2014/main" id="{6A7DC31D-5232-2CF8-32EA-5279519B9F6A}"/>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28" name="直接连接符 12327">
                <a:extLst>
                  <a:ext uri="{FF2B5EF4-FFF2-40B4-BE49-F238E27FC236}">
                    <a16:creationId xmlns:a16="http://schemas.microsoft.com/office/drawing/2014/main" id="{48899854-6065-D396-A7B2-FAF4C588B51D}"/>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29" name="直接连接符 12328">
                <a:extLst>
                  <a:ext uri="{FF2B5EF4-FFF2-40B4-BE49-F238E27FC236}">
                    <a16:creationId xmlns:a16="http://schemas.microsoft.com/office/drawing/2014/main" id="{0DF92A98-4284-03C6-8CA9-665051107E78}"/>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30" name="直接连接符 12329">
                <a:extLst>
                  <a:ext uri="{FF2B5EF4-FFF2-40B4-BE49-F238E27FC236}">
                    <a16:creationId xmlns:a16="http://schemas.microsoft.com/office/drawing/2014/main" id="{A793B34B-E2FB-E388-747F-04CB2B04DFAC}"/>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31" name="直接连接符 12330">
                <a:extLst>
                  <a:ext uri="{FF2B5EF4-FFF2-40B4-BE49-F238E27FC236}">
                    <a16:creationId xmlns:a16="http://schemas.microsoft.com/office/drawing/2014/main" id="{8FD66C41-123D-07A8-7036-4CB86BA8577F}"/>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32" name="直接连接符 12331">
                <a:extLst>
                  <a:ext uri="{FF2B5EF4-FFF2-40B4-BE49-F238E27FC236}">
                    <a16:creationId xmlns:a16="http://schemas.microsoft.com/office/drawing/2014/main" id="{C681CB78-CF92-BF15-CD6C-EBFF379A9683}"/>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33" name="直接连接符 12332">
                <a:extLst>
                  <a:ext uri="{FF2B5EF4-FFF2-40B4-BE49-F238E27FC236}">
                    <a16:creationId xmlns:a16="http://schemas.microsoft.com/office/drawing/2014/main" id="{A8076C41-E104-BC62-3625-6C90E53CD7D9}"/>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34" name="直接连接符 12333">
                <a:extLst>
                  <a:ext uri="{FF2B5EF4-FFF2-40B4-BE49-F238E27FC236}">
                    <a16:creationId xmlns:a16="http://schemas.microsoft.com/office/drawing/2014/main" id="{B37BF5E2-8356-18F7-F5D6-E81FCCA55C91}"/>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35" name="直接连接符 12334">
                <a:extLst>
                  <a:ext uri="{FF2B5EF4-FFF2-40B4-BE49-F238E27FC236}">
                    <a16:creationId xmlns:a16="http://schemas.microsoft.com/office/drawing/2014/main" id="{86ABFBE2-63D4-EFA1-306D-DFDE1CD53125}"/>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36" name="直接连接符 12335">
                <a:extLst>
                  <a:ext uri="{FF2B5EF4-FFF2-40B4-BE49-F238E27FC236}">
                    <a16:creationId xmlns:a16="http://schemas.microsoft.com/office/drawing/2014/main" id="{D33344F7-C0C4-F2DC-59C1-BC454ABFBAF8}"/>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37" name="直接连接符 12336">
                <a:extLst>
                  <a:ext uri="{FF2B5EF4-FFF2-40B4-BE49-F238E27FC236}">
                    <a16:creationId xmlns:a16="http://schemas.microsoft.com/office/drawing/2014/main" id="{F2A6EC6C-C606-BB07-DEC9-070BDD75E8C1}"/>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38" name="直接连接符 12337">
                <a:extLst>
                  <a:ext uri="{FF2B5EF4-FFF2-40B4-BE49-F238E27FC236}">
                    <a16:creationId xmlns:a16="http://schemas.microsoft.com/office/drawing/2014/main" id="{3E531FD5-58F4-64F8-3C8F-B22F5A32D98E}"/>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39" name="直接连接符 12338">
                <a:extLst>
                  <a:ext uri="{FF2B5EF4-FFF2-40B4-BE49-F238E27FC236}">
                    <a16:creationId xmlns:a16="http://schemas.microsoft.com/office/drawing/2014/main" id="{A12C60CC-220A-2807-80A9-7F0BD6148334}"/>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40" name="直接连接符 12339">
                <a:extLst>
                  <a:ext uri="{FF2B5EF4-FFF2-40B4-BE49-F238E27FC236}">
                    <a16:creationId xmlns:a16="http://schemas.microsoft.com/office/drawing/2014/main" id="{501672C2-F27E-B942-494C-A4C21F0F92A6}"/>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41" name="直接连接符 12340">
                <a:extLst>
                  <a:ext uri="{FF2B5EF4-FFF2-40B4-BE49-F238E27FC236}">
                    <a16:creationId xmlns:a16="http://schemas.microsoft.com/office/drawing/2014/main" id="{BEB7633B-0E88-19BD-742A-B8C11851E8C8}"/>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42" name="直接连接符 12341">
                <a:extLst>
                  <a:ext uri="{FF2B5EF4-FFF2-40B4-BE49-F238E27FC236}">
                    <a16:creationId xmlns:a16="http://schemas.microsoft.com/office/drawing/2014/main" id="{1AAAE3EB-64E6-88D3-CB37-9522FB6F65A8}"/>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43" name="直接连接符 12342">
                <a:extLst>
                  <a:ext uri="{FF2B5EF4-FFF2-40B4-BE49-F238E27FC236}">
                    <a16:creationId xmlns:a16="http://schemas.microsoft.com/office/drawing/2014/main" id="{2EFE9A7C-FAAD-0A80-A22D-0500A034E00D}"/>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44" name="直接连接符 12343">
                <a:extLst>
                  <a:ext uri="{FF2B5EF4-FFF2-40B4-BE49-F238E27FC236}">
                    <a16:creationId xmlns:a16="http://schemas.microsoft.com/office/drawing/2014/main" id="{554CE27F-CF48-0071-13BD-8E79132AC3B6}"/>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45" name="直接连接符 12344">
                <a:extLst>
                  <a:ext uri="{FF2B5EF4-FFF2-40B4-BE49-F238E27FC236}">
                    <a16:creationId xmlns:a16="http://schemas.microsoft.com/office/drawing/2014/main" id="{3CFB5D31-7AC3-036B-AC00-C6B9FDB1DEA6}"/>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46" name="直接连接符 12345">
                <a:extLst>
                  <a:ext uri="{FF2B5EF4-FFF2-40B4-BE49-F238E27FC236}">
                    <a16:creationId xmlns:a16="http://schemas.microsoft.com/office/drawing/2014/main" id="{74F6D26C-A2F9-0483-299D-98E1526ADF8C}"/>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47" name="直接连接符 12346">
                <a:extLst>
                  <a:ext uri="{FF2B5EF4-FFF2-40B4-BE49-F238E27FC236}">
                    <a16:creationId xmlns:a16="http://schemas.microsoft.com/office/drawing/2014/main" id="{5388CFA3-450F-974A-2DDB-B834A71AEB65}"/>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48" name="直接连接符 12347">
                <a:extLst>
                  <a:ext uri="{FF2B5EF4-FFF2-40B4-BE49-F238E27FC236}">
                    <a16:creationId xmlns:a16="http://schemas.microsoft.com/office/drawing/2014/main" id="{24A47F90-70F8-6F6D-2B6F-955DC66501CE}"/>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49" name="直接连接符 12348">
                <a:extLst>
                  <a:ext uri="{FF2B5EF4-FFF2-40B4-BE49-F238E27FC236}">
                    <a16:creationId xmlns:a16="http://schemas.microsoft.com/office/drawing/2014/main" id="{ECF50237-054C-3827-7047-1C07BED42CEA}"/>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50" name="直接连接符 12349">
                <a:extLst>
                  <a:ext uri="{FF2B5EF4-FFF2-40B4-BE49-F238E27FC236}">
                    <a16:creationId xmlns:a16="http://schemas.microsoft.com/office/drawing/2014/main" id="{4345B3EF-E97A-FC89-6ABB-B1D511CDC13F}"/>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51" name="直接连接符 12350">
                <a:extLst>
                  <a:ext uri="{FF2B5EF4-FFF2-40B4-BE49-F238E27FC236}">
                    <a16:creationId xmlns:a16="http://schemas.microsoft.com/office/drawing/2014/main" id="{50A36FF8-602B-4BC5-A353-06B74187D52E}"/>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52" name="直接连接符 12351">
                <a:extLst>
                  <a:ext uri="{FF2B5EF4-FFF2-40B4-BE49-F238E27FC236}">
                    <a16:creationId xmlns:a16="http://schemas.microsoft.com/office/drawing/2014/main" id="{B53E8551-0EE8-3EE3-4D7D-C7A4EA26E871}"/>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53" name="直接连接符 12352">
                <a:extLst>
                  <a:ext uri="{FF2B5EF4-FFF2-40B4-BE49-F238E27FC236}">
                    <a16:creationId xmlns:a16="http://schemas.microsoft.com/office/drawing/2014/main" id="{A312F63B-BA46-D638-4013-61BD28C2028A}"/>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54" name="直接连接符 12353">
                <a:extLst>
                  <a:ext uri="{FF2B5EF4-FFF2-40B4-BE49-F238E27FC236}">
                    <a16:creationId xmlns:a16="http://schemas.microsoft.com/office/drawing/2014/main" id="{5D1876AF-468F-3775-2DFB-15363D3CD120}"/>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55" name="直接连接符 12354">
                <a:extLst>
                  <a:ext uri="{FF2B5EF4-FFF2-40B4-BE49-F238E27FC236}">
                    <a16:creationId xmlns:a16="http://schemas.microsoft.com/office/drawing/2014/main" id="{4BD3012C-0AD2-8413-8567-3E1DA74448BA}"/>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56" name="直接连接符 12355">
                <a:extLst>
                  <a:ext uri="{FF2B5EF4-FFF2-40B4-BE49-F238E27FC236}">
                    <a16:creationId xmlns:a16="http://schemas.microsoft.com/office/drawing/2014/main" id="{0DF3A0DE-DD0C-4EFC-13BE-6A6BF9761713}"/>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57" name="直接连接符 12356">
                <a:extLst>
                  <a:ext uri="{FF2B5EF4-FFF2-40B4-BE49-F238E27FC236}">
                    <a16:creationId xmlns:a16="http://schemas.microsoft.com/office/drawing/2014/main" id="{739F5D9A-73FC-B44A-1879-DCAB13687C5E}"/>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58" name="直接连接符 12357">
                <a:extLst>
                  <a:ext uri="{FF2B5EF4-FFF2-40B4-BE49-F238E27FC236}">
                    <a16:creationId xmlns:a16="http://schemas.microsoft.com/office/drawing/2014/main" id="{5637E8ED-C7C3-6A33-EC3F-E3FAAF400AA3}"/>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59" name="直接连接符 12358">
                <a:extLst>
                  <a:ext uri="{FF2B5EF4-FFF2-40B4-BE49-F238E27FC236}">
                    <a16:creationId xmlns:a16="http://schemas.microsoft.com/office/drawing/2014/main" id="{67919AC4-55A5-BC66-CA96-F2FC510A9806}"/>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60" name="直接连接符 12359">
                <a:extLst>
                  <a:ext uri="{FF2B5EF4-FFF2-40B4-BE49-F238E27FC236}">
                    <a16:creationId xmlns:a16="http://schemas.microsoft.com/office/drawing/2014/main" id="{C109DF23-1122-8699-C5C1-637D4393F81C}"/>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61" name="直接连接符 12360">
                <a:extLst>
                  <a:ext uri="{FF2B5EF4-FFF2-40B4-BE49-F238E27FC236}">
                    <a16:creationId xmlns:a16="http://schemas.microsoft.com/office/drawing/2014/main" id="{60916A8A-9962-3B7E-4E38-B537B69CD3A0}"/>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217382F5-32A4-E9F2-2483-D6029FDE36C7}"/>
                </a:ext>
              </a:extLst>
            </p:cNvPr>
            <p:cNvGrpSpPr/>
            <p:nvPr userDrawn="1"/>
          </p:nvGrpSpPr>
          <p:grpSpPr>
            <a:xfrm>
              <a:off x="11597706" y="6414350"/>
              <a:ext cx="677642" cy="114300"/>
              <a:chOff x="11597706" y="6414350"/>
              <a:chExt cx="677642" cy="114300"/>
            </a:xfrm>
          </p:grpSpPr>
          <p:cxnSp>
            <p:nvCxnSpPr>
              <p:cNvPr id="10" name="直接连接符 9">
                <a:extLst>
                  <a:ext uri="{FF2B5EF4-FFF2-40B4-BE49-F238E27FC236}">
                    <a16:creationId xmlns:a16="http://schemas.microsoft.com/office/drawing/2014/main" id="{213FFD3D-7518-A545-EDFC-4138C1FE99A9}"/>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17B0E89-939A-961F-2533-9A69AC8DE9DE}"/>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4DED722-B023-019F-41F9-DD23F79171BE}"/>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A744721-CFFB-78DA-C299-2B4F9924C536}"/>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1A2F766-C091-B6E8-AAFA-1909B0C903E6}"/>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46AA5B5-DEA2-9D61-8D4F-2C83E8E3616A}"/>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44FD088-348A-EBD0-7741-281E0C8AA48A}"/>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77E930C-ECD0-5944-0E18-E10A19F192F7}"/>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58518151-902F-1706-266B-5CC827FE967E}"/>
                </a:ext>
              </a:extLst>
            </p:cNvPr>
            <p:cNvPicPr>
              <a:picLocks noChangeAspect="1"/>
            </p:cNvPicPr>
            <p:nvPr userDrawn="1"/>
          </p:nvPicPr>
          <p:blipFill>
            <a:blip r:embed="rId9">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2362" name="矩形: 圆角 12361">
            <a:extLst>
              <a:ext uri="{FF2B5EF4-FFF2-40B4-BE49-F238E27FC236}">
                <a16:creationId xmlns:a16="http://schemas.microsoft.com/office/drawing/2014/main" id="{76D8787A-C915-0324-455C-2071F33844D1}"/>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738978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B410262-85B3-496D-A4F0-7BF371AA8EAA}"/>
              </a:ext>
            </a:extLst>
          </p:cNvPr>
          <p:cNvSpPr>
            <a:spLocks noGrp="1" noChangeArrowheads="1"/>
          </p:cNvSpPr>
          <p:nvPr>
            <p:ph type="title"/>
          </p:nvPr>
        </p:nvSpPr>
        <p:spPr/>
        <p:txBody>
          <a:bodyPr/>
          <a:lstStyle/>
          <a:p>
            <a:pPr eaLnBrk="1" hangingPunct="1"/>
            <a:r>
              <a:rPr lang="zh-CN" altLang="en-US"/>
              <a:t>递推关系</a:t>
            </a:r>
          </a:p>
        </p:txBody>
      </p:sp>
      <p:sp>
        <p:nvSpPr>
          <p:cNvPr id="13316" name="Rectangle 3">
            <a:extLst>
              <a:ext uri="{FF2B5EF4-FFF2-40B4-BE49-F238E27FC236}">
                <a16:creationId xmlns:a16="http://schemas.microsoft.com/office/drawing/2014/main" id="{02AD32BC-2A3A-44D2-8E79-4E8FCEC78026}"/>
              </a:ext>
            </a:extLst>
          </p:cNvPr>
          <p:cNvSpPr>
            <a:spLocks noGrp="1" noChangeArrowheads="1"/>
          </p:cNvSpPr>
          <p:nvPr>
            <p:ph idx="1"/>
          </p:nvPr>
        </p:nvSpPr>
        <p:spPr>
          <a:xfrm>
            <a:off x="628650" y="1484784"/>
            <a:ext cx="7886700" cy="4351338"/>
          </a:xfrm>
        </p:spPr>
        <p:txBody>
          <a:bodyPr/>
          <a:lstStyle/>
          <a:p>
            <a:pPr eaLnBrk="1" hangingPunct="1">
              <a:buFont typeface="Wingdings" panose="05000000000000000000" pitchFamily="2" charset="2"/>
              <a:buNone/>
            </a:pPr>
            <a:r>
              <a:rPr lang="zh-CN" altLang="en-US" dirty="0"/>
              <a:t> </a:t>
            </a:r>
          </a:p>
        </p:txBody>
      </p:sp>
      <p:sp>
        <p:nvSpPr>
          <p:cNvPr id="13314" name="灯片编号占位符 5">
            <a:extLst>
              <a:ext uri="{FF2B5EF4-FFF2-40B4-BE49-F238E27FC236}">
                <a16:creationId xmlns:a16="http://schemas.microsoft.com/office/drawing/2014/main" id="{62B03D36-3BFF-491B-A405-3A6E3D2AA0FB}"/>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D6F6336-7711-4660-BA0A-C0F244D55B93}" type="slidenum">
              <a:rPr kumimoji="0" lang="zh-CN" altLang="en-US" sz="1400" smtClean="0"/>
              <a:pPr>
                <a:spcBef>
                  <a:spcPct val="0"/>
                </a:spcBef>
                <a:buClrTx/>
                <a:buSzTx/>
                <a:buFontTx/>
                <a:buNone/>
              </a:pPr>
              <a:t>69</a:t>
            </a:fld>
            <a:endParaRPr kumimoji="0" lang="en-US" altLang="zh-CN" sz="1400"/>
          </a:p>
        </p:txBody>
      </p:sp>
      <p:sp>
        <p:nvSpPr>
          <p:cNvPr id="13317" name="Text Box 4">
            <a:extLst>
              <a:ext uri="{FF2B5EF4-FFF2-40B4-BE49-F238E27FC236}">
                <a16:creationId xmlns:a16="http://schemas.microsoft.com/office/drawing/2014/main" id="{B5BE804E-549E-43E0-82D2-71544D6EB5A3}"/>
              </a:ext>
            </a:extLst>
          </p:cNvPr>
          <p:cNvSpPr txBox="1">
            <a:spLocks noChangeArrowheads="1"/>
          </p:cNvSpPr>
          <p:nvPr/>
        </p:nvSpPr>
        <p:spPr bwMode="auto">
          <a:xfrm>
            <a:off x="3135313" y="2097559"/>
            <a:ext cx="952500"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T(n)</a:t>
            </a:r>
          </a:p>
        </p:txBody>
      </p:sp>
      <p:sp>
        <p:nvSpPr>
          <p:cNvPr id="13318" name="Text Box 5">
            <a:extLst>
              <a:ext uri="{FF2B5EF4-FFF2-40B4-BE49-F238E27FC236}">
                <a16:creationId xmlns:a16="http://schemas.microsoft.com/office/drawing/2014/main" id="{E2F403D0-1D38-4716-80AD-19BBD7C652C8}"/>
              </a:ext>
            </a:extLst>
          </p:cNvPr>
          <p:cNvSpPr txBox="1">
            <a:spLocks noChangeArrowheads="1"/>
          </p:cNvSpPr>
          <p:nvPr/>
        </p:nvSpPr>
        <p:spPr bwMode="auto">
          <a:xfrm>
            <a:off x="4495800" y="2900834"/>
            <a:ext cx="914400"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T(n/2)</a:t>
            </a:r>
          </a:p>
        </p:txBody>
      </p:sp>
      <p:sp>
        <p:nvSpPr>
          <p:cNvPr id="13319" name="Text Box 6">
            <a:extLst>
              <a:ext uri="{FF2B5EF4-FFF2-40B4-BE49-F238E27FC236}">
                <a16:creationId xmlns:a16="http://schemas.microsoft.com/office/drawing/2014/main" id="{1C9DA893-7A22-47EC-A3E4-DAB4FCF5E06E}"/>
              </a:ext>
            </a:extLst>
          </p:cNvPr>
          <p:cNvSpPr txBox="1">
            <a:spLocks noChangeArrowheads="1"/>
          </p:cNvSpPr>
          <p:nvPr/>
        </p:nvSpPr>
        <p:spPr bwMode="auto">
          <a:xfrm>
            <a:off x="1843088" y="2913534"/>
            <a:ext cx="900112"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T(n/2)</a:t>
            </a:r>
          </a:p>
        </p:txBody>
      </p:sp>
      <p:cxnSp>
        <p:nvCxnSpPr>
          <p:cNvPr id="13320" name="AutoShape 7">
            <a:extLst>
              <a:ext uri="{FF2B5EF4-FFF2-40B4-BE49-F238E27FC236}">
                <a16:creationId xmlns:a16="http://schemas.microsoft.com/office/drawing/2014/main" id="{B9033E7C-12DE-4433-A167-ED24EFD9C4EC}"/>
              </a:ext>
            </a:extLst>
          </p:cNvPr>
          <p:cNvCxnSpPr>
            <a:cxnSpLocks noChangeShapeType="1"/>
            <a:stCxn id="13317" idx="2"/>
            <a:endCxn id="13319" idx="0"/>
          </p:cNvCxnSpPr>
          <p:nvPr/>
        </p:nvCxnSpPr>
        <p:spPr bwMode="auto">
          <a:xfrm flipH="1">
            <a:off x="2293938" y="2472209"/>
            <a:ext cx="1317625" cy="441325"/>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321" name="AutoShape 8">
            <a:extLst>
              <a:ext uri="{FF2B5EF4-FFF2-40B4-BE49-F238E27FC236}">
                <a16:creationId xmlns:a16="http://schemas.microsoft.com/office/drawing/2014/main" id="{F5980B4A-EF21-495D-A69B-E4600B9BDB8E}"/>
              </a:ext>
            </a:extLst>
          </p:cNvPr>
          <p:cNvCxnSpPr>
            <a:cxnSpLocks noChangeShapeType="1"/>
            <a:stCxn id="13317" idx="2"/>
            <a:endCxn id="13318" idx="0"/>
          </p:cNvCxnSpPr>
          <p:nvPr/>
        </p:nvCxnSpPr>
        <p:spPr bwMode="auto">
          <a:xfrm>
            <a:off x="3611563" y="2472209"/>
            <a:ext cx="1341437" cy="428625"/>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22" name="Text Box 9">
            <a:extLst>
              <a:ext uri="{FF2B5EF4-FFF2-40B4-BE49-F238E27FC236}">
                <a16:creationId xmlns:a16="http://schemas.microsoft.com/office/drawing/2014/main" id="{C23FB1A0-0DC4-4857-AE10-C1A39132DFA6}"/>
              </a:ext>
            </a:extLst>
          </p:cNvPr>
          <p:cNvSpPr txBox="1">
            <a:spLocks noChangeArrowheads="1"/>
          </p:cNvSpPr>
          <p:nvPr/>
        </p:nvSpPr>
        <p:spPr bwMode="auto">
          <a:xfrm>
            <a:off x="5108575" y="3662834"/>
            <a:ext cx="911225"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T(n/4)</a:t>
            </a:r>
          </a:p>
        </p:txBody>
      </p:sp>
      <p:sp>
        <p:nvSpPr>
          <p:cNvPr id="13323" name="Text Box 10">
            <a:extLst>
              <a:ext uri="{FF2B5EF4-FFF2-40B4-BE49-F238E27FC236}">
                <a16:creationId xmlns:a16="http://schemas.microsoft.com/office/drawing/2014/main" id="{2B5294C4-4749-497A-BBCB-C5929564825E}"/>
              </a:ext>
            </a:extLst>
          </p:cNvPr>
          <p:cNvSpPr txBox="1">
            <a:spLocks noChangeArrowheads="1"/>
          </p:cNvSpPr>
          <p:nvPr/>
        </p:nvSpPr>
        <p:spPr bwMode="auto">
          <a:xfrm>
            <a:off x="3810000" y="3675534"/>
            <a:ext cx="890588"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T(n/4)</a:t>
            </a:r>
          </a:p>
        </p:txBody>
      </p:sp>
      <p:cxnSp>
        <p:nvCxnSpPr>
          <p:cNvPr id="13324" name="AutoShape 11">
            <a:extLst>
              <a:ext uri="{FF2B5EF4-FFF2-40B4-BE49-F238E27FC236}">
                <a16:creationId xmlns:a16="http://schemas.microsoft.com/office/drawing/2014/main" id="{18290336-57E7-492C-9DE2-58383FBF2CA9}"/>
              </a:ext>
            </a:extLst>
          </p:cNvPr>
          <p:cNvCxnSpPr>
            <a:cxnSpLocks noChangeShapeType="1"/>
            <a:stCxn id="13318" idx="2"/>
            <a:endCxn id="13323" idx="0"/>
          </p:cNvCxnSpPr>
          <p:nvPr/>
        </p:nvCxnSpPr>
        <p:spPr bwMode="auto">
          <a:xfrm flipH="1">
            <a:off x="4256088" y="3275484"/>
            <a:ext cx="696912" cy="40005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325" name="AutoShape 12">
            <a:extLst>
              <a:ext uri="{FF2B5EF4-FFF2-40B4-BE49-F238E27FC236}">
                <a16:creationId xmlns:a16="http://schemas.microsoft.com/office/drawing/2014/main" id="{E34C200E-864C-4A20-8792-758AD7D10F3F}"/>
              </a:ext>
            </a:extLst>
          </p:cNvPr>
          <p:cNvCxnSpPr>
            <a:cxnSpLocks noChangeShapeType="1"/>
            <a:stCxn id="13318" idx="2"/>
            <a:endCxn id="13322" idx="0"/>
          </p:cNvCxnSpPr>
          <p:nvPr/>
        </p:nvCxnSpPr>
        <p:spPr bwMode="auto">
          <a:xfrm>
            <a:off x="4953000" y="3275484"/>
            <a:ext cx="611188" cy="38735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26" name="Text Box 13">
            <a:extLst>
              <a:ext uri="{FF2B5EF4-FFF2-40B4-BE49-F238E27FC236}">
                <a16:creationId xmlns:a16="http://schemas.microsoft.com/office/drawing/2014/main" id="{2C8C7FCF-BEA2-4AF1-BCE4-CB4A49AAFDED}"/>
              </a:ext>
            </a:extLst>
          </p:cNvPr>
          <p:cNvSpPr txBox="1">
            <a:spLocks noChangeArrowheads="1"/>
          </p:cNvSpPr>
          <p:nvPr/>
        </p:nvSpPr>
        <p:spPr bwMode="auto">
          <a:xfrm>
            <a:off x="914400" y="3662834"/>
            <a:ext cx="928688"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T(n/4)</a:t>
            </a:r>
          </a:p>
        </p:txBody>
      </p:sp>
      <p:cxnSp>
        <p:nvCxnSpPr>
          <p:cNvPr id="13327" name="AutoShape 14">
            <a:extLst>
              <a:ext uri="{FF2B5EF4-FFF2-40B4-BE49-F238E27FC236}">
                <a16:creationId xmlns:a16="http://schemas.microsoft.com/office/drawing/2014/main" id="{CC67CB93-1BB5-4DD6-8F60-63FC316EEFB6}"/>
              </a:ext>
            </a:extLst>
          </p:cNvPr>
          <p:cNvCxnSpPr>
            <a:cxnSpLocks noChangeShapeType="1"/>
            <a:stCxn id="13319" idx="2"/>
            <a:endCxn id="13326" idx="0"/>
          </p:cNvCxnSpPr>
          <p:nvPr/>
        </p:nvCxnSpPr>
        <p:spPr bwMode="auto">
          <a:xfrm flipH="1">
            <a:off x="1379538" y="3288184"/>
            <a:ext cx="914400" cy="37465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28" name="Text Box 15">
            <a:extLst>
              <a:ext uri="{FF2B5EF4-FFF2-40B4-BE49-F238E27FC236}">
                <a16:creationId xmlns:a16="http://schemas.microsoft.com/office/drawing/2014/main" id="{B967545F-D5FF-49E9-A72F-6DD34BC9B446}"/>
              </a:ext>
            </a:extLst>
          </p:cNvPr>
          <p:cNvSpPr txBox="1">
            <a:spLocks noChangeArrowheads="1"/>
          </p:cNvSpPr>
          <p:nvPr/>
        </p:nvSpPr>
        <p:spPr bwMode="auto">
          <a:xfrm>
            <a:off x="2454275" y="3662834"/>
            <a:ext cx="898525"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T(n/4)</a:t>
            </a:r>
          </a:p>
        </p:txBody>
      </p:sp>
      <p:cxnSp>
        <p:nvCxnSpPr>
          <p:cNvPr id="13329" name="AutoShape 16">
            <a:extLst>
              <a:ext uri="{FF2B5EF4-FFF2-40B4-BE49-F238E27FC236}">
                <a16:creationId xmlns:a16="http://schemas.microsoft.com/office/drawing/2014/main" id="{6AC5B8C2-39A3-44EC-891D-04EAC1384756}"/>
              </a:ext>
            </a:extLst>
          </p:cNvPr>
          <p:cNvCxnSpPr>
            <a:cxnSpLocks noChangeShapeType="1"/>
            <a:stCxn id="13319" idx="2"/>
            <a:endCxn id="13328" idx="0"/>
          </p:cNvCxnSpPr>
          <p:nvPr/>
        </p:nvCxnSpPr>
        <p:spPr bwMode="auto">
          <a:xfrm>
            <a:off x="2293938" y="3288184"/>
            <a:ext cx="609600" cy="37465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30" name="Text Box 17">
            <a:extLst>
              <a:ext uri="{FF2B5EF4-FFF2-40B4-BE49-F238E27FC236}">
                <a16:creationId xmlns:a16="http://schemas.microsoft.com/office/drawing/2014/main" id="{39DB760B-6943-458C-AD02-7883CB870F43}"/>
              </a:ext>
            </a:extLst>
          </p:cNvPr>
          <p:cNvSpPr txBox="1">
            <a:spLocks noChangeArrowheads="1"/>
          </p:cNvSpPr>
          <p:nvPr/>
        </p:nvSpPr>
        <p:spPr bwMode="auto">
          <a:xfrm>
            <a:off x="609600" y="5418609"/>
            <a:ext cx="620713"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T(2)</a:t>
            </a:r>
          </a:p>
        </p:txBody>
      </p:sp>
      <p:cxnSp>
        <p:nvCxnSpPr>
          <p:cNvPr id="13331" name="AutoShape 18">
            <a:extLst>
              <a:ext uri="{FF2B5EF4-FFF2-40B4-BE49-F238E27FC236}">
                <a16:creationId xmlns:a16="http://schemas.microsoft.com/office/drawing/2014/main" id="{F94A8ABC-69CF-4914-95DB-E191E28D44A2}"/>
              </a:ext>
            </a:extLst>
          </p:cNvPr>
          <p:cNvCxnSpPr>
            <a:cxnSpLocks noChangeShapeType="1"/>
            <a:stCxn id="13326" idx="2"/>
            <a:endCxn id="13330" idx="0"/>
          </p:cNvCxnSpPr>
          <p:nvPr/>
        </p:nvCxnSpPr>
        <p:spPr bwMode="auto">
          <a:xfrm flipH="1">
            <a:off x="920750" y="4037484"/>
            <a:ext cx="458788" cy="1381125"/>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32" name="Text Box 19">
            <a:extLst>
              <a:ext uri="{FF2B5EF4-FFF2-40B4-BE49-F238E27FC236}">
                <a16:creationId xmlns:a16="http://schemas.microsoft.com/office/drawing/2014/main" id="{C6350D2B-3BF1-44D8-8B8C-E58B33391DA8}"/>
              </a:ext>
            </a:extLst>
          </p:cNvPr>
          <p:cNvSpPr txBox="1">
            <a:spLocks noChangeArrowheads="1"/>
          </p:cNvSpPr>
          <p:nvPr/>
        </p:nvSpPr>
        <p:spPr bwMode="auto">
          <a:xfrm>
            <a:off x="1295400" y="5418609"/>
            <a:ext cx="623888"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T(2)</a:t>
            </a:r>
          </a:p>
        </p:txBody>
      </p:sp>
      <p:cxnSp>
        <p:nvCxnSpPr>
          <p:cNvPr id="13333" name="AutoShape 20">
            <a:extLst>
              <a:ext uri="{FF2B5EF4-FFF2-40B4-BE49-F238E27FC236}">
                <a16:creationId xmlns:a16="http://schemas.microsoft.com/office/drawing/2014/main" id="{06F170F4-3106-4C46-A7AA-CEF19BE9BD2F}"/>
              </a:ext>
            </a:extLst>
          </p:cNvPr>
          <p:cNvCxnSpPr>
            <a:cxnSpLocks noChangeShapeType="1"/>
            <a:stCxn id="13326" idx="2"/>
            <a:endCxn id="13332" idx="0"/>
          </p:cNvCxnSpPr>
          <p:nvPr/>
        </p:nvCxnSpPr>
        <p:spPr bwMode="auto">
          <a:xfrm>
            <a:off x="1379538" y="4037484"/>
            <a:ext cx="228600" cy="1381125"/>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34" name="Text Box 21">
            <a:extLst>
              <a:ext uri="{FF2B5EF4-FFF2-40B4-BE49-F238E27FC236}">
                <a16:creationId xmlns:a16="http://schemas.microsoft.com/office/drawing/2014/main" id="{293CC086-9921-4492-B2ED-AF66AD5B4F87}"/>
              </a:ext>
            </a:extLst>
          </p:cNvPr>
          <p:cNvSpPr txBox="1">
            <a:spLocks noChangeArrowheads="1"/>
          </p:cNvSpPr>
          <p:nvPr/>
        </p:nvSpPr>
        <p:spPr bwMode="auto">
          <a:xfrm>
            <a:off x="2133600" y="5431309"/>
            <a:ext cx="644525"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T(2)</a:t>
            </a:r>
          </a:p>
        </p:txBody>
      </p:sp>
      <p:cxnSp>
        <p:nvCxnSpPr>
          <p:cNvPr id="13335" name="AutoShape 22">
            <a:extLst>
              <a:ext uri="{FF2B5EF4-FFF2-40B4-BE49-F238E27FC236}">
                <a16:creationId xmlns:a16="http://schemas.microsoft.com/office/drawing/2014/main" id="{54E3C947-D299-4767-992D-8480160FA6D6}"/>
              </a:ext>
            </a:extLst>
          </p:cNvPr>
          <p:cNvCxnSpPr>
            <a:cxnSpLocks noChangeShapeType="1"/>
            <a:stCxn id="13328" idx="2"/>
            <a:endCxn id="13334" idx="0"/>
          </p:cNvCxnSpPr>
          <p:nvPr/>
        </p:nvCxnSpPr>
        <p:spPr bwMode="auto">
          <a:xfrm flipH="1">
            <a:off x="2455863" y="4037484"/>
            <a:ext cx="447675" cy="1393825"/>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36" name="Text Box 23">
            <a:extLst>
              <a:ext uri="{FF2B5EF4-FFF2-40B4-BE49-F238E27FC236}">
                <a16:creationId xmlns:a16="http://schemas.microsoft.com/office/drawing/2014/main" id="{3759CF5D-81D7-4F43-AA87-C45A85D21A59}"/>
              </a:ext>
            </a:extLst>
          </p:cNvPr>
          <p:cNvSpPr txBox="1">
            <a:spLocks noChangeArrowheads="1"/>
          </p:cNvSpPr>
          <p:nvPr/>
        </p:nvSpPr>
        <p:spPr bwMode="auto">
          <a:xfrm>
            <a:off x="2854325" y="5431309"/>
            <a:ext cx="650875"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T(2)</a:t>
            </a:r>
          </a:p>
        </p:txBody>
      </p:sp>
      <p:cxnSp>
        <p:nvCxnSpPr>
          <p:cNvPr id="13337" name="AutoShape 24">
            <a:extLst>
              <a:ext uri="{FF2B5EF4-FFF2-40B4-BE49-F238E27FC236}">
                <a16:creationId xmlns:a16="http://schemas.microsoft.com/office/drawing/2014/main" id="{BF8D5315-0587-45BB-BDB5-858859787455}"/>
              </a:ext>
            </a:extLst>
          </p:cNvPr>
          <p:cNvCxnSpPr>
            <a:cxnSpLocks noChangeShapeType="1"/>
            <a:stCxn id="13328" idx="2"/>
            <a:endCxn id="13336" idx="0"/>
          </p:cNvCxnSpPr>
          <p:nvPr/>
        </p:nvCxnSpPr>
        <p:spPr bwMode="auto">
          <a:xfrm>
            <a:off x="2903538" y="4037484"/>
            <a:ext cx="276225" cy="1393825"/>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38" name="Text Box 25">
            <a:extLst>
              <a:ext uri="{FF2B5EF4-FFF2-40B4-BE49-F238E27FC236}">
                <a16:creationId xmlns:a16="http://schemas.microsoft.com/office/drawing/2014/main" id="{0E76A362-1DE0-4A0F-BB6E-6256F684E8A9}"/>
              </a:ext>
            </a:extLst>
          </p:cNvPr>
          <p:cNvSpPr txBox="1">
            <a:spLocks noChangeArrowheads="1"/>
          </p:cNvSpPr>
          <p:nvPr/>
        </p:nvSpPr>
        <p:spPr bwMode="auto">
          <a:xfrm>
            <a:off x="3581400" y="5431309"/>
            <a:ext cx="633413"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T(2)</a:t>
            </a:r>
          </a:p>
        </p:txBody>
      </p:sp>
      <p:cxnSp>
        <p:nvCxnSpPr>
          <p:cNvPr id="13339" name="AutoShape 26">
            <a:extLst>
              <a:ext uri="{FF2B5EF4-FFF2-40B4-BE49-F238E27FC236}">
                <a16:creationId xmlns:a16="http://schemas.microsoft.com/office/drawing/2014/main" id="{9A24E92A-6BCB-4CA9-B7CF-970F4298BF4D}"/>
              </a:ext>
            </a:extLst>
          </p:cNvPr>
          <p:cNvCxnSpPr>
            <a:cxnSpLocks noChangeShapeType="1"/>
            <a:stCxn id="13323" idx="2"/>
            <a:endCxn id="13338" idx="0"/>
          </p:cNvCxnSpPr>
          <p:nvPr/>
        </p:nvCxnSpPr>
        <p:spPr bwMode="auto">
          <a:xfrm flipH="1">
            <a:off x="3898900" y="4050184"/>
            <a:ext cx="357188" cy="1381125"/>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40" name="Text Box 27">
            <a:extLst>
              <a:ext uri="{FF2B5EF4-FFF2-40B4-BE49-F238E27FC236}">
                <a16:creationId xmlns:a16="http://schemas.microsoft.com/office/drawing/2014/main" id="{3AA3E180-7499-44E4-ACB2-6CF3E381251A}"/>
              </a:ext>
            </a:extLst>
          </p:cNvPr>
          <p:cNvSpPr txBox="1">
            <a:spLocks noChangeArrowheads="1"/>
          </p:cNvSpPr>
          <p:nvPr/>
        </p:nvSpPr>
        <p:spPr bwMode="auto">
          <a:xfrm>
            <a:off x="4267200" y="5431309"/>
            <a:ext cx="601663"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T(2)</a:t>
            </a:r>
          </a:p>
        </p:txBody>
      </p:sp>
      <p:cxnSp>
        <p:nvCxnSpPr>
          <p:cNvPr id="13341" name="AutoShape 28">
            <a:extLst>
              <a:ext uri="{FF2B5EF4-FFF2-40B4-BE49-F238E27FC236}">
                <a16:creationId xmlns:a16="http://schemas.microsoft.com/office/drawing/2014/main" id="{3B276793-B46D-45B0-80CA-B6BD2B10004A}"/>
              </a:ext>
            </a:extLst>
          </p:cNvPr>
          <p:cNvCxnSpPr>
            <a:cxnSpLocks noChangeShapeType="1"/>
            <a:stCxn id="13323" idx="2"/>
            <a:endCxn id="13340" idx="0"/>
          </p:cNvCxnSpPr>
          <p:nvPr/>
        </p:nvCxnSpPr>
        <p:spPr bwMode="auto">
          <a:xfrm>
            <a:off x="4256088" y="4050184"/>
            <a:ext cx="312737" cy="1381125"/>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42" name="Text Box 29">
            <a:extLst>
              <a:ext uri="{FF2B5EF4-FFF2-40B4-BE49-F238E27FC236}">
                <a16:creationId xmlns:a16="http://schemas.microsoft.com/office/drawing/2014/main" id="{BAEF09FA-C286-4CDC-A332-300BCFA69AEA}"/>
              </a:ext>
            </a:extLst>
          </p:cNvPr>
          <p:cNvSpPr txBox="1">
            <a:spLocks noChangeArrowheads="1"/>
          </p:cNvSpPr>
          <p:nvPr/>
        </p:nvSpPr>
        <p:spPr bwMode="auto">
          <a:xfrm>
            <a:off x="5083175" y="5431309"/>
            <a:ext cx="631825"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T(2)</a:t>
            </a:r>
          </a:p>
        </p:txBody>
      </p:sp>
      <p:cxnSp>
        <p:nvCxnSpPr>
          <p:cNvPr id="13343" name="AutoShape 30">
            <a:extLst>
              <a:ext uri="{FF2B5EF4-FFF2-40B4-BE49-F238E27FC236}">
                <a16:creationId xmlns:a16="http://schemas.microsoft.com/office/drawing/2014/main" id="{F515DE4B-669E-40F1-A7D5-3A791283A51C}"/>
              </a:ext>
            </a:extLst>
          </p:cNvPr>
          <p:cNvCxnSpPr>
            <a:cxnSpLocks noChangeShapeType="1"/>
            <a:stCxn id="13322" idx="2"/>
            <a:endCxn id="13342" idx="0"/>
          </p:cNvCxnSpPr>
          <p:nvPr/>
        </p:nvCxnSpPr>
        <p:spPr bwMode="auto">
          <a:xfrm flipH="1">
            <a:off x="5399088" y="4037484"/>
            <a:ext cx="165100" cy="1393825"/>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44" name="Text Box 31">
            <a:extLst>
              <a:ext uri="{FF2B5EF4-FFF2-40B4-BE49-F238E27FC236}">
                <a16:creationId xmlns:a16="http://schemas.microsoft.com/office/drawing/2014/main" id="{95F6A8BA-1BD9-49F6-900B-C033454EA9DE}"/>
              </a:ext>
            </a:extLst>
          </p:cNvPr>
          <p:cNvSpPr txBox="1">
            <a:spLocks noChangeArrowheads="1"/>
          </p:cNvSpPr>
          <p:nvPr/>
        </p:nvSpPr>
        <p:spPr bwMode="auto">
          <a:xfrm>
            <a:off x="5788025" y="5431309"/>
            <a:ext cx="612775" cy="3746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600">
                <a:latin typeface="Comic Sans MS" panose="030F0702030302020204" pitchFamily="66" charset="0"/>
              </a:rPr>
              <a:t>T(2)</a:t>
            </a:r>
          </a:p>
        </p:txBody>
      </p:sp>
      <p:cxnSp>
        <p:nvCxnSpPr>
          <p:cNvPr id="13345" name="AutoShape 32">
            <a:extLst>
              <a:ext uri="{FF2B5EF4-FFF2-40B4-BE49-F238E27FC236}">
                <a16:creationId xmlns:a16="http://schemas.microsoft.com/office/drawing/2014/main" id="{8B24C0B9-9597-476C-81EB-99548EB83E4F}"/>
              </a:ext>
            </a:extLst>
          </p:cNvPr>
          <p:cNvCxnSpPr>
            <a:cxnSpLocks noChangeShapeType="1"/>
            <a:stCxn id="13322" idx="2"/>
            <a:endCxn id="13344" idx="0"/>
          </p:cNvCxnSpPr>
          <p:nvPr/>
        </p:nvCxnSpPr>
        <p:spPr bwMode="auto">
          <a:xfrm>
            <a:off x="5564188" y="4037484"/>
            <a:ext cx="530225" cy="1393825"/>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346" name="Text Box 33">
            <a:extLst>
              <a:ext uri="{FF2B5EF4-FFF2-40B4-BE49-F238E27FC236}">
                <a16:creationId xmlns:a16="http://schemas.microsoft.com/office/drawing/2014/main" id="{1F3DDF0D-4767-46CA-8A6E-48CECD580E55}"/>
              </a:ext>
            </a:extLst>
          </p:cNvPr>
          <p:cNvSpPr txBox="1">
            <a:spLocks noChangeArrowheads="1"/>
          </p:cNvSpPr>
          <p:nvPr/>
        </p:nvSpPr>
        <p:spPr bwMode="auto">
          <a:xfrm>
            <a:off x="7148513" y="2165822"/>
            <a:ext cx="681037"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a:latin typeface="Comic Sans MS" panose="030F0702030302020204" pitchFamily="66" charset="0"/>
              </a:rPr>
              <a:t>n</a:t>
            </a:r>
          </a:p>
        </p:txBody>
      </p:sp>
      <p:sp>
        <p:nvSpPr>
          <p:cNvPr id="13347" name="Rectangle 34">
            <a:extLst>
              <a:ext uri="{FF2B5EF4-FFF2-40B4-BE49-F238E27FC236}">
                <a16:creationId xmlns:a16="http://schemas.microsoft.com/office/drawing/2014/main" id="{2FDBF209-81A7-42B2-BD26-4F128DAE081A}"/>
              </a:ext>
            </a:extLst>
          </p:cNvPr>
          <p:cNvSpPr>
            <a:spLocks noChangeArrowheads="1"/>
          </p:cNvSpPr>
          <p:nvPr/>
        </p:nvSpPr>
        <p:spPr bwMode="auto">
          <a:xfrm>
            <a:off x="754063" y="4534372"/>
            <a:ext cx="5510212" cy="271462"/>
          </a:xfrm>
          <a:prstGeom prst="rect">
            <a:avLst/>
          </a:prstGeom>
          <a:solidFill>
            <a:srgbClr val="00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solidFill>
                  <a:schemeClr val="bg1"/>
                </a:solidFill>
                <a:latin typeface="Comic Sans MS" panose="030F0702030302020204" pitchFamily="66" charset="0"/>
              </a:rPr>
              <a:t>T(n / 2</a:t>
            </a:r>
            <a:r>
              <a:rPr lang="en-US" altLang="zh-CN" sz="1600" baseline="30000">
                <a:solidFill>
                  <a:schemeClr val="bg1"/>
                </a:solidFill>
                <a:latin typeface="Comic Sans MS" panose="030F0702030302020204" pitchFamily="66" charset="0"/>
              </a:rPr>
              <a:t>k</a:t>
            </a:r>
            <a:r>
              <a:rPr lang="en-US" altLang="zh-CN" sz="1600">
                <a:solidFill>
                  <a:schemeClr val="bg1"/>
                </a:solidFill>
                <a:latin typeface="Comic Sans MS" panose="030F0702030302020204" pitchFamily="66" charset="0"/>
              </a:rPr>
              <a:t>)</a:t>
            </a:r>
          </a:p>
        </p:txBody>
      </p:sp>
      <p:sp>
        <p:nvSpPr>
          <p:cNvPr id="13348" name="Text Box 35">
            <a:extLst>
              <a:ext uri="{FF2B5EF4-FFF2-40B4-BE49-F238E27FC236}">
                <a16:creationId xmlns:a16="http://schemas.microsoft.com/office/drawing/2014/main" id="{EC25BE54-AECA-404E-8289-8F366A8A82F3}"/>
              </a:ext>
            </a:extLst>
          </p:cNvPr>
          <p:cNvSpPr txBox="1">
            <a:spLocks noChangeArrowheads="1"/>
          </p:cNvSpPr>
          <p:nvPr/>
        </p:nvSpPr>
        <p:spPr bwMode="auto">
          <a:xfrm>
            <a:off x="7148513" y="2857972"/>
            <a:ext cx="1157287"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600">
                <a:latin typeface="Comic Sans MS" panose="030F0702030302020204" pitchFamily="66" charset="0"/>
              </a:rPr>
              <a:t>2(</a:t>
            </a:r>
            <a:r>
              <a:rPr lang="en-US" altLang="zh-CN" sz="1600">
                <a:latin typeface="Comic Sans MS" panose="030F0702030302020204" pitchFamily="66" charset="0"/>
              </a:rPr>
              <a:t>n/2)</a:t>
            </a:r>
          </a:p>
        </p:txBody>
      </p:sp>
      <p:sp>
        <p:nvSpPr>
          <p:cNvPr id="13349" name="Text Box 36">
            <a:extLst>
              <a:ext uri="{FF2B5EF4-FFF2-40B4-BE49-F238E27FC236}">
                <a16:creationId xmlns:a16="http://schemas.microsoft.com/office/drawing/2014/main" id="{FD3FC837-A846-4EF9-B875-4C1BC7BA55D4}"/>
              </a:ext>
            </a:extLst>
          </p:cNvPr>
          <p:cNvSpPr txBox="1">
            <a:spLocks noChangeArrowheads="1"/>
          </p:cNvSpPr>
          <p:nvPr/>
        </p:nvSpPr>
        <p:spPr bwMode="auto">
          <a:xfrm>
            <a:off x="7148513" y="3662834"/>
            <a:ext cx="1157287"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600">
                <a:latin typeface="Comic Sans MS" panose="030F0702030302020204" pitchFamily="66" charset="0"/>
              </a:rPr>
              <a:t>4(</a:t>
            </a:r>
            <a:r>
              <a:rPr lang="en-US" altLang="zh-CN" sz="1600">
                <a:latin typeface="Comic Sans MS" panose="030F0702030302020204" pitchFamily="66" charset="0"/>
              </a:rPr>
              <a:t>n/4)</a:t>
            </a:r>
          </a:p>
        </p:txBody>
      </p:sp>
      <p:sp>
        <p:nvSpPr>
          <p:cNvPr id="13350" name="Text Box 37">
            <a:extLst>
              <a:ext uri="{FF2B5EF4-FFF2-40B4-BE49-F238E27FC236}">
                <a16:creationId xmlns:a16="http://schemas.microsoft.com/office/drawing/2014/main" id="{6271FCD2-7794-4334-8199-BAD1DE0D2CBC}"/>
              </a:ext>
            </a:extLst>
          </p:cNvPr>
          <p:cNvSpPr txBox="1">
            <a:spLocks noChangeArrowheads="1"/>
          </p:cNvSpPr>
          <p:nvPr/>
        </p:nvSpPr>
        <p:spPr bwMode="auto">
          <a:xfrm>
            <a:off x="7148513" y="4832350"/>
            <a:ext cx="1614487"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600" dirty="0">
                <a:latin typeface="Comic Sans MS" panose="030F0702030302020204" pitchFamily="66" charset="0"/>
              </a:rPr>
              <a:t>2</a:t>
            </a:r>
            <a:r>
              <a:rPr lang="en-US" altLang="zh-CN" sz="1600" baseline="30000" dirty="0">
                <a:latin typeface="Comic Sans MS" panose="030F0702030302020204" pitchFamily="66" charset="0"/>
              </a:rPr>
              <a:t>k </a:t>
            </a:r>
            <a:r>
              <a:rPr lang="en-US" altLang="zh-CN" sz="1600" dirty="0">
                <a:latin typeface="Comic Sans MS" panose="030F0702030302020204" pitchFamily="66" charset="0"/>
              </a:rPr>
              <a:t>(n / 2</a:t>
            </a:r>
            <a:r>
              <a:rPr lang="en-US" altLang="zh-CN" sz="1600" baseline="30000" dirty="0">
                <a:latin typeface="Comic Sans MS" panose="030F0702030302020204" pitchFamily="66" charset="0"/>
              </a:rPr>
              <a:t>k</a:t>
            </a:r>
            <a:r>
              <a:rPr lang="en-US" altLang="zh-CN" sz="1600" dirty="0">
                <a:latin typeface="Comic Sans MS" panose="030F0702030302020204" pitchFamily="66" charset="0"/>
              </a:rPr>
              <a:t>)</a:t>
            </a:r>
          </a:p>
        </p:txBody>
      </p:sp>
      <p:sp>
        <p:nvSpPr>
          <p:cNvPr id="13351" name="Text Box 38">
            <a:extLst>
              <a:ext uri="{FF2B5EF4-FFF2-40B4-BE49-F238E27FC236}">
                <a16:creationId xmlns:a16="http://schemas.microsoft.com/office/drawing/2014/main" id="{3E53F662-807F-4A8F-9AA1-A65B38C81BE0}"/>
              </a:ext>
            </a:extLst>
          </p:cNvPr>
          <p:cNvSpPr txBox="1">
            <a:spLocks noChangeArrowheads="1"/>
          </p:cNvSpPr>
          <p:nvPr/>
        </p:nvSpPr>
        <p:spPr bwMode="auto">
          <a:xfrm>
            <a:off x="7081838" y="5444009"/>
            <a:ext cx="1223962"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a:latin typeface="Comic Sans MS" panose="030F0702030302020204" pitchFamily="66" charset="0"/>
              </a:rPr>
              <a:t>n/2</a:t>
            </a:r>
            <a:r>
              <a:rPr lang="en-US" altLang="zh-CN" sz="1600" baseline="30000">
                <a:latin typeface="Comic Sans MS" panose="030F0702030302020204" pitchFamily="66" charset="0"/>
              </a:rPr>
              <a:t> </a:t>
            </a:r>
            <a:r>
              <a:rPr lang="en-US" altLang="zh-CN" sz="1600">
                <a:latin typeface="Comic Sans MS" panose="030F0702030302020204" pitchFamily="66" charset="0"/>
              </a:rPr>
              <a:t>(2)</a:t>
            </a:r>
          </a:p>
        </p:txBody>
      </p:sp>
      <p:sp>
        <p:nvSpPr>
          <p:cNvPr id="13352" name="Text Box 39">
            <a:extLst>
              <a:ext uri="{FF2B5EF4-FFF2-40B4-BE49-F238E27FC236}">
                <a16:creationId xmlns:a16="http://schemas.microsoft.com/office/drawing/2014/main" id="{B8B4A17A-7C67-49B3-ABE8-1DE0317720F9}"/>
              </a:ext>
            </a:extLst>
          </p:cNvPr>
          <p:cNvSpPr txBox="1">
            <a:spLocks noChangeArrowheads="1"/>
          </p:cNvSpPr>
          <p:nvPr/>
        </p:nvSpPr>
        <p:spPr bwMode="auto">
          <a:xfrm>
            <a:off x="7148513" y="4955059"/>
            <a:ext cx="1157287"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600" dirty="0">
                <a:latin typeface="Comic Sans MS" panose="030F0702030302020204" pitchFamily="66" charset="0"/>
              </a:rPr>
              <a:t>. . .</a:t>
            </a:r>
          </a:p>
        </p:txBody>
      </p:sp>
      <p:sp>
        <p:nvSpPr>
          <p:cNvPr id="13353" name="Text Box 40">
            <a:extLst>
              <a:ext uri="{FF2B5EF4-FFF2-40B4-BE49-F238E27FC236}">
                <a16:creationId xmlns:a16="http://schemas.microsoft.com/office/drawing/2014/main" id="{C731C4BC-7DA7-4E07-B111-99409CDE0E8F}"/>
              </a:ext>
            </a:extLst>
          </p:cNvPr>
          <p:cNvSpPr txBox="1">
            <a:spLocks noChangeArrowheads="1"/>
          </p:cNvSpPr>
          <p:nvPr/>
        </p:nvSpPr>
        <p:spPr bwMode="auto">
          <a:xfrm>
            <a:off x="7148513" y="4137497"/>
            <a:ext cx="1157287"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600">
                <a:latin typeface="Comic Sans MS" panose="030F0702030302020204" pitchFamily="66" charset="0"/>
              </a:rPr>
              <a:t>. . .</a:t>
            </a:r>
          </a:p>
        </p:txBody>
      </p:sp>
      <p:sp>
        <p:nvSpPr>
          <p:cNvPr id="13354" name="Line 41">
            <a:extLst>
              <a:ext uri="{FF2B5EF4-FFF2-40B4-BE49-F238E27FC236}">
                <a16:creationId xmlns:a16="http://schemas.microsoft.com/office/drawing/2014/main" id="{048DAFF6-79A7-4742-99CC-AAD379D760E4}"/>
              </a:ext>
            </a:extLst>
          </p:cNvPr>
          <p:cNvSpPr>
            <a:spLocks noChangeShapeType="1"/>
          </p:cNvSpPr>
          <p:nvPr/>
        </p:nvSpPr>
        <p:spPr bwMode="auto">
          <a:xfrm>
            <a:off x="6740525" y="2234084"/>
            <a:ext cx="0" cy="3536950"/>
          </a:xfrm>
          <a:prstGeom prst="line">
            <a:avLst/>
          </a:prstGeom>
          <a:noFill/>
          <a:ln w="12700">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13355" name="Text Box 42">
            <a:extLst>
              <a:ext uri="{FF2B5EF4-FFF2-40B4-BE49-F238E27FC236}">
                <a16:creationId xmlns:a16="http://schemas.microsoft.com/office/drawing/2014/main" id="{9969FB7D-711C-4BA6-8515-22B7D48053AB}"/>
              </a:ext>
            </a:extLst>
          </p:cNvPr>
          <p:cNvSpPr txBox="1">
            <a:spLocks noChangeArrowheads="1"/>
          </p:cNvSpPr>
          <p:nvPr/>
        </p:nvSpPr>
        <p:spPr bwMode="auto">
          <a:xfrm>
            <a:off x="6400800" y="3878734"/>
            <a:ext cx="747713" cy="374650"/>
          </a:xfrm>
          <a:prstGeom prst="rect">
            <a:avLst/>
          </a:prstGeom>
          <a:solidFill>
            <a:schemeClr val="bg1"/>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600" dirty="0">
                <a:latin typeface="Comic Sans MS" panose="030F0702030302020204" pitchFamily="66" charset="0"/>
              </a:rPr>
              <a:t>log</a:t>
            </a:r>
            <a:r>
              <a:rPr lang="en-US" altLang="zh-CN" sz="1600" baseline="-25000" dirty="0">
                <a:latin typeface="Comic Sans MS" panose="030F0702030302020204" pitchFamily="66" charset="0"/>
              </a:rPr>
              <a:t>2</a:t>
            </a:r>
            <a:r>
              <a:rPr lang="en-US" altLang="zh-CN" sz="1600" dirty="0">
                <a:latin typeface="Comic Sans MS" panose="030F0702030302020204" pitchFamily="66" charset="0"/>
              </a:rPr>
              <a:t>n</a:t>
            </a:r>
            <a:endParaRPr lang="en-US" altLang="zh-CN" sz="1600" dirty="0">
              <a:solidFill>
                <a:srgbClr val="006600"/>
              </a:solidFill>
              <a:latin typeface="Comic Sans MS" panose="030F0702030302020204" pitchFamily="66" charset="0"/>
            </a:endParaRPr>
          </a:p>
        </p:txBody>
      </p:sp>
      <p:sp>
        <p:nvSpPr>
          <p:cNvPr id="13356" name="Line 43">
            <a:extLst>
              <a:ext uri="{FF2B5EF4-FFF2-40B4-BE49-F238E27FC236}">
                <a16:creationId xmlns:a16="http://schemas.microsoft.com/office/drawing/2014/main" id="{AF42EA31-D3C1-4E9B-AA44-DD27428D5D4C}"/>
              </a:ext>
            </a:extLst>
          </p:cNvPr>
          <p:cNvSpPr>
            <a:spLocks noChangeShapeType="1"/>
          </p:cNvSpPr>
          <p:nvPr/>
        </p:nvSpPr>
        <p:spPr bwMode="auto">
          <a:xfrm flipH="1">
            <a:off x="7081838" y="5907559"/>
            <a:ext cx="10874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13357" name="Text Box 44">
            <a:extLst>
              <a:ext uri="{FF2B5EF4-FFF2-40B4-BE49-F238E27FC236}">
                <a16:creationId xmlns:a16="http://schemas.microsoft.com/office/drawing/2014/main" id="{0A2E89D9-6C41-46AD-97E7-2F1F53640302}"/>
              </a:ext>
            </a:extLst>
          </p:cNvPr>
          <p:cNvSpPr txBox="1">
            <a:spLocks noChangeArrowheads="1"/>
          </p:cNvSpPr>
          <p:nvPr/>
        </p:nvSpPr>
        <p:spPr bwMode="auto">
          <a:xfrm>
            <a:off x="7148513" y="5988522"/>
            <a:ext cx="1157287"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a:latin typeface="Comic Sans MS" panose="030F0702030302020204" pitchFamily="66" charset="0"/>
              </a:rPr>
              <a:t>n</a:t>
            </a:r>
            <a:r>
              <a:rPr lang="en-US" altLang="zh-CN" sz="1600" baseline="30000">
                <a:latin typeface="Comic Sans MS" panose="030F0702030302020204" pitchFamily="66" charset="0"/>
              </a:rPr>
              <a:t> </a:t>
            </a:r>
            <a:r>
              <a:rPr lang="en-US" altLang="zh-CN" sz="1600">
                <a:latin typeface="Comic Sans MS" panose="030F0702030302020204" pitchFamily="66" charset="0"/>
              </a:rPr>
              <a:t>log</a:t>
            </a:r>
            <a:r>
              <a:rPr lang="en-US" altLang="zh-CN" sz="1600" baseline="-25000">
                <a:latin typeface="Comic Sans MS" panose="030F0702030302020204" pitchFamily="66" charset="0"/>
              </a:rPr>
              <a:t>2</a:t>
            </a:r>
            <a:r>
              <a:rPr lang="en-US" altLang="zh-CN" sz="1600">
                <a:latin typeface="Comic Sans MS" panose="030F0702030302020204" pitchFamily="66" charset="0"/>
              </a:rPr>
              <a:t>n</a:t>
            </a:r>
          </a:p>
        </p:txBody>
      </p:sp>
      <p:grpSp>
        <p:nvGrpSpPr>
          <p:cNvPr id="2" name="组合 1">
            <a:extLst>
              <a:ext uri="{FF2B5EF4-FFF2-40B4-BE49-F238E27FC236}">
                <a16:creationId xmlns:a16="http://schemas.microsoft.com/office/drawing/2014/main" id="{0030AF6A-5BCD-D83D-4EA8-12C1C22F623A}"/>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87120717-60AC-DD04-97B2-51D6E742AF30}"/>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C4DBC37B-74FD-88AB-F4DF-9BD023E0FDFE}"/>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3041593A-3F00-74CF-319E-F03664D039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6" name="组合 5">
            <a:extLst>
              <a:ext uri="{FF2B5EF4-FFF2-40B4-BE49-F238E27FC236}">
                <a16:creationId xmlns:a16="http://schemas.microsoft.com/office/drawing/2014/main" id="{51D4C7FA-856A-F071-C45C-592D1873AB02}"/>
              </a:ext>
            </a:extLst>
          </p:cNvPr>
          <p:cNvGrpSpPr/>
          <p:nvPr/>
        </p:nvGrpSpPr>
        <p:grpSpPr>
          <a:xfrm>
            <a:off x="0" y="6381328"/>
            <a:ext cx="9036484" cy="362367"/>
            <a:chOff x="-31973" y="6359109"/>
            <a:chExt cx="12307321" cy="224782"/>
          </a:xfrm>
        </p:grpSpPr>
        <p:grpSp>
          <p:nvGrpSpPr>
            <p:cNvPr id="7" name="组合 6">
              <a:extLst>
                <a:ext uri="{FF2B5EF4-FFF2-40B4-BE49-F238E27FC236}">
                  <a16:creationId xmlns:a16="http://schemas.microsoft.com/office/drawing/2014/main" id="{0B376C3B-8503-A438-1B6D-CFEAB4AE930E}"/>
                </a:ext>
              </a:extLst>
            </p:cNvPr>
            <p:cNvGrpSpPr/>
            <p:nvPr userDrawn="1"/>
          </p:nvGrpSpPr>
          <p:grpSpPr>
            <a:xfrm>
              <a:off x="-31973" y="6414350"/>
              <a:ext cx="9656823" cy="114300"/>
              <a:chOff x="-111800" y="6407270"/>
              <a:chExt cx="9656823" cy="114300"/>
            </a:xfrm>
          </p:grpSpPr>
          <p:cxnSp>
            <p:nvCxnSpPr>
              <p:cNvPr id="18" name="直接连接符 17">
                <a:extLst>
                  <a:ext uri="{FF2B5EF4-FFF2-40B4-BE49-F238E27FC236}">
                    <a16:creationId xmlns:a16="http://schemas.microsoft.com/office/drawing/2014/main" id="{C8481246-B1F9-D67E-7356-F673B149280B}"/>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1A9063E-C4A5-E8EE-1F4D-16B30A9A77A7}"/>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FEBAD24-C9C6-23BF-15C1-34BA03D2BC17}"/>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4A8350B-DE4A-0AB1-1C2F-43081B7FD112}"/>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A67C698-7CCB-7A23-1609-E1D7EC73386D}"/>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BA768FF-0AF4-8D41-BDAE-92E644AFF7B5}"/>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5B5E720-95FA-8968-99FF-1FE9EB25B7E5}"/>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1050097-56AF-462A-04E2-F3017A0B7AAA}"/>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BE8ABC4-3CF2-E448-0A64-198EC10C7BBC}"/>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3766920-883F-132D-4BB5-BB113847A827}"/>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CA7DA73-7A4F-8CE4-1B2C-CF75798B0E5A}"/>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400B144-0C70-FC24-4949-69A2B7158E65}"/>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F89A0EA-0330-3318-5417-2E725746150C}"/>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6528393-FBF5-F77C-37F9-615030D24627}"/>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E70A5A8-0229-9B5C-8C96-0E662F35C2FB}"/>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B86F346-059B-9971-4DC1-3564BDDD2F34}"/>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14DC1CF-0FE3-DA46-0320-E88AF339EED6}"/>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70E1B5F-C028-B1B4-0C09-82F1759A627C}"/>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1949363-A67B-5AA9-21E4-6BD11D726710}"/>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207C930-511B-8038-7D81-328B04D88CEF}"/>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264294B-EEA7-8E83-1D9E-C0B163A5ACE7}"/>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BFDFF46-5F02-2483-F876-AC326F69A5F8}"/>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BFD9A55-C8A4-52A7-327B-78668CF3E816}"/>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C8F5430-073B-CE31-A4B8-100B3F664F5A}"/>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3461F94-7B7B-BCA2-00BE-E40BFEC0E1E2}"/>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DFB6C3A-3380-284F-3FEC-C15934D839B2}"/>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1AFF757-2B77-D63C-48B6-ABBCDBEF14AE}"/>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4E7CCC8-A336-3E4F-A8A2-701632FC6190}"/>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C030548-C3AA-55FE-D31B-5292CEDF2421}"/>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7C805F0-719C-B5DC-B1A3-9E80E3341741}"/>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6FA5649-CBD5-9DD2-736A-96BAB35B5D68}"/>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7078848-A210-7FA0-F29D-97CFDC9283C6}"/>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E99B636-8F37-9D22-ECF2-E87E1FDB46AC}"/>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8854CA7-BDF1-9122-3593-A28E1C61720F}"/>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C320E378-F6DF-4FCA-B0B3-CE97F1065272}"/>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15B9A49-F563-68A2-FD3F-738CE6605EAC}"/>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6615FAC-5A4C-01A8-1BD3-08E687B674FB}"/>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14748D7-31A6-977E-9955-AFC149D34D09}"/>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3AE24A2-5394-BADE-43CB-B3A44249F590}"/>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8F0DA9F-A836-B986-348B-58CDE9AAA6CE}"/>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9E6578D-5FE2-C4C3-08B2-85ECFBFF4246}"/>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5844C13-6EC4-5442-CF6E-0A8AB2F86A9A}"/>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BB868D4-3575-BBF7-BC53-49FF4DA90D71}"/>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46A44E3-B882-030C-A953-93C24A55312B}"/>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5E28576-5368-D04E-E784-B56343687F5B}"/>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6D3859A-A1CC-FB42-9908-49859D9D23A2}"/>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12" name="直接连接符 13311">
                <a:extLst>
                  <a:ext uri="{FF2B5EF4-FFF2-40B4-BE49-F238E27FC236}">
                    <a16:creationId xmlns:a16="http://schemas.microsoft.com/office/drawing/2014/main" id="{0ED80B74-B963-A651-A457-527ECF5EB90C}"/>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13" name="直接连接符 13312">
                <a:extLst>
                  <a:ext uri="{FF2B5EF4-FFF2-40B4-BE49-F238E27FC236}">
                    <a16:creationId xmlns:a16="http://schemas.microsoft.com/office/drawing/2014/main" id="{5DB74DD1-B7CF-A452-D22F-9A9CE8077CE2}"/>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58" name="直接连接符 13357">
                <a:extLst>
                  <a:ext uri="{FF2B5EF4-FFF2-40B4-BE49-F238E27FC236}">
                    <a16:creationId xmlns:a16="http://schemas.microsoft.com/office/drawing/2014/main" id="{FC6B0353-D222-D6F6-2E46-12534A514FDC}"/>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59" name="直接连接符 13358">
                <a:extLst>
                  <a:ext uri="{FF2B5EF4-FFF2-40B4-BE49-F238E27FC236}">
                    <a16:creationId xmlns:a16="http://schemas.microsoft.com/office/drawing/2014/main" id="{6539B2EB-9E7B-590F-0F62-E325EE375681}"/>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60" name="直接连接符 13359">
                <a:extLst>
                  <a:ext uri="{FF2B5EF4-FFF2-40B4-BE49-F238E27FC236}">
                    <a16:creationId xmlns:a16="http://schemas.microsoft.com/office/drawing/2014/main" id="{401A9489-B14C-D738-3A23-832AD4D60256}"/>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61" name="直接连接符 13360">
                <a:extLst>
                  <a:ext uri="{FF2B5EF4-FFF2-40B4-BE49-F238E27FC236}">
                    <a16:creationId xmlns:a16="http://schemas.microsoft.com/office/drawing/2014/main" id="{3D7D0153-92D7-7734-A903-F7081AC5502A}"/>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62" name="直接连接符 13361">
                <a:extLst>
                  <a:ext uri="{FF2B5EF4-FFF2-40B4-BE49-F238E27FC236}">
                    <a16:creationId xmlns:a16="http://schemas.microsoft.com/office/drawing/2014/main" id="{771DEC61-FCDA-033D-149A-84002CE0D03E}"/>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63" name="直接连接符 13362">
                <a:extLst>
                  <a:ext uri="{FF2B5EF4-FFF2-40B4-BE49-F238E27FC236}">
                    <a16:creationId xmlns:a16="http://schemas.microsoft.com/office/drawing/2014/main" id="{821FE883-110E-E575-F760-9DB67E8A4D7D}"/>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64" name="直接连接符 13363">
                <a:extLst>
                  <a:ext uri="{FF2B5EF4-FFF2-40B4-BE49-F238E27FC236}">
                    <a16:creationId xmlns:a16="http://schemas.microsoft.com/office/drawing/2014/main" id="{3BA35284-FB1B-CAE3-636C-980F98D80DD5}"/>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65" name="直接连接符 13364">
                <a:extLst>
                  <a:ext uri="{FF2B5EF4-FFF2-40B4-BE49-F238E27FC236}">
                    <a16:creationId xmlns:a16="http://schemas.microsoft.com/office/drawing/2014/main" id="{2229DB67-10EA-7A09-8A99-11CF46CC889A}"/>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66" name="直接连接符 13365">
                <a:extLst>
                  <a:ext uri="{FF2B5EF4-FFF2-40B4-BE49-F238E27FC236}">
                    <a16:creationId xmlns:a16="http://schemas.microsoft.com/office/drawing/2014/main" id="{16F271BA-8010-F719-B006-124767F93232}"/>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67" name="直接连接符 13366">
                <a:extLst>
                  <a:ext uri="{FF2B5EF4-FFF2-40B4-BE49-F238E27FC236}">
                    <a16:creationId xmlns:a16="http://schemas.microsoft.com/office/drawing/2014/main" id="{AF2FEBE4-7E51-9DBA-8BD2-013498DA2ACC}"/>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68" name="直接连接符 13367">
                <a:extLst>
                  <a:ext uri="{FF2B5EF4-FFF2-40B4-BE49-F238E27FC236}">
                    <a16:creationId xmlns:a16="http://schemas.microsoft.com/office/drawing/2014/main" id="{3A3DFF78-451F-F27C-C251-93C009874B32}"/>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69" name="直接连接符 13368">
                <a:extLst>
                  <a:ext uri="{FF2B5EF4-FFF2-40B4-BE49-F238E27FC236}">
                    <a16:creationId xmlns:a16="http://schemas.microsoft.com/office/drawing/2014/main" id="{C2722D98-C658-0703-A552-F176FE28365D}"/>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70" name="直接连接符 13369">
                <a:extLst>
                  <a:ext uri="{FF2B5EF4-FFF2-40B4-BE49-F238E27FC236}">
                    <a16:creationId xmlns:a16="http://schemas.microsoft.com/office/drawing/2014/main" id="{DE212E01-4C14-436D-95AA-9B954326ADF5}"/>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71" name="直接连接符 13370">
                <a:extLst>
                  <a:ext uri="{FF2B5EF4-FFF2-40B4-BE49-F238E27FC236}">
                    <a16:creationId xmlns:a16="http://schemas.microsoft.com/office/drawing/2014/main" id="{DA9069B5-1EE7-5678-7C52-26A85411DB6F}"/>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72" name="直接连接符 13371">
                <a:extLst>
                  <a:ext uri="{FF2B5EF4-FFF2-40B4-BE49-F238E27FC236}">
                    <a16:creationId xmlns:a16="http://schemas.microsoft.com/office/drawing/2014/main" id="{67F89DBD-579E-574C-01CB-8EAF3AC527C2}"/>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73" name="直接连接符 13372">
                <a:extLst>
                  <a:ext uri="{FF2B5EF4-FFF2-40B4-BE49-F238E27FC236}">
                    <a16:creationId xmlns:a16="http://schemas.microsoft.com/office/drawing/2014/main" id="{E13F1E2F-79D8-313B-D6F3-ECDA2C6BCA44}"/>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74" name="直接连接符 13373">
                <a:extLst>
                  <a:ext uri="{FF2B5EF4-FFF2-40B4-BE49-F238E27FC236}">
                    <a16:creationId xmlns:a16="http://schemas.microsoft.com/office/drawing/2014/main" id="{50776614-36A5-8F95-E229-98C926D334D1}"/>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75" name="直接连接符 13374">
                <a:extLst>
                  <a:ext uri="{FF2B5EF4-FFF2-40B4-BE49-F238E27FC236}">
                    <a16:creationId xmlns:a16="http://schemas.microsoft.com/office/drawing/2014/main" id="{C7D2CC28-0863-AF2D-46B7-2851491FEF92}"/>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76" name="直接连接符 13375">
                <a:extLst>
                  <a:ext uri="{FF2B5EF4-FFF2-40B4-BE49-F238E27FC236}">
                    <a16:creationId xmlns:a16="http://schemas.microsoft.com/office/drawing/2014/main" id="{E8D70EED-8ACF-A73B-9784-FD588D5E47CA}"/>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77" name="直接连接符 13376">
                <a:extLst>
                  <a:ext uri="{FF2B5EF4-FFF2-40B4-BE49-F238E27FC236}">
                    <a16:creationId xmlns:a16="http://schemas.microsoft.com/office/drawing/2014/main" id="{0F584805-2D36-744F-B2C0-020921D47C20}"/>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78" name="直接连接符 13377">
                <a:extLst>
                  <a:ext uri="{FF2B5EF4-FFF2-40B4-BE49-F238E27FC236}">
                    <a16:creationId xmlns:a16="http://schemas.microsoft.com/office/drawing/2014/main" id="{C39AFEEF-8553-1815-2B66-2CED083377CD}"/>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79" name="直接连接符 13378">
                <a:extLst>
                  <a:ext uri="{FF2B5EF4-FFF2-40B4-BE49-F238E27FC236}">
                    <a16:creationId xmlns:a16="http://schemas.microsoft.com/office/drawing/2014/main" id="{9DCD32D4-8F2A-6490-F26F-71DFEB1EA714}"/>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80" name="直接连接符 13379">
                <a:extLst>
                  <a:ext uri="{FF2B5EF4-FFF2-40B4-BE49-F238E27FC236}">
                    <a16:creationId xmlns:a16="http://schemas.microsoft.com/office/drawing/2014/main" id="{1F1181E4-3A01-5E87-AF1E-2C005FEFEF2A}"/>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81" name="直接连接符 13380">
                <a:extLst>
                  <a:ext uri="{FF2B5EF4-FFF2-40B4-BE49-F238E27FC236}">
                    <a16:creationId xmlns:a16="http://schemas.microsoft.com/office/drawing/2014/main" id="{55C1E253-BAD2-CBBC-2783-9E0223029539}"/>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82" name="直接连接符 13381">
                <a:extLst>
                  <a:ext uri="{FF2B5EF4-FFF2-40B4-BE49-F238E27FC236}">
                    <a16:creationId xmlns:a16="http://schemas.microsoft.com/office/drawing/2014/main" id="{1A9C973E-4772-7E9C-A0AF-3822D856D9F9}"/>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83" name="直接连接符 13382">
                <a:extLst>
                  <a:ext uri="{FF2B5EF4-FFF2-40B4-BE49-F238E27FC236}">
                    <a16:creationId xmlns:a16="http://schemas.microsoft.com/office/drawing/2014/main" id="{B8D102E1-14A9-9C54-AFE6-66ABCE4C1F03}"/>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84" name="直接连接符 13383">
                <a:extLst>
                  <a:ext uri="{FF2B5EF4-FFF2-40B4-BE49-F238E27FC236}">
                    <a16:creationId xmlns:a16="http://schemas.microsoft.com/office/drawing/2014/main" id="{81040EE4-4F23-264C-BA95-5BA13B9C8DC9}"/>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85" name="直接连接符 13384">
                <a:extLst>
                  <a:ext uri="{FF2B5EF4-FFF2-40B4-BE49-F238E27FC236}">
                    <a16:creationId xmlns:a16="http://schemas.microsoft.com/office/drawing/2014/main" id="{7D83E530-5ECD-3BC1-F921-FC05209DC0EF}"/>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86" name="直接连接符 13385">
                <a:extLst>
                  <a:ext uri="{FF2B5EF4-FFF2-40B4-BE49-F238E27FC236}">
                    <a16:creationId xmlns:a16="http://schemas.microsoft.com/office/drawing/2014/main" id="{DA04DC2E-DC65-CD2E-F8EE-7E502301526E}"/>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87" name="直接连接符 13386">
                <a:extLst>
                  <a:ext uri="{FF2B5EF4-FFF2-40B4-BE49-F238E27FC236}">
                    <a16:creationId xmlns:a16="http://schemas.microsoft.com/office/drawing/2014/main" id="{FBEBB375-AE1A-8FF5-D2B6-1515AF02365C}"/>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88" name="直接连接符 13387">
                <a:extLst>
                  <a:ext uri="{FF2B5EF4-FFF2-40B4-BE49-F238E27FC236}">
                    <a16:creationId xmlns:a16="http://schemas.microsoft.com/office/drawing/2014/main" id="{BC5514C3-960C-FEA1-05DF-E9EDB45562B9}"/>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89" name="直接连接符 13388">
                <a:extLst>
                  <a:ext uri="{FF2B5EF4-FFF2-40B4-BE49-F238E27FC236}">
                    <a16:creationId xmlns:a16="http://schemas.microsoft.com/office/drawing/2014/main" id="{163C9F50-7230-E61E-356F-9E150EEA4E7D}"/>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90" name="直接连接符 13389">
                <a:extLst>
                  <a:ext uri="{FF2B5EF4-FFF2-40B4-BE49-F238E27FC236}">
                    <a16:creationId xmlns:a16="http://schemas.microsoft.com/office/drawing/2014/main" id="{81D12780-DE6C-D4A4-00B1-0CE14DCC518D}"/>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91" name="直接连接符 13390">
                <a:extLst>
                  <a:ext uri="{FF2B5EF4-FFF2-40B4-BE49-F238E27FC236}">
                    <a16:creationId xmlns:a16="http://schemas.microsoft.com/office/drawing/2014/main" id="{2F9F0946-9502-804F-DF33-751C6F8D6139}"/>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92" name="直接连接符 13391">
                <a:extLst>
                  <a:ext uri="{FF2B5EF4-FFF2-40B4-BE49-F238E27FC236}">
                    <a16:creationId xmlns:a16="http://schemas.microsoft.com/office/drawing/2014/main" id="{7D27BC86-26F9-4D4D-E52F-0D2644CAA155}"/>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93" name="直接连接符 13392">
                <a:extLst>
                  <a:ext uri="{FF2B5EF4-FFF2-40B4-BE49-F238E27FC236}">
                    <a16:creationId xmlns:a16="http://schemas.microsoft.com/office/drawing/2014/main" id="{8C6B1ADF-9F2D-4A45-CE3D-5BACE8D4E59E}"/>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94" name="直接连接符 13393">
                <a:extLst>
                  <a:ext uri="{FF2B5EF4-FFF2-40B4-BE49-F238E27FC236}">
                    <a16:creationId xmlns:a16="http://schemas.microsoft.com/office/drawing/2014/main" id="{EF10870C-350B-9583-3054-023C1C017C50}"/>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95" name="直接连接符 13394">
                <a:extLst>
                  <a:ext uri="{FF2B5EF4-FFF2-40B4-BE49-F238E27FC236}">
                    <a16:creationId xmlns:a16="http://schemas.microsoft.com/office/drawing/2014/main" id="{9C9251C6-B610-B322-DF4C-CD1854C6B768}"/>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96" name="直接连接符 13395">
                <a:extLst>
                  <a:ext uri="{FF2B5EF4-FFF2-40B4-BE49-F238E27FC236}">
                    <a16:creationId xmlns:a16="http://schemas.microsoft.com/office/drawing/2014/main" id="{C57B87C5-37D9-C6B1-A75A-40E26469F1C2}"/>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97" name="直接连接符 13396">
                <a:extLst>
                  <a:ext uri="{FF2B5EF4-FFF2-40B4-BE49-F238E27FC236}">
                    <a16:creationId xmlns:a16="http://schemas.microsoft.com/office/drawing/2014/main" id="{0B49FE59-8A1F-47B6-61E7-DA03DE154B98}"/>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98" name="直接连接符 13397">
                <a:extLst>
                  <a:ext uri="{FF2B5EF4-FFF2-40B4-BE49-F238E27FC236}">
                    <a16:creationId xmlns:a16="http://schemas.microsoft.com/office/drawing/2014/main" id="{2F68EBD5-5D7E-06F0-A2EA-F4BA2FBEB479}"/>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99" name="直接连接符 13398">
                <a:extLst>
                  <a:ext uri="{FF2B5EF4-FFF2-40B4-BE49-F238E27FC236}">
                    <a16:creationId xmlns:a16="http://schemas.microsoft.com/office/drawing/2014/main" id="{67A5A820-A2CD-4D6D-18AC-AED4873FBC27}"/>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00" name="直接连接符 13399">
                <a:extLst>
                  <a:ext uri="{FF2B5EF4-FFF2-40B4-BE49-F238E27FC236}">
                    <a16:creationId xmlns:a16="http://schemas.microsoft.com/office/drawing/2014/main" id="{9F8E5A21-F5F6-F9C5-1BC0-C057E2D53199}"/>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01" name="直接连接符 13400">
                <a:extLst>
                  <a:ext uri="{FF2B5EF4-FFF2-40B4-BE49-F238E27FC236}">
                    <a16:creationId xmlns:a16="http://schemas.microsoft.com/office/drawing/2014/main" id="{E73B9A3B-0396-C3C2-6A29-D92DA26FC361}"/>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02" name="直接连接符 13401">
                <a:extLst>
                  <a:ext uri="{FF2B5EF4-FFF2-40B4-BE49-F238E27FC236}">
                    <a16:creationId xmlns:a16="http://schemas.microsoft.com/office/drawing/2014/main" id="{B6688FB8-56AE-DA8F-6488-686687036D53}"/>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03" name="直接连接符 13402">
                <a:extLst>
                  <a:ext uri="{FF2B5EF4-FFF2-40B4-BE49-F238E27FC236}">
                    <a16:creationId xmlns:a16="http://schemas.microsoft.com/office/drawing/2014/main" id="{C4A88AD7-A443-A702-A29D-3DF60F87CF82}"/>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04" name="直接连接符 13403">
                <a:extLst>
                  <a:ext uri="{FF2B5EF4-FFF2-40B4-BE49-F238E27FC236}">
                    <a16:creationId xmlns:a16="http://schemas.microsoft.com/office/drawing/2014/main" id="{9E34487A-103D-3280-2EFA-5599E8233265}"/>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05" name="直接连接符 13404">
                <a:extLst>
                  <a:ext uri="{FF2B5EF4-FFF2-40B4-BE49-F238E27FC236}">
                    <a16:creationId xmlns:a16="http://schemas.microsoft.com/office/drawing/2014/main" id="{6C098E1A-EA70-84C5-50BB-B5D64E133D6A}"/>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06" name="直接连接符 13405">
                <a:extLst>
                  <a:ext uri="{FF2B5EF4-FFF2-40B4-BE49-F238E27FC236}">
                    <a16:creationId xmlns:a16="http://schemas.microsoft.com/office/drawing/2014/main" id="{8F644B2A-AA7A-D0BB-E042-E96DDB577CB3}"/>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07" name="直接连接符 13406">
                <a:extLst>
                  <a:ext uri="{FF2B5EF4-FFF2-40B4-BE49-F238E27FC236}">
                    <a16:creationId xmlns:a16="http://schemas.microsoft.com/office/drawing/2014/main" id="{155667D0-9796-1808-D2FA-56B22D65EA6E}"/>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08" name="直接连接符 13407">
                <a:extLst>
                  <a:ext uri="{FF2B5EF4-FFF2-40B4-BE49-F238E27FC236}">
                    <a16:creationId xmlns:a16="http://schemas.microsoft.com/office/drawing/2014/main" id="{5947B95B-D130-F32F-0D4C-0394639AEA63}"/>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09" name="直接连接符 13408">
                <a:extLst>
                  <a:ext uri="{FF2B5EF4-FFF2-40B4-BE49-F238E27FC236}">
                    <a16:creationId xmlns:a16="http://schemas.microsoft.com/office/drawing/2014/main" id="{FBADAADC-02CB-B3BE-AB6F-B96FF10E29CC}"/>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10" name="直接连接符 13409">
                <a:extLst>
                  <a:ext uri="{FF2B5EF4-FFF2-40B4-BE49-F238E27FC236}">
                    <a16:creationId xmlns:a16="http://schemas.microsoft.com/office/drawing/2014/main" id="{91BA3210-C74B-9FD7-B602-82A5AAD3FD21}"/>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11" name="直接连接符 13410">
                <a:extLst>
                  <a:ext uri="{FF2B5EF4-FFF2-40B4-BE49-F238E27FC236}">
                    <a16:creationId xmlns:a16="http://schemas.microsoft.com/office/drawing/2014/main" id="{14B6FE0E-724D-BF17-3246-6D16D36E90EE}"/>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12" name="直接连接符 13411">
                <a:extLst>
                  <a:ext uri="{FF2B5EF4-FFF2-40B4-BE49-F238E27FC236}">
                    <a16:creationId xmlns:a16="http://schemas.microsoft.com/office/drawing/2014/main" id="{15C3A443-DF76-7CDD-A6BB-916E0A227123}"/>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13" name="直接连接符 13412">
                <a:extLst>
                  <a:ext uri="{FF2B5EF4-FFF2-40B4-BE49-F238E27FC236}">
                    <a16:creationId xmlns:a16="http://schemas.microsoft.com/office/drawing/2014/main" id="{64F30326-9BB6-058B-CD1A-22F29F3CF3E4}"/>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14" name="直接连接符 13413">
                <a:extLst>
                  <a:ext uri="{FF2B5EF4-FFF2-40B4-BE49-F238E27FC236}">
                    <a16:creationId xmlns:a16="http://schemas.microsoft.com/office/drawing/2014/main" id="{10A8777A-5687-2912-2462-1063F5779FD3}"/>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15" name="直接连接符 13414">
                <a:extLst>
                  <a:ext uri="{FF2B5EF4-FFF2-40B4-BE49-F238E27FC236}">
                    <a16:creationId xmlns:a16="http://schemas.microsoft.com/office/drawing/2014/main" id="{C0E812DA-26E8-15B4-8193-DC506D5BE494}"/>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16" name="直接连接符 13415">
                <a:extLst>
                  <a:ext uri="{FF2B5EF4-FFF2-40B4-BE49-F238E27FC236}">
                    <a16:creationId xmlns:a16="http://schemas.microsoft.com/office/drawing/2014/main" id="{B50E35BF-60D3-AFCB-7309-8311C72E7A94}"/>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17" name="直接连接符 13416">
                <a:extLst>
                  <a:ext uri="{FF2B5EF4-FFF2-40B4-BE49-F238E27FC236}">
                    <a16:creationId xmlns:a16="http://schemas.microsoft.com/office/drawing/2014/main" id="{056CF0B9-2196-05E0-3207-E867B039EAF0}"/>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18" name="直接连接符 13417">
                <a:extLst>
                  <a:ext uri="{FF2B5EF4-FFF2-40B4-BE49-F238E27FC236}">
                    <a16:creationId xmlns:a16="http://schemas.microsoft.com/office/drawing/2014/main" id="{9A9A2E09-BCC8-BA5A-7ADA-27CA7D33CF53}"/>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19" name="直接连接符 13418">
                <a:extLst>
                  <a:ext uri="{FF2B5EF4-FFF2-40B4-BE49-F238E27FC236}">
                    <a16:creationId xmlns:a16="http://schemas.microsoft.com/office/drawing/2014/main" id="{8977A248-368A-4EF5-3721-CBFE53D460E1}"/>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20" name="直接连接符 13419">
                <a:extLst>
                  <a:ext uri="{FF2B5EF4-FFF2-40B4-BE49-F238E27FC236}">
                    <a16:creationId xmlns:a16="http://schemas.microsoft.com/office/drawing/2014/main" id="{9BF15D1D-04D0-9D17-3FF3-895B3295C9F0}"/>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21" name="直接连接符 13420">
                <a:extLst>
                  <a:ext uri="{FF2B5EF4-FFF2-40B4-BE49-F238E27FC236}">
                    <a16:creationId xmlns:a16="http://schemas.microsoft.com/office/drawing/2014/main" id="{DEEB0A25-ADD9-E8E0-1A2C-692ED8A4387C}"/>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22" name="直接连接符 13421">
                <a:extLst>
                  <a:ext uri="{FF2B5EF4-FFF2-40B4-BE49-F238E27FC236}">
                    <a16:creationId xmlns:a16="http://schemas.microsoft.com/office/drawing/2014/main" id="{7D1786F1-4FAA-95A8-A90C-831FF518B4A4}"/>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23" name="直接连接符 13422">
                <a:extLst>
                  <a:ext uri="{FF2B5EF4-FFF2-40B4-BE49-F238E27FC236}">
                    <a16:creationId xmlns:a16="http://schemas.microsoft.com/office/drawing/2014/main" id="{599A059B-7B5B-F587-F4BE-E384291603C8}"/>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36E17CAB-3FCD-46EF-7EC2-A82B3F0F03DB}"/>
                </a:ext>
              </a:extLst>
            </p:cNvPr>
            <p:cNvGrpSpPr/>
            <p:nvPr userDrawn="1"/>
          </p:nvGrpSpPr>
          <p:grpSpPr>
            <a:xfrm>
              <a:off x="11597706" y="6414350"/>
              <a:ext cx="677642" cy="114300"/>
              <a:chOff x="11597706" y="6414350"/>
              <a:chExt cx="677642" cy="114300"/>
            </a:xfrm>
          </p:grpSpPr>
          <p:cxnSp>
            <p:nvCxnSpPr>
              <p:cNvPr id="10" name="直接连接符 9">
                <a:extLst>
                  <a:ext uri="{FF2B5EF4-FFF2-40B4-BE49-F238E27FC236}">
                    <a16:creationId xmlns:a16="http://schemas.microsoft.com/office/drawing/2014/main" id="{C70A11D6-210A-4B12-D8B0-B97AB8880E7D}"/>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2A914F6-4EAA-2603-77B7-662E81F6104B}"/>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3C896F7-5B86-F645-920E-6EE6EA94E028}"/>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E57904E-D085-DC87-7F9E-7E79D0E1158E}"/>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21FDA98-E38F-BBE8-1F97-D0EAAD5E8A28}"/>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D8844B1-BF25-624E-A079-94F25608D401}"/>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3572626-DC4A-464A-C863-67AC15401D1D}"/>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D8E3E44-99BA-34BF-4B5C-C65E99EDCD5C}"/>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320EA8CD-FC08-1D42-62A9-84EE1957ED92}"/>
                </a:ext>
              </a:extLst>
            </p:cNvPr>
            <p:cNvPicPr>
              <a:picLocks noChangeAspect="1"/>
            </p:cNvPicPr>
            <p:nvPr userDrawn="1"/>
          </p:nvPicPr>
          <p:blipFill>
            <a:blip r:embed="rId4">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3424" name="矩形: 圆角 13423">
            <a:extLst>
              <a:ext uri="{FF2B5EF4-FFF2-40B4-BE49-F238E27FC236}">
                <a16:creationId xmlns:a16="http://schemas.microsoft.com/office/drawing/2014/main" id="{2690E67D-B40C-BF3E-2614-0CE4735300CC}"/>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74492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a:latin typeface="黑体" pitchFamily="2" charset="-122"/>
                <a:ea typeface="黑体" pitchFamily="2" charset="-122"/>
              </a:rPr>
              <a:t>2.1  </a:t>
            </a:r>
            <a:r>
              <a:rPr lang="zh-CN" altLang="en-US">
                <a:effectLst>
                  <a:outerShdw blurRad="38100" dist="38100" dir="2700000" algn="tl">
                    <a:srgbClr val="C0C0C0"/>
                  </a:outerShdw>
                </a:effectLst>
                <a:latin typeface="黑体" pitchFamily="2" charset="-122"/>
                <a:ea typeface="黑体" pitchFamily="2" charset="-122"/>
              </a:rPr>
              <a:t>递归的概念</a:t>
            </a:r>
          </a:p>
        </p:txBody>
      </p:sp>
      <p:sp>
        <p:nvSpPr>
          <p:cNvPr id="14339" name="Text Box 3"/>
          <p:cNvSpPr txBox="1">
            <a:spLocks noChangeArrowheads="1"/>
          </p:cNvSpPr>
          <p:nvPr/>
        </p:nvSpPr>
        <p:spPr bwMode="auto">
          <a:xfrm>
            <a:off x="446974" y="1556792"/>
            <a:ext cx="8710612" cy="131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50000"/>
              </a:lnSpc>
            </a:pPr>
            <a:r>
              <a:rPr lang="zh-CN" altLang="en-US" sz="3200" b="1" dirty="0">
                <a:solidFill>
                  <a:schemeClr val="accent1"/>
                </a:solidFill>
                <a:latin typeface="黑体" pitchFamily="2" charset="-122"/>
                <a:ea typeface="黑体" pitchFamily="2" charset="-122"/>
              </a:rPr>
              <a:t>例</a:t>
            </a:r>
            <a:r>
              <a:rPr lang="en-US" altLang="zh-CN" sz="3200" b="1" dirty="0">
                <a:solidFill>
                  <a:schemeClr val="accent1"/>
                </a:solidFill>
                <a:latin typeface="黑体" pitchFamily="2" charset="-122"/>
                <a:ea typeface="黑体" pitchFamily="2" charset="-122"/>
              </a:rPr>
              <a:t>1  </a:t>
            </a:r>
            <a:r>
              <a:rPr lang="zh-CN" altLang="en-US" sz="3200" b="1" dirty="0">
                <a:solidFill>
                  <a:schemeClr val="accent1"/>
                </a:solidFill>
                <a:latin typeface="黑体" pitchFamily="2" charset="-122"/>
                <a:ea typeface="黑体" pitchFamily="2" charset="-122"/>
              </a:rPr>
              <a:t>阶乘函数</a:t>
            </a:r>
          </a:p>
          <a:p>
            <a:pPr>
              <a:lnSpc>
                <a:spcPct val="150000"/>
              </a:lnSpc>
            </a:pPr>
            <a:r>
              <a:rPr lang="zh-CN" altLang="en-US" sz="2400" dirty="0">
                <a:solidFill>
                  <a:schemeClr val="accent1"/>
                </a:solidFill>
                <a:latin typeface="宋体" pitchFamily="2" charset="-122"/>
              </a:rPr>
              <a:t>    </a:t>
            </a:r>
            <a:r>
              <a:rPr lang="zh-CN" altLang="en-US" sz="2400" dirty="0">
                <a:solidFill>
                  <a:schemeClr val="accent1"/>
                </a:solidFill>
                <a:latin typeface="楷体_GB2312" pitchFamily="49" charset="-122"/>
                <a:ea typeface="楷体_GB2312" pitchFamily="49" charset="-122"/>
              </a:rPr>
              <a:t>阶乘函数可递归地定义为：</a:t>
            </a:r>
          </a:p>
        </p:txBody>
      </p:sp>
      <p:graphicFrame>
        <p:nvGraphicFramePr>
          <p:cNvPr id="14341" name="Object 5"/>
          <p:cNvGraphicFramePr>
            <a:graphicFrameLocks noChangeAspect="1"/>
          </p:cNvGraphicFramePr>
          <p:nvPr/>
        </p:nvGraphicFramePr>
        <p:xfrm>
          <a:off x="2555875" y="3141663"/>
          <a:ext cx="3384550" cy="1204912"/>
        </p:xfrm>
        <a:graphic>
          <a:graphicData uri="http://schemas.openxmlformats.org/presentationml/2006/ole">
            <mc:AlternateContent xmlns:mc="http://schemas.openxmlformats.org/markup-compatibility/2006">
              <mc:Choice xmlns:v="urn:schemas-microsoft-com:vml" Requires="v">
                <p:oleObj name="公式" r:id="rId3" imgW="1282700" imgH="457200" progId="Equation.3">
                  <p:embed/>
                </p:oleObj>
              </mc:Choice>
              <mc:Fallback>
                <p:oleObj name="公式" r:id="rId3" imgW="1282700" imgH="457200" progId="Equation.3">
                  <p:embed/>
                  <p:pic>
                    <p:nvPicPr>
                      <p:cNvPr id="1434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3141663"/>
                        <a:ext cx="3384550" cy="1204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3" name="AutoShape 7"/>
          <p:cNvSpPr>
            <a:spLocks noChangeArrowheads="1"/>
          </p:cNvSpPr>
          <p:nvPr/>
        </p:nvSpPr>
        <p:spPr bwMode="auto">
          <a:xfrm>
            <a:off x="6516688" y="2492375"/>
            <a:ext cx="1865312" cy="865188"/>
          </a:xfrm>
          <a:prstGeom prst="wedgeRoundRectCallout">
            <a:avLst>
              <a:gd name="adj1" fmla="val -70083"/>
              <a:gd name="adj2" fmla="val 63759"/>
              <a:gd name="adj3" fmla="val 16667"/>
            </a:avLst>
          </a:prstGeom>
          <a:solidFill>
            <a:schemeClr val="hlink"/>
          </a:solidFill>
          <a:ln w="6350">
            <a:solidFill>
              <a:schemeClr val="hlink"/>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dirty="0">
                <a:solidFill>
                  <a:schemeClr val="bg1"/>
                </a:solidFill>
              </a:rPr>
              <a:t>边界条件</a:t>
            </a:r>
          </a:p>
        </p:txBody>
      </p:sp>
      <p:sp>
        <p:nvSpPr>
          <p:cNvPr id="14346" name="AutoShape 10"/>
          <p:cNvSpPr>
            <a:spLocks noChangeArrowheads="1"/>
          </p:cNvSpPr>
          <p:nvPr/>
        </p:nvSpPr>
        <p:spPr bwMode="auto">
          <a:xfrm>
            <a:off x="6156325" y="4292600"/>
            <a:ext cx="1768475" cy="792163"/>
          </a:xfrm>
          <a:prstGeom prst="wedgeRoundRectCallout">
            <a:avLst>
              <a:gd name="adj1" fmla="val -48296"/>
              <a:gd name="adj2" fmla="val -77255"/>
              <a:gd name="adj3" fmla="val 16667"/>
            </a:avLst>
          </a:prstGeom>
          <a:solidFill>
            <a:schemeClr val="hlink"/>
          </a:solidFill>
          <a:ln w="6350">
            <a:solidFill>
              <a:schemeClr val="hlink"/>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lstStyle/>
          <a:p>
            <a:pPr algn="ctr"/>
            <a:r>
              <a:rPr lang="zh-CN" altLang="en-US" sz="2400" b="1" dirty="0">
                <a:solidFill>
                  <a:schemeClr val="bg1"/>
                </a:solidFill>
              </a:rPr>
              <a:t>递归方程</a:t>
            </a:r>
          </a:p>
        </p:txBody>
      </p:sp>
      <p:sp>
        <p:nvSpPr>
          <p:cNvPr id="14348" name="Text Box 12"/>
          <p:cNvSpPr txBox="1">
            <a:spLocks noChangeArrowheads="1"/>
          </p:cNvSpPr>
          <p:nvPr/>
        </p:nvSpPr>
        <p:spPr bwMode="auto">
          <a:xfrm>
            <a:off x="827088" y="5300663"/>
            <a:ext cx="73453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r>
              <a:rPr lang="zh-CN" altLang="en-US" sz="2400" dirty="0">
                <a:solidFill>
                  <a:schemeClr val="accent1"/>
                </a:solidFill>
                <a:ea typeface="楷体_GB2312" pitchFamily="49" charset="-122"/>
              </a:rPr>
              <a:t>边界条件</a:t>
            </a:r>
            <a:r>
              <a:rPr lang="zh-CN" altLang="en-US" sz="2400" dirty="0">
                <a:ea typeface="楷体_GB2312" pitchFamily="49" charset="-122"/>
              </a:rPr>
              <a:t>与</a:t>
            </a:r>
            <a:r>
              <a:rPr lang="zh-CN" altLang="en-US" sz="2400" dirty="0">
                <a:solidFill>
                  <a:schemeClr val="accent1"/>
                </a:solidFill>
                <a:ea typeface="楷体_GB2312" pitchFamily="49" charset="-122"/>
              </a:rPr>
              <a:t>递归方程</a:t>
            </a:r>
            <a:r>
              <a:rPr lang="zh-CN" altLang="en-US" sz="2400" dirty="0">
                <a:ea typeface="楷体_GB2312" pitchFamily="49" charset="-122"/>
              </a:rPr>
              <a:t>是</a:t>
            </a:r>
            <a:r>
              <a:rPr lang="zh-CN" altLang="en-US" sz="2400" dirty="0">
                <a:solidFill>
                  <a:schemeClr val="accent1"/>
                </a:solidFill>
                <a:ea typeface="楷体_GB2312" pitchFamily="49" charset="-122"/>
              </a:rPr>
              <a:t>递归函数的二个要素</a:t>
            </a:r>
            <a:r>
              <a:rPr lang="zh-CN" altLang="en-US" sz="2400" dirty="0">
                <a:ea typeface="楷体_GB2312" pitchFamily="49" charset="-122"/>
              </a:rPr>
              <a:t>，递归函数只有具备了这两个要素，才能在有限次计算后得出结果。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3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4343"/>
                                        </p:tgtEl>
                                        <p:attrNameLst>
                                          <p:attrName>style.visibility</p:attrName>
                                        </p:attrNameLst>
                                      </p:cBhvr>
                                      <p:to>
                                        <p:strVal val="visible"/>
                                      </p:to>
                                    </p:set>
                                    <p:anim calcmode="lin" valueType="num">
                                      <p:cBhvr additive="base">
                                        <p:cTn id="11" dur="500" fill="hold"/>
                                        <p:tgtEl>
                                          <p:spTgt spid="14343"/>
                                        </p:tgtEl>
                                        <p:attrNameLst>
                                          <p:attrName>ppt_x</p:attrName>
                                        </p:attrNameLst>
                                      </p:cBhvr>
                                      <p:tavLst>
                                        <p:tav tm="0">
                                          <p:val>
                                            <p:strVal val="1+#ppt_w/2"/>
                                          </p:val>
                                        </p:tav>
                                        <p:tav tm="100000">
                                          <p:val>
                                            <p:strVal val="#ppt_x"/>
                                          </p:val>
                                        </p:tav>
                                      </p:tavLst>
                                    </p:anim>
                                    <p:anim calcmode="lin" valueType="num">
                                      <p:cBhvr additive="base">
                                        <p:cTn id="12" dur="500" fill="hold"/>
                                        <p:tgtEl>
                                          <p:spTgt spid="1434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4346"/>
                                        </p:tgtEl>
                                        <p:attrNameLst>
                                          <p:attrName>style.visibility</p:attrName>
                                        </p:attrNameLst>
                                      </p:cBhvr>
                                      <p:to>
                                        <p:strVal val="visible"/>
                                      </p:to>
                                    </p:set>
                                    <p:anim calcmode="lin" valueType="num">
                                      <p:cBhvr additive="base">
                                        <p:cTn id="17" dur="500" fill="hold"/>
                                        <p:tgtEl>
                                          <p:spTgt spid="14346"/>
                                        </p:tgtEl>
                                        <p:attrNameLst>
                                          <p:attrName>ppt_x</p:attrName>
                                        </p:attrNameLst>
                                      </p:cBhvr>
                                      <p:tavLst>
                                        <p:tav tm="0">
                                          <p:val>
                                            <p:strVal val="1+#ppt_w/2"/>
                                          </p:val>
                                        </p:tav>
                                        <p:tav tm="100000">
                                          <p:val>
                                            <p:strVal val="#ppt_x"/>
                                          </p:val>
                                        </p:tav>
                                      </p:tavLst>
                                    </p:anim>
                                    <p:anim calcmode="lin" valueType="num">
                                      <p:cBhvr additive="base">
                                        <p:cTn id="18" dur="500" fill="hold"/>
                                        <p:tgtEl>
                                          <p:spTgt spid="14346"/>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348"/>
                                        </p:tgtEl>
                                        <p:attrNameLst>
                                          <p:attrName>style.visibility</p:attrName>
                                        </p:attrNameLst>
                                      </p:cBhvr>
                                      <p:to>
                                        <p:strVal val="visible"/>
                                      </p:to>
                                    </p:set>
                                    <p:anim calcmode="lin" valueType="num">
                                      <p:cBhvr additive="base">
                                        <p:cTn id="23" dur="500" fill="hold"/>
                                        <p:tgtEl>
                                          <p:spTgt spid="14348"/>
                                        </p:tgtEl>
                                        <p:attrNameLst>
                                          <p:attrName>ppt_x</p:attrName>
                                        </p:attrNameLst>
                                      </p:cBhvr>
                                      <p:tavLst>
                                        <p:tav tm="0">
                                          <p:val>
                                            <p:strVal val="#ppt_x"/>
                                          </p:val>
                                        </p:tav>
                                        <p:tav tm="100000">
                                          <p:val>
                                            <p:strVal val="#ppt_x"/>
                                          </p:val>
                                        </p:tav>
                                      </p:tavLst>
                                    </p:anim>
                                    <p:anim calcmode="lin" valueType="num">
                                      <p:cBhvr additive="base">
                                        <p:cTn id="24" dur="500" fill="hold"/>
                                        <p:tgtEl>
                                          <p:spTgt spid="14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 grpId="0" animBg="1" autoUpdateAnimBg="0"/>
      <p:bldP spid="14346" grpId="0" animBg="1" autoUpdateAnimBg="0"/>
      <p:bldP spid="14348"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6252FF83-D7F8-43FD-B2B2-499462FC491F}"/>
              </a:ext>
            </a:extLst>
          </p:cNvPr>
          <p:cNvSpPr>
            <a:spLocks noGrp="1" noChangeArrowheads="1"/>
          </p:cNvSpPr>
          <p:nvPr>
            <p:ph type="title"/>
          </p:nvPr>
        </p:nvSpPr>
        <p:spPr/>
        <p:txBody>
          <a:bodyPr/>
          <a:lstStyle/>
          <a:p>
            <a:pPr eaLnBrk="1" hangingPunct="1"/>
            <a:r>
              <a:rPr lang="zh-CN" altLang="en-US"/>
              <a:t>递推关系</a:t>
            </a:r>
          </a:p>
        </p:txBody>
      </p:sp>
      <p:sp>
        <p:nvSpPr>
          <p:cNvPr id="14340" name="Rectangle 3">
            <a:extLst>
              <a:ext uri="{FF2B5EF4-FFF2-40B4-BE49-F238E27FC236}">
                <a16:creationId xmlns:a16="http://schemas.microsoft.com/office/drawing/2014/main" id="{D00C4624-B57A-4542-80A3-69EF74AA90FE}"/>
              </a:ext>
            </a:extLst>
          </p:cNvPr>
          <p:cNvSpPr>
            <a:spLocks noGrp="1" noChangeArrowheads="1"/>
          </p:cNvSpPr>
          <p:nvPr>
            <p:ph idx="1"/>
          </p:nvPr>
        </p:nvSpPr>
        <p:spPr/>
        <p:txBody>
          <a:bodyPr/>
          <a:lstStyle/>
          <a:p>
            <a:pPr eaLnBrk="1" hangingPunct="1"/>
            <a:r>
              <a:rPr lang="zh-CN" altLang="en-US" dirty="0"/>
              <a:t>为了</a:t>
            </a:r>
            <a:r>
              <a:rPr lang="zh-CN" altLang="en-US" u="sng" dirty="0"/>
              <a:t>严格证明</a:t>
            </a:r>
            <a:r>
              <a:rPr lang="zh-CN" altLang="en-US" dirty="0"/>
              <a:t>这个命题，先考虑最特殊情形</a:t>
            </a:r>
          </a:p>
          <a:p>
            <a:pPr eaLnBrk="1" hangingPunct="1"/>
            <a:endParaRPr lang="zh-CN" altLang="en-US" dirty="0"/>
          </a:p>
          <a:p>
            <a:pPr eaLnBrk="1" hangingPunct="1"/>
            <a:r>
              <a:rPr lang="zh-CN" altLang="en-US" dirty="0"/>
              <a:t>命题：如果</a:t>
            </a:r>
            <a:r>
              <a:rPr lang="en-US" altLang="zh-CN" dirty="0"/>
              <a:t>T(n)</a:t>
            </a:r>
            <a:r>
              <a:rPr lang="zh-CN" altLang="en-US" dirty="0"/>
              <a:t>满足如下关系，且</a:t>
            </a:r>
            <a:r>
              <a:rPr lang="en-US" altLang="zh-CN" dirty="0"/>
              <a:t>n</a:t>
            </a:r>
            <a:r>
              <a:rPr lang="zh-CN" altLang="en-US" dirty="0"/>
              <a:t>是2的整数次幂，那么</a:t>
            </a:r>
            <a:r>
              <a:rPr lang="en-US" altLang="zh-CN" dirty="0"/>
              <a:t>T(n) = n log</a:t>
            </a:r>
            <a:r>
              <a:rPr lang="en-US" altLang="zh-CN" baseline="-25000" dirty="0"/>
              <a:t>2</a:t>
            </a:r>
            <a:r>
              <a:rPr lang="en-US" altLang="zh-CN" dirty="0"/>
              <a:t> n.</a:t>
            </a:r>
          </a:p>
          <a:p>
            <a:pPr eaLnBrk="1" hangingPunct="1"/>
            <a:endParaRPr lang="en-US" altLang="zh-CN" dirty="0"/>
          </a:p>
          <a:p>
            <a:pPr eaLnBrk="1" hangingPunct="1"/>
            <a:endParaRPr lang="en-US" altLang="zh-CN" dirty="0"/>
          </a:p>
          <a:p>
            <a:pPr eaLnBrk="1" hangingPunct="1"/>
            <a:endParaRPr lang="zh-CN" altLang="en-US" dirty="0"/>
          </a:p>
          <a:p>
            <a:pPr eaLnBrk="1" hangingPunct="1"/>
            <a:endParaRPr lang="zh-CN" altLang="en-US" dirty="0"/>
          </a:p>
          <a:p>
            <a:pPr eaLnBrk="1" hangingPunct="1"/>
            <a:endParaRPr lang="en-US" altLang="zh-CN" dirty="0"/>
          </a:p>
          <a:p>
            <a:pPr eaLnBrk="1" hangingPunct="1"/>
            <a:endParaRPr lang="zh-CN" altLang="en-US" dirty="0"/>
          </a:p>
        </p:txBody>
      </p:sp>
      <p:sp>
        <p:nvSpPr>
          <p:cNvPr id="14338" name="灯片编号占位符 5">
            <a:extLst>
              <a:ext uri="{FF2B5EF4-FFF2-40B4-BE49-F238E27FC236}">
                <a16:creationId xmlns:a16="http://schemas.microsoft.com/office/drawing/2014/main" id="{5D3A338D-E525-4DD0-A1F9-3FA4AE4B6CA5}"/>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D6B464D-12D5-4ECE-B96C-4EB2DAECB658}" type="slidenum">
              <a:rPr kumimoji="0" lang="zh-CN" altLang="en-US" sz="1400" smtClean="0"/>
              <a:pPr>
                <a:spcBef>
                  <a:spcPct val="0"/>
                </a:spcBef>
                <a:buClrTx/>
                <a:buSzTx/>
                <a:buFontTx/>
                <a:buNone/>
              </a:pPr>
              <a:t>70</a:t>
            </a:fld>
            <a:endParaRPr kumimoji="0" lang="en-US" altLang="zh-CN" sz="1400"/>
          </a:p>
        </p:txBody>
      </p:sp>
      <p:graphicFrame>
        <p:nvGraphicFramePr>
          <p:cNvPr id="14341" name="Object 4">
            <a:extLst>
              <a:ext uri="{FF2B5EF4-FFF2-40B4-BE49-F238E27FC236}">
                <a16:creationId xmlns:a16="http://schemas.microsoft.com/office/drawing/2014/main" id="{5D9EF92B-58EC-4CD6-BF42-51F314F81C97}"/>
              </a:ext>
            </a:extLst>
          </p:cNvPr>
          <p:cNvGraphicFramePr>
            <a:graphicFrameLocks noChangeAspect="1"/>
          </p:cNvGraphicFramePr>
          <p:nvPr/>
        </p:nvGraphicFramePr>
        <p:xfrm>
          <a:off x="1686274" y="3925885"/>
          <a:ext cx="5334000" cy="1508125"/>
        </p:xfrm>
        <a:graphic>
          <a:graphicData uri="http://schemas.openxmlformats.org/presentationml/2006/ole">
            <mc:AlternateContent xmlns:mc="http://schemas.openxmlformats.org/markup-compatibility/2006">
              <mc:Choice xmlns:v="urn:schemas-microsoft-com:vml" Requires="v">
                <p:oleObj name="Equation" r:id="rId3" imgW="3606800" imgH="825500" progId="Equation.3">
                  <p:embed/>
                </p:oleObj>
              </mc:Choice>
              <mc:Fallback>
                <p:oleObj name="Equation" r:id="rId3" imgW="3606800" imgH="825500" progId="Equation.3">
                  <p:embed/>
                  <p:pic>
                    <p:nvPicPr>
                      <p:cNvPr id="14341" name="Object 4">
                        <a:extLst>
                          <a:ext uri="{FF2B5EF4-FFF2-40B4-BE49-F238E27FC236}">
                            <a16:creationId xmlns:a16="http://schemas.microsoft.com/office/drawing/2014/main" id="{5D9EF92B-58EC-4CD6-BF42-51F314F81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793" t="-16571" r="-3793" b="-16571"/>
                      <a:stretch>
                        <a:fillRect/>
                      </a:stretch>
                    </p:blipFill>
                    <p:spPr bwMode="auto">
                      <a:xfrm>
                        <a:off x="1686274" y="3925885"/>
                        <a:ext cx="5334000" cy="1508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组合 1">
            <a:extLst>
              <a:ext uri="{FF2B5EF4-FFF2-40B4-BE49-F238E27FC236}">
                <a16:creationId xmlns:a16="http://schemas.microsoft.com/office/drawing/2014/main" id="{29DA72F8-AB14-029B-5400-BD9E381F5EBE}"/>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14DBE97D-CEA0-2C3A-8EFC-546336E4BF3A}"/>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672D0DD0-DE8A-FE5E-184F-53FE1BED3CA6}"/>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631965B8-8D0E-A413-DFB7-491188C653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6" name="组合 5">
            <a:extLst>
              <a:ext uri="{FF2B5EF4-FFF2-40B4-BE49-F238E27FC236}">
                <a16:creationId xmlns:a16="http://schemas.microsoft.com/office/drawing/2014/main" id="{3366D001-77B8-9514-8841-ED5555B49640}"/>
              </a:ext>
            </a:extLst>
          </p:cNvPr>
          <p:cNvGrpSpPr/>
          <p:nvPr/>
        </p:nvGrpSpPr>
        <p:grpSpPr>
          <a:xfrm>
            <a:off x="0" y="6381328"/>
            <a:ext cx="9036484" cy="362367"/>
            <a:chOff x="-31973" y="6359109"/>
            <a:chExt cx="12307321" cy="224782"/>
          </a:xfrm>
        </p:grpSpPr>
        <p:grpSp>
          <p:nvGrpSpPr>
            <p:cNvPr id="7" name="组合 6">
              <a:extLst>
                <a:ext uri="{FF2B5EF4-FFF2-40B4-BE49-F238E27FC236}">
                  <a16:creationId xmlns:a16="http://schemas.microsoft.com/office/drawing/2014/main" id="{797E45A2-2840-9413-80E2-414A9D5B75B0}"/>
                </a:ext>
              </a:extLst>
            </p:cNvPr>
            <p:cNvGrpSpPr/>
            <p:nvPr userDrawn="1"/>
          </p:nvGrpSpPr>
          <p:grpSpPr>
            <a:xfrm>
              <a:off x="-31973" y="6414350"/>
              <a:ext cx="9656823" cy="114300"/>
              <a:chOff x="-111800" y="6407270"/>
              <a:chExt cx="9656823" cy="114300"/>
            </a:xfrm>
          </p:grpSpPr>
          <p:cxnSp>
            <p:nvCxnSpPr>
              <p:cNvPr id="18" name="直接连接符 17">
                <a:extLst>
                  <a:ext uri="{FF2B5EF4-FFF2-40B4-BE49-F238E27FC236}">
                    <a16:creationId xmlns:a16="http://schemas.microsoft.com/office/drawing/2014/main" id="{6959CC24-D946-1320-7B82-1452FFABC110}"/>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FA11467-876D-C443-C062-3F78EA70EB67}"/>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34ED6DA-30E3-80D2-BD2D-471CDBD80F78}"/>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B39C0D9-70AB-62D0-C08A-6E51C87654BF}"/>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6DC6866-23BD-4C03-86B8-2C8D55A919D6}"/>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5905B97-DD68-E605-6C59-6083FCD62099}"/>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8E2F908-1611-28C6-20B2-644B24723794}"/>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92909ED-3EDC-3CD2-3334-BD6D05762884}"/>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3A40655-4A5E-8CF4-CCB0-EA9E48DE39FD}"/>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52F2354-C6D4-E44C-2E35-CDF59FE113A7}"/>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779D9AA-9460-F502-F190-F978BB015A93}"/>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FECC71F-4191-CAFA-ED9A-D516D1666D1A}"/>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3163241-7FD5-DA55-F9CC-9EADCD15AB09}"/>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CEF7CF4-1B40-5078-ED4D-283734ADE55E}"/>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A9EF53C-F418-8E2B-9889-11C0B7FCF862}"/>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A1E0464-0DDD-5E21-403B-CE16392DD263}"/>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E319945-26EB-744E-E7CF-BF0597EDB7B2}"/>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B92950E-6299-0F5C-2BCF-B83511F21F84}"/>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2864440-C999-D188-E8EB-199BFE1523A7}"/>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D1E85A1-EF2D-CA35-792C-48D6289C840D}"/>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6E6FCF5-3CCB-C82B-6C0D-34C996107842}"/>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90893EA-5B7A-BA5B-2DE0-CFA29EC6C8B1}"/>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C034D85-4862-BA26-2EDB-9484A7FD3926}"/>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B9E846A-5336-5012-CA19-8632851987F1}"/>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CCE7B54-B978-2806-9022-C21991F60488}"/>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461887E-1CB5-4241-6173-98FCE1BD3767}"/>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950DC64-73EE-2A64-CA9F-5F2022BDB401}"/>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95550282-B956-DC9E-1AD5-21D06C5FA52F}"/>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2267220-8CEB-B871-58F1-65D68925CDF6}"/>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BB06A82-7A66-91F0-CFB0-72B894A943C1}"/>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5A3B79C-FAB7-7284-7B86-D5621A7C3E32}"/>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E19575B-FDC6-F1D8-7C98-8F89705D015F}"/>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8905F56A-23F3-3492-9694-8B2CB0656425}"/>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BEF8CF6-105A-B5E1-87A7-2D291B8EA31C}"/>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B8BFBD6-7E9C-2153-162D-FE0C23C5AB85}"/>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494F3BE-1700-1E66-7F2A-2C23344C156F}"/>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256B350-B9E7-4D4F-8369-3019D232EEE7}"/>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68A3190-FC7B-0A31-24A8-CE29B9DE0680}"/>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9658804-95C4-5EFA-CBEF-CA5B70DA6888}"/>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77C19F7-90B0-B813-945F-6826077A197D}"/>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F1CC048-F0AA-5D13-E408-52A1A324865C}"/>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61DFEFA-93A3-F39F-90C2-CF82B7A3F633}"/>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22EFA46-F1D7-6FB4-9922-4984AFFF500D}"/>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83EAED68-F6F7-8125-4BCD-B441C2CFA015}"/>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E6AF0C6-3F60-214B-6B01-7B9735C2011A}"/>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AEA003E-E078-347F-7F25-A192DC4205BD}"/>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36" name="直接连接符 14335">
                <a:extLst>
                  <a:ext uri="{FF2B5EF4-FFF2-40B4-BE49-F238E27FC236}">
                    <a16:creationId xmlns:a16="http://schemas.microsoft.com/office/drawing/2014/main" id="{C0F54B78-D0BC-6C24-08BC-FF375F8BAA5C}"/>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37" name="直接连接符 14336">
                <a:extLst>
                  <a:ext uri="{FF2B5EF4-FFF2-40B4-BE49-F238E27FC236}">
                    <a16:creationId xmlns:a16="http://schemas.microsoft.com/office/drawing/2014/main" id="{0EEDD2EB-515E-9F28-4D83-FE477F54A803}"/>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42" name="直接连接符 14341">
                <a:extLst>
                  <a:ext uri="{FF2B5EF4-FFF2-40B4-BE49-F238E27FC236}">
                    <a16:creationId xmlns:a16="http://schemas.microsoft.com/office/drawing/2014/main" id="{DD2DC76A-77A4-6FEB-C44E-D3D61FD83702}"/>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43" name="直接连接符 14342">
                <a:extLst>
                  <a:ext uri="{FF2B5EF4-FFF2-40B4-BE49-F238E27FC236}">
                    <a16:creationId xmlns:a16="http://schemas.microsoft.com/office/drawing/2014/main" id="{D8B8B0D1-9686-F221-F5E4-7CA219F30D09}"/>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44" name="直接连接符 14343">
                <a:extLst>
                  <a:ext uri="{FF2B5EF4-FFF2-40B4-BE49-F238E27FC236}">
                    <a16:creationId xmlns:a16="http://schemas.microsoft.com/office/drawing/2014/main" id="{FA0F5CE2-03E9-5EA5-F89F-D3CED9B3BBBC}"/>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45" name="直接连接符 14344">
                <a:extLst>
                  <a:ext uri="{FF2B5EF4-FFF2-40B4-BE49-F238E27FC236}">
                    <a16:creationId xmlns:a16="http://schemas.microsoft.com/office/drawing/2014/main" id="{A44B80D8-FE65-5BED-70D3-E538905D71F8}"/>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46" name="直接连接符 14345">
                <a:extLst>
                  <a:ext uri="{FF2B5EF4-FFF2-40B4-BE49-F238E27FC236}">
                    <a16:creationId xmlns:a16="http://schemas.microsoft.com/office/drawing/2014/main" id="{15B65419-C2A1-7D95-D769-7A9CBB7DCC44}"/>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47" name="直接连接符 14346">
                <a:extLst>
                  <a:ext uri="{FF2B5EF4-FFF2-40B4-BE49-F238E27FC236}">
                    <a16:creationId xmlns:a16="http://schemas.microsoft.com/office/drawing/2014/main" id="{8DB7B9FF-2BB2-765B-F18C-0C13BA692F44}"/>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48" name="直接连接符 14347">
                <a:extLst>
                  <a:ext uri="{FF2B5EF4-FFF2-40B4-BE49-F238E27FC236}">
                    <a16:creationId xmlns:a16="http://schemas.microsoft.com/office/drawing/2014/main" id="{E9F62FDC-3A11-7CD1-1B7F-2856C96FE3A8}"/>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49" name="直接连接符 14348">
                <a:extLst>
                  <a:ext uri="{FF2B5EF4-FFF2-40B4-BE49-F238E27FC236}">
                    <a16:creationId xmlns:a16="http://schemas.microsoft.com/office/drawing/2014/main" id="{9EC187FC-1628-9756-9923-2705AC1B5286}"/>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50" name="直接连接符 14349">
                <a:extLst>
                  <a:ext uri="{FF2B5EF4-FFF2-40B4-BE49-F238E27FC236}">
                    <a16:creationId xmlns:a16="http://schemas.microsoft.com/office/drawing/2014/main" id="{20CB768E-0C9D-40CA-4BCB-B8270742305A}"/>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51" name="直接连接符 14350">
                <a:extLst>
                  <a:ext uri="{FF2B5EF4-FFF2-40B4-BE49-F238E27FC236}">
                    <a16:creationId xmlns:a16="http://schemas.microsoft.com/office/drawing/2014/main" id="{8C85EC8B-177E-2A8A-C240-3181E569035B}"/>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52" name="直接连接符 14351">
                <a:extLst>
                  <a:ext uri="{FF2B5EF4-FFF2-40B4-BE49-F238E27FC236}">
                    <a16:creationId xmlns:a16="http://schemas.microsoft.com/office/drawing/2014/main" id="{590DC365-DDD5-8BE7-747F-35D3C2C73372}"/>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53" name="直接连接符 14352">
                <a:extLst>
                  <a:ext uri="{FF2B5EF4-FFF2-40B4-BE49-F238E27FC236}">
                    <a16:creationId xmlns:a16="http://schemas.microsoft.com/office/drawing/2014/main" id="{4C07D0EC-8C84-8304-478D-F4D37E895B86}"/>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54" name="直接连接符 14353">
                <a:extLst>
                  <a:ext uri="{FF2B5EF4-FFF2-40B4-BE49-F238E27FC236}">
                    <a16:creationId xmlns:a16="http://schemas.microsoft.com/office/drawing/2014/main" id="{4EA628E6-1EA7-28EF-DEAE-84FFA5313C1C}"/>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55" name="直接连接符 14354">
                <a:extLst>
                  <a:ext uri="{FF2B5EF4-FFF2-40B4-BE49-F238E27FC236}">
                    <a16:creationId xmlns:a16="http://schemas.microsoft.com/office/drawing/2014/main" id="{1F8F2E9F-D1EF-6AF9-0356-C67A997B4CD9}"/>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56" name="直接连接符 14355">
                <a:extLst>
                  <a:ext uri="{FF2B5EF4-FFF2-40B4-BE49-F238E27FC236}">
                    <a16:creationId xmlns:a16="http://schemas.microsoft.com/office/drawing/2014/main" id="{865CB541-0887-BD46-CF24-FC8A53BC2E1E}"/>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57" name="直接连接符 14356">
                <a:extLst>
                  <a:ext uri="{FF2B5EF4-FFF2-40B4-BE49-F238E27FC236}">
                    <a16:creationId xmlns:a16="http://schemas.microsoft.com/office/drawing/2014/main" id="{AADD3D3A-F168-E303-54A4-BBCB49D78514}"/>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58" name="直接连接符 14357">
                <a:extLst>
                  <a:ext uri="{FF2B5EF4-FFF2-40B4-BE49-F238E27FC236}">
                    <a16:creationId xmlns:a16="http://schemas.microsoft.com/office/drawing/2014/main" id="{5BF0C21B-D7F1-82EE-F12A-9254314630E2}"/>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59" name="直接连接符 14358">
                <a:extLst>
                  <a:ext uri="{FF2B5EF4-FFF2-40B4-BE49-F238E27FC236}">
                    <a16:creationId xmlns:a16="http://schemas.microsoft.com/office/drawing/2014/main" id="{02C53759-1D42-9813-8776-0A0E226DC012}"/>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60" name="直接连接符 14359">
                <a:extLst>
                  <a:ext uri="{FF2B5EF4-FFF2-40B4-BE49-F238E27FC236}">
                    <a16:creationId xmlns:a16="http://schemas.microsoft.com/office/drawing/2014/main" id="{D2F181B2-F2E7-FB01-3A98-73CCD57B0A81}"/>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61" name="直接连接符 14360">
                <a:extLst>
                  <a:ext uri="{FF2B5EF4-FFF2-40B4-BE49-F238E27FC236}">
                    <a16:creationId xmlns:a16="http://schemas.microsoft.com/office/drawing/2014/main" id="{25EC0C88-FB05-F80C-26D6-FCFD41CF58EF}"/>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62" name="直接连接符 14361">
                <a:extLst>
                  <a:ext uri="{FF2B5EF4-FFF2-40B4-BE49-F238E27FC236}">
                    <a16:creationId xmlns:a16="http://schemas.microsoft.com/office/drawing/2014/main" id="{CAF28CFB-8978-54CA-975E-C989EBA43E24}"/>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63" name="直接连接符 14362">
                <a:extLst>
                  <a:ext uri="{FF2B5EF4-FFF2-40B4-BE49-F238E27FC236}">
                    <a16:creationId xmlns:a16="http://schemas.microsoft.com/office/drawing/2014/main" id="{7534F060-C15B-1399-AE89-F4C6628F670B}"/>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64" name="直接连接符 14363">
                <a:extLst>
                  <a:ext uri="{FF2B5EF4-FFF2-40B4-BE49-F238E27FC236}">
                    <a16:creationId xmlns:a16="http://schemas.microsoft.com/office/drawing/2014/main" id="{83993557-92AE-506A-51D5-9212CF7C562D}"/>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65" name="直接连接符 14364">
                <a:extLst>
                  <a:ext uri="{FF2B5EF4-FFF2-40B4-BE49-F238E27FC236}">
                    <a16:creationId xmlns:a16="http://schemas.microsoft.com/office/drawing/2014/main" id="{6A69C918-730F-7782-28E5-DFDBCA8B0C97}"/>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66" name="直接连接符 14365">
                <a:extLst>
                  <a:ext uri="{FF2B5EF4-FFF2-40B4-BE49-F238E27FC236}">
                    <a16:creationId xmlns:a16="http://schemas.microsoft.com/office/drawing/2014/main" id="{6996D26C-D952-94F2-A5F3-39D9D7FC5BEF}"/>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67" name="直接连接符 14366">
                <a:extLst>
                  <a:ext uri="{FF2B5EF4-FFF2-40B4-BE49-F238E27FC236}">
                    <a16:creationId xmlns:a16="http://schemas.microsoft.com/office/drawing/2014/main" id="{68B710C3-DE59-688D-BAF1-FCE4B6616420}"/>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68" name="直接连接符 14367">
                <a:extLst>
                  <a:ext uri="{FF2B5EF4-FFF2-40B4-BE49-F238E27FC236}">
                    <a16:creationId xmlns:a16="http://schemas.microsoft.com/office/drawing/2014/main" id="{39C875FC-9CC7-BA66-C1CB-73F21C058537}"/>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69" name="直接连接符 14368">
                <a:extLst>
                  <a:ext uri="{FF2B5EF4-FFF2-40B4-BE49-F238E27FC236}">
                    <a16:creationId xmlns:a16="http://schemas.microsoft.com/office/drawing/2014/main" id="{30169A89-E65A-9FCA-5277-8EFA5E3D973E}"/>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70" name="直接连接符 14369">
                <a:extLst>
                  <a:ext uri="{FF2B5EF4-FFF2-40B4-BE49-F238E27FC236}">
                    <a16:creationId xmlns:a16="http://schemas.microsoft.com/office/drawing/2014/main" id="{578C28B8-2332-C6C0-3ED7-5426A2605FDA}"/>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71" name="直接连接符 14370">
                <a:extLst>
                  <a:ext uri="{FF2B5EF4-FFF2-40B4-BE49-F238E27FC236}">
                    <a16:creationId xmlns:a16="http://schemas.microsoft.com/office/drawing/2014/main" id="{8937FE4F-7BE4-EAB4-513A-A37C2DA3FF65}"/>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72" name="直接连接符 14371">
                <a:extLst>
                  <a:ext uri="{FF2B5EF4-FFF2-40B4-BE49-F238E27FC236}">
                    <a16:creationId xmlns:a16="http://schemas.microsoft.com/office/drawing/2014/main" id="{F2A66417-6832-A3EC-A111-BC3EA173A50A}"/>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73" name="直接连接符 14372">
                <a:extLst>
                  <a:ext uri="{FF2B5EF4-FFF2-40B4-BE49-F238E27FC236}">
                    <a16:creationId xmlns:a16="http://schemas.microsoft.com/office/drawing/2014/main" id="{7A1C0C67-1B73-AC1F-0C90-0CDDEE7143D6}"/>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74" name="直接连接符 14373">
                <a:extLst>
                  <a:ext uri="{FF2B5EF4-FFF2-40B4-BE49-F238E27FC236}">
                    <a16:creationId xmlns:a16="http://schemas.microsoft.com/office/drawing/2014/main" id="{2E365235-D25B-B89E-87F6-4B0A1A60AF9D}"/>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75" name="直接连接符 14374">
                <a:extLst>
                  <a:ext uri="{FF2B5EF4-FFF2-40B4-BE49-F238E27FC236}">
                    <a16:creationId xmlns:a16="http://schemas.microsoft.com/office/drawing/2014/main" id="{DFD12BBF-EF7B-7F8B-A3C0-A40B32A04067}"/>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76" name="直接连接符 14375">
                <a:extLst>
                  <a:ext uri="{FF2B5EF4-FFF2-40B4-BE49-F238E27FC236}">
                    <a16:creationId xmlns:a16="http://schemas.microsoft.com/office/drawing/2014/main" id="{469EE076-4AA2-5F07-2031-B7F33F0EA429}"/>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77" name="直接连接符 14376">
                <a:extLst>
                  <a:ext uri="{FF2B5EF4-FFF2-40B4-BE49-F238E27FC236}">
                    <a16:creationId xmlns:a16="http://schemas.microsoft.com/office/drawing/2014/main" id="{A89EC85A-BB3A-587D-CF90-16B939B3D023}"/>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78" name="直接连接符 14377">
                <a:extLst>
                  <a:ext uri="{FF2B5EF4-FFF2-40B4-BE49-F238E27FC236}">
                    <a16:creationId xmlns:a16="http://schemas.microsoft.com/office/drawing/2014/main" id="{88A02C32-E5C3-75B9-5D48-EBD695BF575E}"/>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79" name="直接连接符 14378">
                <a:extLst>
                  <a:ext uri="{FF2B5EF4-FFF2-40B4-BE49-F238E27FC236}">
                    <a16:creationId xmlns:a16="http://schemas.microsoft.com/office/drawing/2014/main" id="{54B06048-F4ED-C9AE-38C9-D7B5E05273EB}"/>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80" name="直接连接符 14379">
                <a:extLst>
                  <a:ext uri="{FF2B5EF4-FFF2-40B4-BE49-F238E27FC236}">
                    <a16:creationId xmlns:a16="http://schemas.microsoft.com/office/drawing/2014/main" id="{43860B5F-5C28-DE9C-2CAD-A37AEF72A6AC}"/>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81" name="直接连接符 14380">
                <a:extLst>
                  <a:ext uri="{FF2B5EF4-FFF2-40B4-BE49-F238E27FC236}">
                    <a16:creationId xmlns:a16="http://schemas.microsoft.com/office/drawing/2014/main" id="{6763CC89-6C56-54D5-26BB-FC380DE15A2E}"/>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82" name="直接连接符 14381">
                <a:extLst>
                  <a:ext uri="{FF2B5EF4-FFF2-40B4-BE49-F238E27FC236}">
                    <a16:creationId xmlns:a16="http://schemas.microsoft.com/office/drawing/2014/main" id="{8453CE3B-59BC-8A5E-8B9C-4BB77369DD92}"/>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83" name="直接连接符 14382">
                <a:extLst>
                  <a:ext uri="{FF2B5EF4-FFF2-40B4-BE49-F238E27FC236}">
                    <a16:creationId xmlns:a16="http://schemas.microsoft.com/office/drawing/2014/main" id="{B11082D2-D2AF-14A2-0D91-AB35715C8D15}"/>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84" name="直接连接符 14383">
                <a:extLst>
                  <a:ext uri="{FF2B5EF4-FFF2-40B4-BE49-F238E27FC236}">
                    <a16:creationId xmlns:a16="http://schemas.microsoft.com/office/drawing/2014/main" id="{82AD33D2-6F4F-FD5E-F326-625117E39FFD}"/>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85" name="直接连接符 14384">
                <a:extLst>
                  <a:ext uri="{FF2B5EF4-FFF2-40B4-BE49-F238E27FC236}">
                    <a16:creationId xmlns:a16="http://schemas.microsoft.com/office/drawing/2014/main" id="{5D203B96-4E62-63D2-8C76-21D86B8F3DF3}"/>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86" name="直接连接符 14385">
                <a:extLst>
                  <a:ext uri="{FF2B5EF4-FFF2-40B4-BE49-F238E27FC236}">
                    <a16:creationId xmlns:a16="http://schemas.microsoft.com/office/drawing/2014/main" id="{29C0F486-F1F3-62B4-271A-96C10C80C90F}"/>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87" name="直接连接符 14386">
                <a:extLst>
                  <a:ext uri="{FF2B5EF4-FFF2-40B4-BE49-F238E27FC236}">
                    <a16:creationId xmlns:a16="http://schemas.microsoft.com/office/drawing/2014/main" id="{C4E601A3-FD36-5EC2-45E6-CE45CBA79A70}"/>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88" name="直接连接符 14387">
                <a:extLst>
                  <a:ext uri="{FF2B5EF4-FFF2-40B4-BE49-F238E27FC236}">
                    <a16:creationId xmlns:a16="http://schemas.microsoft.com/office/drawing/2014/main" id="{55C0CE20-5C09-28D8-8C02-5ADC1F6117E7}"/>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89" name="直接连接符 14388">
                <a:extLst>
                  <a:ext uri="{FF2B5EF4-FFF2-40B4-BE49-F238E27FC236}">
                    <a16:creationId xmlns:a16="http://schemas.microsoft.com/office/drawing/2014/main" id="{FA2CAC0F-F209-B673-9993-A20A659180B7}"/>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90" name="直接连接符 14389">
                <a:extLst>
                  <a:ext uri="{FF2B5EF4-FFF2-40B4-BE49-F238E27FC236}">
                    <a16:creationId xmlns:a16="http://schemas.microsoft.com/office/drawing/2014/main" id="{EECE1482-8055-0A87-4A6A-297C79C2CC18}"/>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91" name="直接连接符 14390">
                <a:extLst>
                  <a:ext uri="{FF2B5EF4-FFF2-40B4-BE49-F238E27FC236}">
                    <a16:creationId xmlns:a16="http://schemas.microsoft.com/office/drawing/2014/main" id="{373FEB3C-721B-5122-8620-AC4E7562526E}"/>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92" name="直接连接符 14391">
                <a:extLst>
                  <a:ext uri="{FF2B5EF4-FFF2-40B4-BE49-F238E27FC236}">
                    <a16:creationId xmlns:a16="http://schemas.microsoft.com/office/drawing/2014/main" id="{CB92BB18-6FD0-7C9E-67A4-D37C5E1F8695}"/>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93" name="直接连接符 14392">
                <a:extLst>
                  <a:ext uri="{FF2B5EF4-FFF2-40B4-BE49-F238E27FC236}">
                    <a16:creationId xmlns:a16="http://schemas.microsoft.com/office/drawing/2014/main" id="{3E6B169C-8DE2-C5F4-BD81-DACE2D3C54A5}"/>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94" name="直接连接符 14393">
                <a:extLst>
                  <a:ext uri="{FF2B5EF4-FFF2-40B4-BE49-F238E27FC236}">
                    <a16:creationId xmlns:a16="http://schemas.microsoft.com/office/drawing/2014/main" id="{647D85E0-369A-3B24-9C1C-DCABB0373061}"/>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95" name="直接连接符 14394">
                <a:extLst>
                  <a:ext uri="{FF2B5EF4-FFF2-40B4-BE49-F238E27FC236}">
                    <a16:creationId xmlns:a16="http://schemas.microsoft.com/office/drawing/2014/main" id="{47E0DC59-33CC-9374-3D64-55BC7CB03918}"/>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96" name="直接连接符 14395">
                <a:extLst>
                  <a:ext uri="{FF2B5EF4-FFF2-40B4-BE49-F238E27FC236}">
                    <a16:creationId xmlns:a16="http://schemas.microsoft.com/office/drawing/2014/main" id="{748488E8-A3CE-6F77-D6A9-F8268BF8D534}"/>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97" name="直接连接符 14396">
                <a:extLst>
                  <a:ext uri="{FF2B5EF4-FFF2-40B4-BE49-F238E27FC236}">
                    <a16:creationId xmlns:a16="http://schemas.microsoft.com/office/drawing/2014/main" id="{CC51DCBB-49BB-5595-5812-23D339528852}"/>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98" name="直接连接符 14397">
                <a:extLst>
                  <a:ext uri="{FF2B5EF4-FFF2-40B4-BE49-F238E27FC236}">
                    <a16:creationId xmlns:a16="http://schemas.microsoft.com/office/drawing/2014/main" id="{783202D0-12F3-B8D8-15F4-37559FFE0EA0}"/>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99" name="直接连接符 14398">
                <a:extLst>
                  <a:ext uri="{FF2B5EF4-FFF2-40B4-BE49-F238E27FC236}">
                    <a16:creationId xmlns:a16="http://schemas.microsoft.com/office/drawing/2014/main" id="{26F142A0-5488-79FA-171D-A229C12C1E0E}"/>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400" name="直接连接符 14399">
                <a:extLst>
                  <a:ext uri="{FF2B5EF4-FFF2-40B4-BE49-F238E27FC236}">
                    <a16:creationId xmlns:a16="http://schemas.microsoft.com/office/drawing/2014/main" id="{2D6E97F8-746E-413F-E7D6-E2E32942501F}"/>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401" name="直接连接符 14400">
                <a:extLst>
                  <a:ext uri="{FF2B5EF4-FFF2-40B4-BE49-F238E27FC236}">
                    <a16:creationId xmlns:a16="http://schemas.microsoft.com/office/drawing/2014/main" id="{241883E5-4808-814A-7DE2-439A7E0AE303}"/>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402" name="直接连接符 14401">
                <a:extLst>
                  <a:ext uri="{FF2B5EF4-FFF2-40B4-BE49-F238E27FC236}">
                    <a16:creationId xmlns:a16="http://schemas.microsoft.com/office/drawing/2014/main" id="{4F637331-960C-6704-821A-DA2EF32CC7F1}"/>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403" name="直接连接符 14402">
                <a:extLst>
                  <a:ext uri="{FF2B5EF4-FFF2-40B4-BE49-F238E27FC236}">
                    <a16:creationId xmlns:a16="http://schemas.microsoft.com/office/drawing/2014/main" id="{72A66549-F26E-6C62-1231-A346B24FB160}"/>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404" name="直接连接符 14403">
                <a:extLst>
                  <a:ext uri="{FF2B5EF4-FFF2-40B4-BE49-F238E27FC236}">
                    <a16:creationId xmlns:a16="http://schemas.microsoft.com/office/drawing/2014/main" id="{C43A8F10-3B12-1B6C-7A6B-61DA10A7FC8D}"/>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405" name="直接连接符 14404">
                <a:extLst>
                  <a:ext uri="{FF2B5EF4-FFF2-40B4-BE49-F238E27FC236}">
                    <a16:creationId xmlns:a16="http://schemas.microsoft.com/office/drawing/2014/main" id="{FBA52548-39E9-5305-A3B4-AC6ACED24D69}"/>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406" name="直接连接符 14405">
                <a:extLst>
                  <a:ext uri="{FF2B5EF4-FFF2-40B4-BE49-F238E27FC236}">
                    <a16:creationId xmlns:a16="http://schemas.microsoft.com/office/drawing/2014/main" id="{F8941942-1283-422B-A532-2D8A4E894B72}"/>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407" name="直接连接符 14406">
                <a:extLst>
                  <a:ext uri="{FF2B5EF4-FFF2-40B4-BE49-F238E27FC236}">
                    <a16:creationId xmlns:a16="http://schemas.microsoft.com/office/drawing/2014/main" id="{5273FA83-06B2-A56C-26F3-751D157D7AC1}"/>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13FE0F86-64D9-5D75-B703-DB6481EA9034}"/>
                </a:ext>
              </a:extLst>
            </p:cNvPr>
            <p:cNvGrpSpPr/>
            <p:nvPr userDrawn="1"/>
          </p:nvGrpSpPr>
          <p:grpSpPr>
            <a:xfrm>
              <a:off x="11597706" y="6414350"/>
              <a:ext cx="677642" cy="114300"/>
              <a:chOff x="11597706" y="6414350"/>
              <a:chExt cx="677642" cy="114300"/>
            </a:xfrm>
          </p:grpSpPr>
          <p:cxnSp>
            <p:nvCxnSpPr>
              <p:cNvPr id="10" name="直接连接符 9">
                <a:extLst>
                  <a:ext uri="{FF2B5EF4-FFF2-40B4-BE49-F238E27FC236}">
                    <a16:creationId xmlns:a16="http://schemas.microsoft.com/office/drawing/2014/main" id="{2F591780-862A-AD88-4E8B-E7FB2B047545}"/>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AA48B62-91F5-E3D9-CD25-F6D2B295C4CA}"/>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614BDF7-8F13-44FD-67BC-883B1D83B1CA}"/>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177B5E8-5807-B6D3-C8C6-5691BB751EC6}"/>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1581FA-8D2A-B21A-2091-7D90B0F5EDFE}"/>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7410D5-3C26-4484-DC03-956B8D411D6B}"/>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A158276-625D-4850-2D91-897CE02846B2}"/>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89B8AFD-9D28-A80D-EA83-1C9EB7FB8CA7}"/>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874538B7-E6FE-31C3-9EC0-EE17D8FB166D}"/>
                </a:ext>
              </a:extLst>
            </p:cNvPr>
            <p:cNvPicPr>
              <a:picLocks noChangeAspect="1"/>
            </p:cNvPicPr>
            <p:nvPr userDrawn="1"/>
          </p:nvPicPr>
          <p:blipFill>
            <a:blip r:embed="rId6">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4408" name="矩形: 圆角 14407">
            <a:extLst>
              <a:ext uri="{FF2B5EF4-FFF2-40B4-BE49-F238E27FC236}">
                <a16:creationId xmlns:a16="http://schemas.microsoft.com/office/drawing/2014/main" id="{48B984D5-A258-2B12-20AA-4C9FE9449239}"/>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68234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7DBCBC2D-EF01-4307-8BC3-7C89321B2AD6}"/>
              </a:ext>
            </a:extLst>
          </p:cNvPr>
          <p:cNvSpPr>
            <a:spLocks noGrp="1" noChangeArrowheads="1"/>
          </p:cNvSpPr>
          <p:nvPr>
            <p:ph type="title"/>
          </p:nvPr>
        </p:nvSpPr>
        <p:spPr/>
        <p:txBody>
          <a:bodyPr/>
          <a:lstStyle/>
          <a:p>
            <a:pPr eaLnBrk="1" hangingPunct="1"/>
            <a:r>
              <a:rPr lang="zh-CN" altLang="en-US"/>
              <a:t>递推关系</a:t>
            </a:r>
          </a:p>
        </p:txBody>
      </p:sp>
      <p:sp>
        <p:nvSpPr>
          <p:cNvPr id="15364" name="Rectangle 3">
            <a:extLst>
              <a:ext uri="{FF2B5EF4-FFF2-40B4-BE49-F238E27FC236}">
                <a16:creationId xmlns:a16="http://schemas.microsoft.com/office/drawing/2014/main" id="{EF7A854D-074A-4659-AEB9-B0D39C91990E}"/>
              </a:ext>
            </a:extLst>
          </p:cNvPr>
          <p:cNvSpPr>
            <a:spLocks noGrp="1" noChangeArrowheads="1"/>
          </p:cNvSpPr>
          <p:nvPr>
            <p:ph idx="1"/>
          </p:nvPr>
        </p:nvSpPr>
        <p:spPr>
          <a:xfrm>
            <a:off x="628650" y="1556792"/>
            <a:ext cx="7886700" cy="4351338"/>
          </a:xfrm>
        </p:spPr>
        <p:txBody>
          <a:bodyPr/>
          <a:lstStyle/>
          <a:p>
            <a:pPr eaLnBrk="1" hangingPunct="1"/>
            <a:r>
              <a:rPr lang="zh-CN" altLang="en-US" dirty="0"/>
              <a:t>证明：对于</a:t>
            </a:r>
            <a:r>
              <a:rPr lang="en-US" altLang="zh-CN" dirty="0"/>
              <a:t>n&gt;1,</a:t>
            </a:r>
            <a:r>
              <a:rPr lang="zh-CN" altLang="en-US" dirty="0"/>
              <a:t>可以得到</a:t>
            </a:r>
          </a:p>
        </p:txBody>
      </p:sp>
      <p:sp>
        <p:nvSpPr>
          <p:cNvPr id="15362" name="灯片编号占位符 5">
            <a:extLst>
              <a:ext uri="{FF2B5EF4-FFF2-40B4-BE49-F238E27FC236}">
                <a16:creationId xmlns:a16="http://schemas.microsoft.com/office/drawing/2014/main" id="{84FEA690-65FB-4615-B034-02E43DED5DC2}"/>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B4226F-08F1-40C3-AC83-9C4B415B0712}" type="slidenum">
              <a:rPr kumimoji="0" lang="zh-CN" altLang="en-US" sz="1400" smtClean="0"/>
              <a:pPr>
                <a:spcBef>
                  <a:spcPct val="0"/>
                </a:spcBef>
                <a:buClrTx/>
                <a:buSzTx/>
                <a:buFontTx/>
                <a:buNone/>
              </a:pPr>
              <a:t>71</a:t>
            </a:fld>
            <a:endParaRPr kumimoji="0" lang="en-US" altLang="zh-CN" sz="1400"/>
          </a:p>
        </p:txBody>
      </p:sp>
      <p:graphicFrame>
        <p:nvGraphicFramePr>
          <p:cNvPr id="15365" name="Object 4">
            <a:extLst>
              <a:ext uri="{FF2B5EF4-FFF2-40B4-BE49-F238E27FC236}">
                <a16:creationId xmlns:a16="http://schemas.microsoft.com/office/drawing/2014/main" id="{BC84CBD0-3784-49C7-BEE2-24102BDC1F3B}"/>
              </a:ext>
            </a:extLst>
          </p:cNvPr>
          <p:cNvGraphicFramePr>
            <a:graphicFrameLocks noChangeAspect="1"/>
          </p:cNvGraphicFramePr>
          <p:nvPr>
            <p:extLst>
              <p:ext uri="{D42A27DB-BD31-4B8C-83A1-F6EECF244321}">
                <p14:modId xmlns:p14="http://schemas.microsoft.com/office/powerpoint/2010/main" val="193265026"/>
              </p:ext>
            </p:extLst>
          </p:nvPr>
        </p:nvGraphicFramePr>
        <p:xfrm>
          <a:off x="2157990" y="2108028"/>
          <a:ext cx="4634432" cy="4226104"/>
        </p:xfrm>
        <a:graphic>
          <a:graphicData uri="http://schemas.openxmlformats.org/presentationml/2006/ole">
            <mc:AlternateContent xmlns:mc="http://schemas.openxmlformats.org/markup-compatibility/2006">
              <mc:Choice xmlns:v="urn:schemas-microsoft-com:vml" Requires="v">
                <p:oleObj name="Equation" r:id="rId2" imgW="3213100" imgH="2946400" progId="Equation.3">
                  <p:embed/>
                </p:oleObj>
              </mc:Choice>
              <mc:Fallback>
                <p:oleObj name="Equation" r:id="rId2" imgW="3213100" imgH="2946400" progId="Equation.3">
                  <p:embed/>
                  <p:pic>
                    <p:nvPicPr>
                      <p:cNvPr id="15365" name="Object 4">
                        <a:extLst>
                          <a:ext uri="{FF2B5EF4-FFF2-40B4-BE49-F238E27FC236}">
                            <a16:creationId xmlns:a16="http://schemas.microsoft.com/office/drawing/2014/main" id="{BC84CBD0-3784-49C7-BEE2-24102BDC1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990" y="2108028"/>
                        <a:ext cx="4634432" cy="4226104"/>
                      </a:xfrm>
                      <a:prstGeom prst="rect">
                        <a:avLst/>
                      </a:prstGeom>
                      <a:noFill/>
                      <a:ln>
                        <a:noFill/>
                      </a:ln>
                      <a:effectLst/>
                    </p:spPr>
                  </p:pic>
                </p:oleObj>
              </mc:Fallback>
            </mc:AlternateContent>
          </a:graphicData>
        </a:graphic>
      </p:graphicFrame>
      <p:grpSp>
        <p:nvGrpSpPr>
          <p:cNvPr id="2" name="组合 1">
            <a:extLst>
              <a:ext uri="{FF2B5EF4-FFF2-40B4-BE49-F238E27FC236}">
                <a16:creationId xmlns:a16="http://schemas.microsoft.com/office/drawing/2014/main" id="{E3BD9476-6B07-2D31-73CB-CC46D9636196}"/>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B7A32C4D-C17F-8C13-D43F-0EC440102FEE}"/>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335648FE-ADCB-0D0C-EC18-B78936063ADB}"/>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D8A633B2-30E4-CD59-E565-EB1312B4A1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6" name="组合 5">
            <a:extLst>
              <a:ext uri="{FF2B5EF4-FFF2-40B4-BE49-F238E27FC236}">
                <a16:creationId xmlns:a16="http://schemas.microsoft.com/office/drawing/2014/main" id="{C9381FEB-43CF-3C8F-413E-22B22AF15223}"/>
              </a:ext>
            </a:extLst>
          </p:cNvPr>
          <p:cNvGrpSpPr/>
          <p:nvPr/>
        </p:nvGrpSpPr>
        <p:grpSpPr>
          <a:xfrm>
            <a:off x="0" y="6381328"/>
            <a:ext cx="9036484" cy="362367"/>
            <a:chOff x="-31973" y="6359109"/>
            <a:chExt cx="12307321" cy="224782"/>
          </a:xfrm>
        </p:grpSpPr>
        <p:grpSp>
          <p:nvGrpSpPr>
            <p:cNvPr id="7" name="组合 6">
              <a:extLst>
                <a:ext uri="{FF2B5EF4-FFF2-40B4-BE49-F238E27FC236}">
                  <a16:creationId xmlns:a16="http://schemas.microsoft.com/office/drawing/2014/main" id="{D1E7B33B-2486-8EE7-CC26-739761AADAA7}"/>
                </a:ext>
              </a:extLst>
            </p:cNvPr>
            <p:cNvGrpSpPr/>
            <p:nvPr userDrawn="1"/>
          </p:nvGrpSpPr>
          <p:grpSpPr>
            <a:xfrm>
              <a:off x="-31973" y="6414350"/>
              <a:ext cx="9656823" cy="114300"/>
              <a:chOff x="-111800" y="6407270"/>
              <a:chExt cx="9656823" cy="114300"/>
            </a:xfrm>
          </p:grpSpPr>
          <p:cxnSp>
            <p:nvCxnSpPr>
              <p:cNvPr id="18" name="直接连接符 17">
                <a:extLst>
                  <a:ext uri="{FF2B5EF4-FFF2-40B4-BE49-F238E27FC236}">
                    <a16:creationId xmlns:a16="http://schemas.microsoft.com/office/drawing/2014/main" id="{F7F9C2C9-B10B-E881-C537-E25C4BDC26E2}"/>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CE9074F-8FA0-91C0-7FB4-A0A8FA38D512}"/>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960E1C1-1779-6FBC-6C27-D4F419F4193D}"/>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4AC7BEC-9D5C-41BD-FF62-887583BDF11A}"/>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358D02F-F82D-2A79-0FAB-D99541ED3C0E}"/>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0605F7F-B964-DCDE-D509-EDD7DDC0C31E}"/>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BF69FA0-33B1-0E10-DC79-DC75CA95C466}"/>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8F6C5E4-3F57-03E1-49D1-4A8A04FB805B}"/>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98A44D9-7EA6-85CC-6E82-E192CCA752E7}"/>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941168A-2E8E-1BC6-6177-CCD550DEC15E}"/>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8154C46-A8ED-69FC-66D9-E83EC7607C7A}"/>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515D6F4-911E-244A-87BD-8E05741585AB}"/>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DDB3211-161B-E4EF-8772-C4AA62E91A25}"/>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143F1B5-BA54-AF2D-C98B-5A704C1C72D4}"/>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46875B0-C6EE-020E-B28F-F2A2C8C5A1B1}"/>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0447265-2D3E-2EFD-F673-68F3AF5DCCD3}"/>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ADAA54A-4A48-3F5B-1198-17A5CE4367D3}"/>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19C8B2C-101C-7BA4-D5A8-909453AC1030}"/>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42900A9-105D-0C79-77BD-30D974F6650A}"/>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194BF11-B978-01D7-7C1B-AE93C631B159}"/>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B8322C4-6DDE-16B0-7768-E72B8267CF83}"/>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7FFF54B-ADB5-CC27-3747-3E2B5C031D83}"/>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2C3F6D0-574F-47C3-72B9-E3D36DD280C1}"/>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2746465-197F-A8F7-2A7E-1C21FA3FFE90}"/>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DF23FED-D1E9-09BC-7993-00224F94C225}"/>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614946A-8808-050A-B549-713AA3F8B378}"/>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3200F88-B850-FF67-43FE-DBD733D5C4CA}"/>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F60B256-E33E-5D9E-E95B-02BDEF2C769E}"/>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C0FFACE-A5F8-1D2C-C37F-0140A5FDA4CD}"/>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DD7E7AF-74BC-A2F4-0E5E-2EC394F49930}"/>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E661E40-2ACF-0A1C-EE1D-5924A83E5805}"/>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9FD888A4-F592-1746-180F-DE7D5BE95989}"/>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A4E63DA-0AA6-2BD6-7A7C-D136FE1C05BC}"/>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C76040-3C07-006E-EA92-55CE5115F608}"/>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90191E9-916A-416D-0C8D-57B20C91A654}"/>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260AB49-46C8-605D-8F0D-158D1817A0AD}"/>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BEE35B9-05F0-29AA-5988-93CE65BB3B0C}"/>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6FAB99F-6716-3F4C-FF29-D7534B11F619}"/>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E164C43-0C28-654F-B57F-9C2FF2BC12EC}"/>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31CC65B-F35D-0335-054D-E8910EBEEA23}"/>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9D12987-2134-778A-50E4-ADE3FB546412}"/>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518269-9326-BFF3-F038-3D42A8DCE160}"/>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209B44F-7C50-FD38-B500-20DC3995617C}"/>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6BDA6D2F-B0B4-AF88-1F5E-B3C73AE0023B}"/>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2EB5980-827C-422D-3176-10141D76FF94}"/>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A8B006D-8A3D-E064-64CF-AB5CB8094990}"/>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60" name="直接连接符 15359">
                <a:extLst>
                  <a:ext uri="{FF2B5EF4-FFF2-40B4-BE49-F238E27FC236}">
                    <a16:creationId xmlns:a16="http://schemas.microsoft.com/office/drawing/2014/main" id="{3CEED9AF-6919-1A9A-C689-96B2D164AA4F}"/>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61" name="直接连接符 15360">
                <a:extLst>
                  <a:ext uri="{FF2B5EF4-FFF2-40B4-BE49-F238E27FC236}">
                    <a16:creationId xmlns:a16="http://schemas.microsoft.com/office/drawing/2014/main" id="{06F8066F-5376-D744-C4D9-E3AE2E70EF11}"/>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66" name="直接连接符 15365">
                <a:extLst>
                  <a:ext uri="{FF2B5EF4-FFF2-40B4-BE49-F238E27FC236}">
                    <a16:creationId xmlns:a16="http://schemas.microsoft.com/office/drawing/2014/main" id="{D77EE4F4-37B3-6A0F-308C-E7F89942EC8B}"/>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67" name="直接连接符 15366">
                <a:extLst>
                  <a:ext uri="{FF2B5EF4-FFF2-40B4-BE49-F238E27FC236}">
                    <a16:creationId xmlns:a16="http://schemas.microsoft.com/office/drawing/2014/main" id="{6ACBF0E8-1488-F71C-43DE-D7D3A3C1DFD0}"/>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68" name="直接连接符 15367">
                <a:extLst>
                  <a:ext uri="{FF2B5EF4-FFF2-40B4-BE49-F238E27FC236}">
                    <a16:creationId xmlns:a16="http://schemas.microsoft.com/office/drawing/2014/main" id="{00C4D4BE-050B-305F-52D3-9D028E981C88}"/>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69" name="直接连接符 15368">
                <a:extLst>
                  <a:ext uri="{FF2B5EF4-FFF2-40B4-BE49-F238E27FC236}">
                    <a16:creationId xmlns:a16="http://schemas.microsoft.com/office/drawing/2014/main" id="{BE09BE5E-735C-A7FC-A2D5-C86E270DFA6E}"/>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70" name="直接连接符 15369">
                <a:extLst>
                  <a:ext uri="{FF2B5EF4-FFF2-40B4-BE49-F238E27FC236}">
                    <a16:creationId xmlns:a16="http://schemas.microsoft.com/office/drawing/2014/main" id="{5C9B7DD4-B37B-E9A7-8D63-DBA828BA3FEF}"/>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71" name="直接连接符 15370">
                <a:extLst>
                  <a:ext uri="{FF2B5EF4-FFF2-40B4-BE49-F238E27FC236}">
                    <a16:creationId xmlns:a16="http://schemas.microsoft.com/office/drawing/2014/main" id="{2596549D-973F-AE7B-AFC3-12BF96D9BFDF}"/>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72" name="直接连接符 15371">
                <a:extLst>
                  <a:ext uri="{FF2B5EF4-FFF2-40B4-BE49-F238E27FC236}">
                    <a16:creationId xmlns:a16="http://schemas.microsoft.com/office/drawing/2014/main" id="{F50C9815-6472-D094-2993-7686A2311359}"/>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73" name="直接连接符 15372">
                <a:extLst>
                  <a:ext uri="{FF2B5EF4-FFF2-40B4-BE49-F238E27FC236}">
                    <a16:creationId xmlns:a16="http://schemas.microsoft.com/office/drawing/2014/main" id="{FA3B9A62-219A-959D-E7C8-1C7153A7FCD6}"/>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74" name="直接连接符 15373">
                <a:extLst>
                  <a:ext uri="{FF2B5EF4-FFF2-40B4-BE49-F238E27FC236}">
                    <a16:creationId xmlns:a16="http://schemas.microsoft.com/office/drawing/2014/main" id="{C1A235C0-B3C3-9FA6-CD17-143087047F8C}"/>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75" name="直接连接符 15374">
                <a:extLst>
                  <a:ext uri="{FF2B5EF4-FFF2-40B4-BE49-F238E27FC236}">
                    <a16:creationId xmlns:a16="http://schemas.microsoft.com/office/drawing/2014/main" id="{20633B10-BB80-E0E4-911B-296B6538BE46}"/>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76" name="直接连接符 15375">
                <a:extLst>
                  <a:ext uri="{FF2B5EF4-FFF2-40B4-BE49-F238E27FC236}">
                    <a16:creationId xmlns:a16="http://schemas.microsoft.com/office/drawing/2014/main" id="{B9585EF0-8DD4-AAEF-DC46-35CCEE190769}"/>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77" name="直接连接符 15376">
                <a:extLst>
                  <a:ext uri="{FF2B5EF4-FFF2-40B4-BE49-F238E27FC236}">
                    <a16:creationId xmlns:a16="http://schemas.microsoft.com/office/drawing/2014/main" id="{2DBE2CB8-24B5-D473-0021-93BAB4A82F13}"/>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78" name="直接连接符 15377">
                <a:extLst>
                  <a:ext uri="{FF2B5EF4-FFF2-40B4-BE49-F238E27FC236}">
                    <a16:creationId xmlns:a16="http://schemas.microsoft.com/office/drawing/2014/main" id="{14E004C1-0A2F-6EC0-138B-0E01DC6535BA}"/>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79" name="直接连接符 15378">
                <a:extLst>
                  <a:ext uri="{FF2B5EF4-FFF2-40B4-BE49-F238E27FC236}">
                    <a16:creationId xmlns:a16="http://schemas.microsoft.com/office/drawing/2014/main" id="{E8B43E24-F9AB-272A-2BAB-C4F7B4CC0309}"/>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80" name="直接连接符 15379">
                <a:extLst>
                  <a:ext uri="{FF2B5EF4-FFF2-40B4-BE49-F238E27FC236}">
                    <a16:creationId xmlns:a16="http://schemas.microsoft.com/office/drawing/2014/main" id="{481080B3-0340-241C-F40C-B2B0755B4577}"/>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81" name="直接连接符 15380">
                <a:extLst>
                  <a:ext uri="{FF2B5EF4-FFF2-40B4-BE49-F238E27FC236}">
                    <a16:creationId xmlns:a16="http://schemas.microsoft.com/office/drawing/2014/main" id="{E3BF63CB-C184-5A73-36AA-FC3A3B1268D5}"/>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82" name="直接连接符 15381">
                <a:extLst>
                  <a:ext uri="{FF2B5EF4-FFF2-40B4-BE49-F238E27FC236}">
                    <a16:creationId xmlns:a16="http://schemas.microsoft.com/office/drawing/2014/main" id="{A1550B83-9BB0-D2B8-1144-96B2A5621B4C}"/>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83" name="直接连接符 15382">
                <a:extLst>
                  <a:ext uri="{FF2B5EF4-FFF2-40B4-BE49-F238E27FC236}">
                    <a16:creationId xmlns:a16="http://schemas.microsoft.com/office/drawing/2014/main" id="{1B4E02AE-81AA-31F7-CBE1-5FF269686746}"/>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84" name="直接连接符 15383">
                <a:extLst>
                  <a:ext uri="{FF2B5EF4-FFF2-40B4-BE49-F238E27FC236}">
                    <a16:creationId xmlns:a16="http://schemas.microsoft.com/office/drawing/2014/main" id="{255B2BC0-C30B-36F9-A73B-36ADCB86C0FF}"/>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85" name="直接连接符 15384">
                <a:extLst>
                  <a:ext uri="{FF2B5EF4-FFF2-40B4-BE49-F238E27FC236}">
                    <a16:creationId xmlns:a16="http://schemas.microsoft.com/office/drawing/2014/main" id="{F01AFBD7-E044-3A0A-C013-2C16F0933F23}"/>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86" name="直接连接符 15385">
                <a:extLst>
                  <a:ext uri="{FF2B5EF4-FFF2-40B4-BE49-F238E27FC236}">
                    <a16:creationId xmlns:a16="http://schemas.microsoft.com/office/drawing/2014/main" id="{917C9F99-5C94-D498-C12D-17C9D08488BE}"/>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87" name="直接连接符 15386">
                <a:extLst>
                  <a:ext uri="{FF2B5EF4-FFF2-40B4-BE49-F238E27FC236}">
                    <a16:creationId xmlns:a16="http://schemas.microsoft.com/office/drawing/2014/main" id="{20104689-946D-14D6-07ED-1436B1292C13}"/>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88" name="直接连接符 15387">
                <a:extLst>
                  <a:ext uri="{FF2B5EF4-FFF2-40B4-BE49-F238E27FC236}">
                    <a16:creationId xmlns:a16="http://schemas.microsoft.com/office/drawing/2014/main" id="{320E0057-16B2-ADD0-D035-525A1C546D43}"/>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89" name="直接连接符 15388">
                <a:extLst>
                  <a:ext uri="{FF2B5EF4-FFF2-40B4-BE49-F238E27FC236}">
                    <a16:creationId xmlns:a16="http://schemas.microsoft.com/office/drawing/2014/main" id="{B66E2A71-7CDE-7016-BE78-10DDFD392F5D}"/>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90" name="直接连接符 15389">
                <a:extLst>
                  <a:ext uri="{FF2B5EF4-FFF2-40B4-BE49-F238E27FC236}">
                    <a16:creationId xmlns:a16="http://schemas.microsoft.com/office/drawing/2014/main" id="{E761792E-F0A7-0D09-C6CA-611D6D34BEE0}"/>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91" name="直接连接符 15390">
                <a:extLst>
                  <a:ext uri="{FF2B5EF4-FFF2-40B4-BE49-F238E27FC236}">
                    <a16:creationId xmlns:a16="http://schemas.microsoft.com/office/drawing/2014/main" id="{D0FD5AA6-5C77-E73E-0CFB-5B690E676EFE}"/>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92" name="直接连接符 15391">
                <a:extLst>
                  <a:ext uri="{FF2B5EF4-FFF2-40B4-BE49-F238E27FC236}">
                    <a16:creationId xmlns:a16="http://schemas.microsoft.com/office/drawing/2014/main" id="{EBB7AF75-6D1B-FDBC-2825-C3CD08557406}"/>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93" name="直接连接符 15392">
                <a:extLst>
                  <a:ext uri="{FF2B5EF4-FFF2-40B4-BE49-F238E27FC236}">
                    <a16:creationId xmlns:a16="http://schemas.microsoft.com/office/drawing/2014/main" id="{C1F6231B-5D50-C643-185A-DF7E6F4CA7CB}"/>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94" name="直接连接符 15393">
                <a:extLst>
                  <a:ext uri="{FF2B5EF4-FFF2-40B4-BE49-F238E27FC236}">
                    <a16:creationId xmlns:a16="http://schemas.microsoft.com/office/drawing/2014/main" id="{FF078050-5768-6C58-18C7-1C5585F187F2}"/>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95" name="直接连接符 15394">
                <a:extLst>
                  <a:ext uri="{FF2B5EF4-FFF2-40B4-BE49-F238E27FC236}">
                    <a16:creationId xmlns:a16="http://schemas.microsoft.com/office/drawing/2014/main" id="{5DBC8AAA-E80F-F3D4-1424-702331C510A6}"/>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96" name="直接连接符 15395">
                <a:extLst>
                  <a:ext uri="{FF2B5EF4-FFF2-40B4-BE49-F238E27FC236}">
                    <a16:creationId xmlns:a16="http://schemas.microsoft.com/office/drawing/2014/main" id="{AD60E1FB-8BA1-9A5E-2C7C-686D5DE7E020}"/>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97" name="直接连接符 15396">
                <a:extLst>
                  <a:ext uri="{FF2B5EF4-FFF2-40B4-BE49-F238E27FC236}">
                    <a16:creationId xmlns:a16="http://schemas.microsoft.com/office/drawing/2014/main" id="{384175F1-4056-7E31-6A52-263FEDBB532E}"/>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98" name="直接连接符 15397">
                <a:extLst>
                  <a:ext uri="{FF2B5EF4-FFF2-40B4-BE49-F238E27FC236}">
                    <a16:creationId xmlns:a16="http://schemas.microsoft.com/office/drawing/2014/main" id="{1ACDEB66-F092-94F0-036D-9DABAA74C9A0}"/>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99" name="直接连接符 15398">
                <a:extLst>
                  <a:ext uri="{FF2B5EF4-FFF2-40B4-BE49-F238E27FC236}">
                    <a16:creationId xmlns:a16="http://schemas.microsoft.com/office/drawing/2014/main" id="{1679E67A-4801-E784-9ADB-C9C83686A56B}"/>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00" name="直接连接符 15399">
                <a:extLst>
                  <a:ext uri="{FF2B5EF4-FFF2-40B4-BE49-F238E27FC236}">
                    <a16:creationId xmlns:a16="http://schemas.microsoft.com/office/drawing/2014/main" id="{72083FD2-920C-44E4-A272-437761228CCC}"/>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01" name="直接连接符 15400">
                <a:extLst>
                  <a:ext uri="{FF2B5EF4-FFF2-40B4-BE49-F238E27FC236}">
                    <a16:creationId xmlns:a16="http://schemas.microsoft.com/office/drawing/2014/main" id="{286A5627-34D0-C32F-7B46-0FBB84461E0F}"/>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02" name="直接连接符 15401">
                <a:extLst>
                  <a:ext uri="{FF2B5EF4-FFF2-40B4-BE49-F238E27FC236}">
                    <a16:creationId xmlns:a16="http://schemas.microsoft.com/office/drawing/2014/main" id="{8D3E2230-0EEE-902F-987F-B237643FDDD5}"/>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03" name="直接连接符 15402">
                <a:extLst>
                  <a:ext uri="{FF2B5EF4-FFF2-40B4-BE49-F238E27FC236}">
                    <a16:creationId xmlns:a16="http://schemas.microsoft.com/office/drawing/2014/main" id="{82237333-B4EE-AE55-3500-4F66DFDE2E33}"/>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04" name="直接连接符 15403">
                <a:extLst>
                  <a:ext uri="{FF2B5EF4-FFF2-40B4-BE49-F238E27FC236}">
                    <a16:creationId xmlns:a16="http://schemas.microsoft.com/office/drawing/2014/main" id="{CC23A096-9BBA-2756-29F1-31B7C2EA41A1}"/>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05" name="直接连接符 15404">
                <a:extLst>
                  <a:ext uri="{FF2B5EF4-FFF2-40B4-BE49-F238E27FC236}">
                    <a16:creationId xmlns:a16="http://schemas.microsoft.com/office/drawing/2014/main" id="{8441FF68-D49B-6734-6F4B-1B51A7A1E9DA}"/>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06" name="直接连接符 15405">
                <a:extLst>
                  <a:ext uri="{FF2B5EF4-FFF2-40B4-BE49-F238E27FC236}">
                    <a16:creationId xmlns:a16="http://schemas.microsoft.com/office/drawing/2014/main" id="{25AB3DE5-FC49-FB06-29DF-BC250BD719DE}"/>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07" name="直接连接符 15406">
                <a:extLst>
                  <a:ext uri="{FF2B5EF4-FFF2-40B4-BE49-F238E27FC236}">
                    <a16:creationId xmlns:a16="http://schemas.microsoft.com/office/drawing/2014/main" id="{F2B89F05-8E0C-9B28-A698-A968CF264159}"/>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08" name="直接连接符 15407">
                <a:extLst>
                  <a:ext uri="{FF2B5EF4-FFF2-40B4-BE49-F238E27FC236}">
                    <a16:creationId xmlns:a16="http://schemas.microsoft.com/office/drawing/2014/main" id="{43921141-8525-B7B5-A4EC-2D68B4F96B20}"/>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09" name="直接连接符 15408">
                <a:extLst>
                  <a:ext uri="{FF2B5EF4-FFF2-40B4-BE49-F238E27FC236}">
                    <a16:creationId xmlns:a16="http://schemas.microsoft.com/office/drawing/2014/main" id="{08A25BD3-95B8-E00B-1386-13C191688C15}"/>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10" name="直接连接符 15409">
                <a:extLst>
                  <a:ext uri="{FF2B5EF4-FFF2-40B4-BE49-F238E27FC236}">
                    <a16:creationId xmlns:a16="http://schemas.microsoft.com/office/drawing/2014/main" id="{252B18A5-C4B0-A61F-0218-E1967FF0CD5A}"/>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11" name="直接连接符 15410">
                <a:extLst>
                  <a:ext uri="{FF2B5EF4-FFF2-40B4-BE49-F238E27FC236}">
                    <a16:creationId xmlns:a16="http://schemas.microsoft.com/office/drawing/2014/main" id="{2049E0BD-5E79-CC6A-2676-5075E4603FD3}"/>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12" name="直接连接符 15411">
                <a:extLst>
                  <a:ext uri="{FF2B5EF4-FFF2-40B4-BE49-F238E27FC236}">
                    <a16:creationId xmlns:a16="http://schemas.microsoft.com/office/drawing/2014/main" id="{5BFC2279-72EF-34C7-A5A0-63559C7448AA}"/>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13" name="直接连接符 15412">
                <a:extLst>
                  <a:ext uri="{FF2B5EF4-FFF2-40B4-BE49-F238E27FC236}">
                    <a16:creationId xmlns:a16="http://schemas.microsoft.com/office/drawing/2014/main" id="{566D7434-79B9-037A-D84B-3F721249CC4C}"/>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14" name="直接连接符 15413">
                <a:extLst>
                  <a:ext uri="{FF2B5EF4-FFF2-40B4-BE49-F238E27FC236}">
                    <a16:creationId xmlns:a16="http://schemas.microsoft.com/office/drawing/2014/main" id="{9BE9ECF7-3C7E-3E0B-3224-E188A8C6F56F}"/>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15" name="直接连接符 15414">
                <a:extLst>
                  <a:ext uri="{FF2B5EF4-FFF2-40B4-BE49-F238E27FC236}">
                    <a16:creationId xmlns:a16="http://schemas.microsoft.com/office/drawing/2014/main" id="{526BABB5-B7F9-394E-7E25-35A7909F785D}"/>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16" name="直接连接符 15415">
                <a:extLst>
                  <a:ext uri="{FF2B5EF4-FFF2-40B4-BE49-F238E27FC236}">
                    <a16:creationId xmlns:a16="http://schemas.microsoft.com/office/drawing/2014/main" id="{C2CCD471-685D-574E-E9A0-EA7A0A08F9DD}"/>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17" name="直接连接符 15416">
                <a:extLst>
                  <a:ext uri="{FF2B5EF4-FFF2-40B4-BE49-F238E27FC236}">
                    <a16:creationId xmlns:a16="http://schemas.microsoft.com/office/drawing/2014/main" id="{35845ED4-E340-F069-A41E-CE6603268D1C}"/>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18" name="直接连接符 15417">
                <a:extLst>
                  <a:ext uri="{FF2B5EF4-FFF2-40B4-BE49-F238E27FC236}">
                    <a16:creationId xmlns:a16="http://schemas.microsoft.com/office/drawing/2014/main" id="{B8D786D8-5B5D-BE10-97F3-10A218D2E097}"/>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19" name="直接连接符 15418">
                <a:extLst>
                  <a:ext uri="{FF2B5EF4-FFF2-40B4-BE49-F238E27FC236}">
                    <a16:creationId xmlns:a16="http://schemas.microsoft.com/office/drawing/2014/main" id="{3A41A002-A03B-22BC-B744-D58BB48D26BC}"/>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20" name="直接连接符 15419">
                <a:extLst>
                  <a:ext uri="{FF2B5EF4-FFF2-40B4-BE49-F238E27FC236}">
                    <a16:creationId xmlns:a16="http://schemas.microsoft.com/office/drawing/2014/main" id="{D50EF4CA-AEC3-09E3-0CD1-7FF89CD2605E}"/>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21" name="直接连接符 15420">
                <a:extLst>
                  <a:ext uri="{FF2B5EF4-FFF2-40B4-BE49-F238E27FC236}">
                    <a16:creationId xmlns:a16="http://schemas.microsoft.com/office/drawing/2014/main" id="{8973FAE9-F0C6-CB62-7718-372FBA3E8495}"/>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22" name="直接连接符 15421">
                <a:extLst>
                  <a:ext uri="{FF2B5EF4-FFF2-40B4-BE49-F238E27FC236}">
                    <a16:creationId xmlns:a16="http://schemas.microsoft.com/office/drawing/2014/main" id="{03100791-5B5C-7E33-1A3C-13AA5CF1F394}"/>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23" name="直接连接符 15422">
                <a:extLst>
                  <a:ext uri="{FF2B5EF4-FFF2-40B4-BE49-F238E27FC236}">
                    <a16:creationId xmlns:a16="http://schemas.microsoft.com/office/drawing/2014/main" id="{259491C6-CD26-BFC7-89BA-E3B464901541}"/>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24" name="直接连接符 15423">
                <a:extLst>
                  <a:ext uri="{FF2B5EF4-FFF2-40B4-BE49-F238E27FC236}">
                    <a16:creationId xmlns:a16="http://schemas.microsoft.com/office/drawing/2014/main" id="{3E98A9CD-966E-8FD5-90E3-9D6245DA221C}"/>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25" name="直接连接符 15424">
                <a:extLst>
                  <a:ext uri="{FF2B5EF4-FFF2-40B4-BE49-F238E27FC236}">
                    <a16:creationId xmlns:a16="http://schemas.microsoft.com/office/drawing/2014/main" id="{68EFA868-D9F9-CBE5-F405-56938A599BEE}"/>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26" name="直接连接符 15425">
                <a:extLst>
                  <a:ext uri="{FF2B5EF4-FFF2-40B4-BE49-F238E27FC236}">
                    <a16:creationId xmlns:a16="http://schemas.microsoft.com/office/drawing/2014/main" id="{116ED813-9283-CAC2-0A34-F9ED2C554D33}"/>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27" name="直接连接符 15426">
                <a:extLst>
                  <a:ext uri="{FF2B5EF4-FFF2-40B4-BE49-F238E27FC236}">
                    <a16:creationId xmlns:a16="http://schemas.microsoft.com/office/drawing/2014/main" id="{4A10035C-66AB-98B9-FF8C-C3E9EC02915D}"/>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28" name="直接连接符 15427">
                <a:extLst>
                  <a:ext uri="{FF2B5EF4-FFF2-40B4-BE49-F238E27FC236}">
                    <a16:creationId xmlns:a16="http://schemas.microsoft.com/office/drawing/2014/main" id="{3C31352C-98FC-C4C5-5661-F2E5AFA4DFB8}"/>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29" name="直接连接符 15428">
                <a:extLst>
                  <a:ext uri="{FF2B5EF4-FFF2-40B4-BE49-F238E27FC236}">
                    <a16:creationId xmlns:a16="http://schemas.microsoft.com/office/drawing/2014/main" id="{B4ECD540-1D58-BFC2-3F06-71765C240363}"/>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30" name="直接连接符 15429">
                <a:extLst>
                  <a:ext uri="{FF2B5EF4-FFF2-40B4-BE49-F238E27FC236}">
                    <a16:creationId xmlns:a16="http://schemas.microsoft.com/office/drawing/2014/main" id="{E37DB20E-9317-17A3-DD86-5276757176CA}"/>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31" name="直接连接符 15430">
                <a:extLst>
                  <a:ext uri="{FF2B5EF4-FFF2-40B4-BE49-F238E27FC236}">
                    <a16:creationId xmlns:a16="http://schemas.microsoft.com/office/drawing/2014/main" id="{1644EAD3-940C-4D72-89A6-2029977CACED}"/>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4E6C960E-0F2D-C37C-4F0B-04C817052923}"/>
                </a:ext>
              </a:extLst>
            </p:cNvPr>
            <p:cNvGrpSpPr/>
            <p:nvPr userDrawn="1"/>
          </p:nvGrpSpPr>
          <p:grpSpPr>
            <a:xfrm>
              <a:off x="11597706" y="6414350"/>
              <a:ext cx="677642" cy="114300"/>
              <a:chOff x="11597706" y="6414350"/>
              <a:chExt cx="677642" cy="114300"/>
            </a:xfrm>
          </p:grpSpPr>
          <p:cxnSp>
            <p:nvCxnSpPr>
              <p:cNvPr id="10" name="直接连接符 9">
                <a:extLst>
                  <a:ext uri="{FF2B5EF4-FFF2-40B4-BE49-F238E27FC236}">
                    <a16:creationId xmlns:a16="http://schemas.microsoft.com/office/drawing/2014/main" id="{F08475B2-65B4-6F0A-A523-1A568ED4D4AE}"/>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5D020E3-73EF-23E2-7F65-EAD293BA9EE1}"/>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AEC7FD0-3E3D-4143-C786-EF0C25A87DBF}"/>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EA5F44F-83E4-2062-E963-81B0943F7772}"/>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C8DABD6-988C-35B3-9488-926173E5F323}"/>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DAB0ECE-8295-C559-0440-B2080E29DB2E}"/>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DF41CE0-9B5B-CE17-06BF-B783EC5CDDA9}"/>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BFE66E5-C65F-2741-9BAC-B401B10F364A}"/>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C5CAD986-B8AD-2E63-A0F6-A2D1A9BF5C9D}"/>
                </a:ext>
              </a:extLst>
            </p:cNvPr>
            <p:cNvPicPr>
              <a:picLocks noChangeAspect="1"/>
            </p:cNvPicPr>
            <p:nvPr userDrawn="1"/>
          </p:nvPicPr>
          <p:blipFill>
            <a:blip r:embed="rId5">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5432" name="矩形: 圆角 15431">
            <a:extLst>
              <a:ext uri="{FF2B5EF4-FFF2-40B4-BE49-F238E27FC236}">
                <a16:creationId xmlns:a16="http://schemas.microsoft.com/office/drawing/2014/main" id="{3AFAC6D5-A6B4-883D-9733-2F408514A04A}"/>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65429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31D12B39-EA72-49CF-8231-B9BBD742F86D}"/>
              </a:ext>
            </a:extLst>
          </p:cNvPr>
          <p:cNvSpPr>
            <a:spLocks noGrp="1" noChangeArrowheads="1"/>
          </p:cNvSpPr>
          <p:nvPr>
            <p:ph type="title"/>
          </p:nvPr>
        </p:nvSpPr>
        <p:spPr>
          <a:xfrm>
            <a:off x="799092" y="397668"/>
            <a:ext cx="7793038" cy="1143000"/>
          </a:xfrm>
        </p:spPr>
        <p:txBody>
          <a:bodyPr/>
          <a:lstStyle/>
          <a:p>
            <a:pPr eaLnBrk="1" hangingPunct="1"/>
            <a:r>
              <a:rPr lang="zh-CN" altLang="en-US" dirty="0"/>
              <a:t>递推关系</a:t>
            </a:r>
          </a:p>
        </p:txBody>
      </p:sp>
      <p:sp>
        <p:nvSpPr>
          <p:cNvPr id="16388" name="Rectangle 3">
            <a:extLst>
              <a:ext uri="{FF2B5EF4-FFF2-40B4-BE49-F238E27FC236}">
                <a16:creationId xmlns:a16="http://schemas.microsoft.com/office/drawing/2014/main" id="{DAF78F23-C95D-4BF7-82B4-DD3B0514530A}"/>
              </a:ext>
            </a:extLst>
          </p:cNvPr>
          <p:cNvSpPr>
            <a:spLocks noGrp="1" noChangeArrowheads="1"/>
          </p:cNvSpPr>
          <p:nvPr>
            <p:ph idx="1"/>
          </p:nvPr>
        </p:nvSpPr>
        <p:spPr/>
        <p:txBody>
          <a:bodyPr/>
          <a:lstStyle/>
          <a:p>
            <a:pPr eaLnBrk="1" hangingPunct="1"/>
            <a:r>
              <a:rPr lang="zh-CN" altLang="en-US" dirty="0"/>
              <a:t>证明： 用归纳法也可以：</a:t>
            </a:r>
          </a:p>
          <a:p>
            <a:pPr eaLnBrk="1" hangingPunct="1">
              <a:buClr>
                <a:schemeClr val="hlink"/>
              </a:buClr>
              <a:buFont typeface="Wingdings" panose="05000000000000000000" pitchFamily="2" charset="2"/>
              <a:buChar char="ü"/>
            </a:pPr>
            <a:r>
              <a:rPr lang="zh-CN" altLang="en-US" dirty="0"/>
              <a:t>  </a:t>
            </a:r>
            <a:r>
              <a:rPr lang="en-US" altLang="zh-CN" dirty="0"/>
              <a:t>n=1 </a:t>
            </a:r>
            <a:r>
              <a:rPr lang="zh-CN" altLang="en-US" dirty="0"/>
              <a:t>命题显然成立；</a:t>
            </a:r>
          </a:p>
          <a:p>
            <a:pPr eaLnBrk="1" hangingPunct="1">
              <a:buClr>
                <a:schemeClr val="hlink"/>
              </a:buClr>
              <a:buFont typeface="Wingdings" panose="05000000000000000000" pitchFamily="2" charset="2"/>
              <a:buChar char="ü"/>
            </a:pPr>
            <a:r>
              <a:rPr lang="zh-CN" altLang="en-US" dirty="0"/>
              <a:t>  假设</a:t>
            </a:r>
            <a:r>
              <a:rPr lang="en-US" altLang="zh-CN" dirty="0"/>
              <a:t>T(n) =  n log</a:t>
            </a:r>
            <a:r>
              <a:rPr lang="en-US" altLang="zh-CN" baseline="-25000" dirty="0"/>
              <a:t>2</a:t>
            </a:r>
            <a:r>
              <a:rPr lang="en-US" altLang="zh-CN" dirty="0"/>
              <a:t> n</a:t>
            </a:r>
            <a:r>
              <a:rPr lang="zh-CN" altLang="en-US" dirty="0"/>
              <a:t>成立(            </a:t>
            </a:r>
            <a:r>
              <a:rPr lang="en-US" altLang="zh-CN" dirty="0"/>
              <a:t>  )，</a:t>
            </a:r>
            <a:r>
              <a:rPr lang="zh-CN" altLang="en-US" dirty="0"/>
              <a:t>那么</a:t>
            </a:r>
          </a:p>
          <a:p>
            <a:pPr eaLnBrk="1" hangingPunct="1">
              <a:buClr>
                <a:schemeClr val="hlink"/>
              </a:buClr>
              <a:buFont typeface="Wingdings" panose="05000000000000000000" pitchFamily="2" charset="2"/>
              <a:buChar char="ü"/>
            </a:pPr>
            <a:endParaRPr lang="zh-CN" altLang="en-US" dirty="0"/>
          </a:p>
          <a:p>
            <a:pPr eaLnBrk="1" hangingPunct="1">
              <a:buClr>
                <a:schemeClr val="hlink"/>
              </a:buClr>
              <a:buFont typeface="Wingdings" panose="05000000000000000000" pitchFamily="2" charset="2"/>
              <a:buChar char="ü"/>
            </a:pPr>
            <a:endParaRPr lang="zh-CN" altLang="en-US" dirty="0"/>
          </a:p>
        </p:txBody>
      </p:sp>
      <p:sp>
        <p:nvSpPr>
          <p:cNvPr id="16386" name="灯片编号占位符 5">
            <a:extLst>
              <a:ext uri="{FF2B5EF4-FFF2-40B4-BE49-F238E27FC236}">
                <a16:creationId xmlns:a16="http://schemas.microsoft.com/office/drawing/2014/main" id="{1E01F38C-E224-4EBB-9D3F-25442451728E}"/>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A3315E3-749E-4FA3-9494-551FF7DA9426}" type="slidenum">
              <a:rPr kumimoji="0" lang="zh-CN" altLang="en-US" sz="1400" smtClean="0"/>
              <a:pPr>
                <a:spcBef>
                  <a:spcPct val="0"/>
                </a:spcBef>
                <a:buClrTx/>
                <a:buSzTx/>
                <a:buFontTx/>
                <a:buNone/>
              </a:pPr>
              <a:t>72</a:t>
            </a:fld>
            <a:endParaRPr kumimoji="0" lang="en-US" altLang="zh-CN" sz="1400"/>
          </a:p>
        </p:txBody>
      </p:sp>
      <p:graphicFrame>
        <p:nvGraphicFramePr>
          <p:cNvPr id="16389" name="Object 4">
            <a:extLst>
              <a:ext uri="{FF2B5EF4-FFF2-40B4-BE49-F238E27FC236}">
                <a16:creationId xmlns:a16="http://schemas.microsoft.com/office/drawing/2014/main" id="{3FF193B1-46EA-4FE2-A712-F68D93B558B7}"/>
              </a:ext>
            </a:extLst>
          </p:cNvPr>
          <p:cNvGraphicFramePr>
            <a:graphicFrameLocks noChangeAspect="1"/>
          </p:cNvGraphicFramePr>
          <p:nvPr>
            <p:extLst>
              <p:ext uri="{D42A27DB-BD31-4B8C-83A1-F6EECF244321}">
                <p14:modId xmlns:p14="http://schemas.microsoft.com/office/powerpoint/2010/main" val="4090559011"/>
              </p:ext>
            </p:extLst>
          </p:nvPr>
        </p:nvGraphicFramePr>
        <p:xfrm>
          <a:off x="2266950" y="3244850"/>
          <a:ext cx="4495800" cy="2089150"/>
        </p:xfrm>
        <a:graphic>
          <a:graphicData uri="http://schemas.openxmlformats.org/presentationml/2006/ole">
            <mc:AlternateContent xmlns:mc="http://schemas.openxmlformats.org/markup-compatibility/2006">
              <mc:Choice xmlns:v="urn:schemas-microsoft-com:vml" Requires="v">
                <p:oleObj name="Equation" r:id="rId2" imgW="2794000" imgH="1155700" progId="Equation.3">
                  <p:embed/>
                </p:oleObj>
              </mc:Choice>
              <mc:Fallback>
                <p:oleObj name="Equation" r:id="rId2" imgW="2794000" imgH="1155700" progId="Equation.3">
                  <p:embed/>
                  <p:pic>
                    <p:nvPicPr>
                      <p:cNvPr id="16389" name="Object 4">
                        <a:extLst>
                          <a:ext uri="{FF2B5EF4-FFF2-40B4-BE49-F238E27FC236}">
                            <a16:creationId xmlns:a16="http://schemas.microsoft.com/office/drawing/2014/main" id="{3FF193B1-46EA-4FE2-A712-F68D93B55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97" t="-11836" r="-4897" b="-11836"/>
                      <a:stretch>
                        <a:fillRect/>
                      </a:stretch>
                    </p:blipFill>
                    <p:spPr bwMode="auto">
                      <a:xfrm>
                        <a:off x="2266950" y="3244850"/>
                        <a:ext cx="4495800" cy="20891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0" name="Text Box 5">
            <a:extLst>
              <a:ext uri="{FF2B5EF4-FFF2-40B4-BE49-F238E27FC236}">
                <a16:creationId xmlns:a16="http://schemas.microsoft.com/office/drawing/2014/main" id="{76256205-C8BA-4828-8840-8B4A4B691398}"/>
              </a:ext>
            </a:extLst>
          </p:cNvPr>
          <p:cNvSpPr txBox="1">
            <a:spLocks noChangeArrowheads="1"/>
          </p:cNvSpPr>
          <p:nvPr/>
        </p:nvSpPr>
        <p:spPr bwMode="auto">
          <a:xfrm>
            <a:off x="1767704" y="5465762"/>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dirty="0"/>
              <a:t>所以命题对于       成立。</a:t>
            </a:r>
          </a:p>
        </p:txBody>
      </p:sp>
      <p:graphicFrame>
        <p:nvGraphicFramePr>
          <p:cNvPr id="16391" name="Object 6">
            <a:extLst>
              <a:ext uri="{FF2B5EF4-FFF2-40B4-BE49-F238E27FC236}">
                <a16:creationId xmlns:a16="http://schemas.microsoft.com/office/drawing/2014/main" id="{4EDC9CAC-F3BE-480B-B704-AD01F99B461C}"/>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4" imgW="114151" imgH="215619" progId="Equation.3">
                  <p:embed/>
                </p:oleObj>
              </mc:Choice>
              <mc:Fallback>
                <p:oleObj name="Equation" r:id="rId4" imgW="114151" imgH="215619" progId="Equation.3">
                  <p:embed/>
                  <p:pic>
                    <p:nvPicPr>
                      <p:cNvPr id="16391" name="Object 6">
                        <a:extLst>
                          <a:ext uri="{FF2B5EF4-FFF2-40B4-BE49-F238E27FC236}">
                            <a16:creationId xmlns:a16="http://schemas.microsoft.com/office/drawing/2014/main" id="{4EDC9CAC-F3BE-480B-B704-AD01F99B4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2" name="Object 7">
            <a:extLst>
              <a:ext uri="{FF2B5EF4-FFF2-40B4-BE49-F238E27FC236}">
                <a16:creationId xmlns:a16="http://schemas.microsoft.com/office/drawing/2014/main" id="{AD738F61-ED71-43AE-8957-2D2147CEE32E}"/>
              </a:ext>
            </a:extLst>
          </p:cNvPr>
          <p:cNvGraphicFramePr>
            <a:graphicFrameLocks noChangeAspect="1"/>
          </p:cNvGraphicFramePr>
          <p:nvPr>
            <p:extLst>
              <p:ext uri="{D42A27DB-BD31-4B8C-83A1-F6EECF244321}">
                <p14:modId xmlns:p14="http://schemas.microsoft.com/office/powerpoint/2010/main" val="1988418332"/>
              </p:ext>
            </p:extLst>
          </p:nvPr>
        </p:nvGraphicFramePr>
        <p:xfrm>
          <a:off x="3765206" y="2532856"/>
          <a:ext cx="852488" cy="427037"/>
        </p:xfrm>
        <a:graphic>
          <a:graphicData uri="http://schemas.openxmlformats.org/presentationml/2006/ole">
            <mc:AlternateContent xmlns:mc="http://schemas.openxmlformats.org/markup-compatibility/2006">
              <mc:Choice xmlns:v="urn:schemas-microsoft-com:vml" Requires="v">
                <p:oleObj name="Equation" r:id="rId6" imgW="406048" imgH="203024" progId="Equation.3">
                  <p:embed/>
                </p:oleObj>
              </mc:Choice>
              <mc:Fallback>
                <p:oleObj name="Equation" r:id="rId6" imgW="406048" imgH="203024" progId="Equation.3">
                  <p:embed/>
                  <p:pic>
                    <p:nvPicPr>
                      <p:cNvPr id="16392" name="Object 7">
                        <a:extLst>
                          <a:ext uri="{FF2B5EF4-FFF2-40B4-BE49-F238E27FC236}">
                            <a16:creationId xmlns:a16="http://schemas.microsoft.com/office/drawing/2014/main" id="{AD738F61-ED71-43AE-8957-2D2147CEE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06" y="2532856"/>
                        <a:ext cx="852488"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3" name="Object 8">
            <a:extLst>
              <a:ext uri="{FF2B5EF4-FFF2-40B4-BE49-F238E27FC236}">
                <a16:creationId xmlns:a16="http://schemas.microsoft.com/office/drawing/2014/main" id="{EFABB94F-42C2-4675-9F02-51FA4586B2BA}"/>
              </a:ext>
            </a:extLst>
          </p:cNvPr>
          <p:cNvGraphicFramePr>
            <a:graphicFrameLocks noChangeAspect="1"/>
          </p:cNvGraphicFramePr>
          <p:nvPr>
            <p:extLst>
              <p:ext uri="{D42A27DB-BD31-4B8C-83A1-F6EECF244321}">
                <p14:modId xmlns:p14="http://schemas.microsoft.com/office/powerpoint/2010/main" val="2716534738"/>
              </p:ext>
            </p:extLst>
          </p:nvPr>
        </p:nvGraphicFramePr>
        <p:xfrm>
          <a:off x="4214599" y="5517613"/>
          <a:ext cx="1038225" cy="427038"/>
        </p:xfrm>
        <a:graphic>
          <a:graphicData uri="http://schemas.openxmlformats.org/presentationml/2006/ole">
            <mc:AlternateContent xmlns:mc="http://schemas.openxmlformats.org/markup-compatibility/2006">
              <mc:Choice xmlns:v="urn:schemas-microsoft-com:vml" Requires="v">
                <p:oleObj name="Equation" r:id="rId8" imgW="494870" imgH="203024" progId="Equation.3">
                  <p:embed/>
                </p:oleObj>
              </mc:Choice>
              <mc:Fallback>
                <p:oleObj name="Equation" r:id="rId8" imgW="494870" imgH="203024" progId="Equation.3">
                  <p:embed/>
                  <p:pic>
                    <p:nvPicPr>
                      <p:cNvPr id="16393" name="Object 8">
                        <a:extLst>
                          <a:ext uri="{FF2B5EF4-FFF2-40B4-BE49-F238E27FC236}">
                            <a16:creationId xmlns:a16="http://schemas.microsoft.com/office/drawing/2014/main" id="{EFABB94F-42C2-4675-9F02-51FA4586B2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4599" y="5517613"/>
                        <a:ext cx="1038225"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组合 1">
            <a:extLst>
              <a:ext uri="{FF2B5EF4-FFF2-40B4-BE49-F238E27FC236}">
                <a16:creationId xmlns:a16="http://schemas.microsoft.com/office/drawing/2014/main" id="{C901037C-2016-380E-C104-FCAB7B0315FC}"/>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D4112933-7560-09C0-96FD-08BC8C66FDDC}"/>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999160F4-ACFA-F8FE-8088-3CA72347FE55}"/>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E5093287-BC06-AC3A-08A4-41A05E920C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sp>
        <p:nvSpPr>
          <p:cNvPr id="16460" name="矩形: 圆角 16459">
            <a:extLst>
              <a:ext uri="{FF2B5EF4-FFF2-40B4-BE49-F238E27FC236}">
                <a16:creationId xmlns:a16="http://schemas.microsoft.com/office/drawing/2014/main" id="{48DBA71D-272A-7DE1-9AE1-DDAFAAE27F96}"/>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43878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79A31709-E286-4E21-B2A0-B40F82C78EA3}"/>
              </a:ext>
            </a:extLst>
          </p:cNvPr>
          <p:cNvSpPr>
            <a:spLocks noGrp="1" noChangeArrowheads="1"/>
          </p:cNvSpPr>
          <p:nvPr>
            <p:ph type="title"/>
          </p:nvPr>
        </p:nvSpPr>
        <p:spPr/>
        <p:txBody>
          <a:bodyPr/>
          <a:lstStyle/>
          <a:p>
            <a:pPr eaLnBrk="1" hangingPunct="1"/>
            <a:r>
              <a:rPr lang="zh-CN" altLang="en-US"/>
              <a:t>递推关系</a:t>
            </a:r>
          </a:p>
        </p:txBody>
      </p:sp>
      <p:sp>
        <p:nvSpPr>
          <p:cNvPr id="17412" name="Rectangle 3">
            <a:extLst>
              <a:ext uri="{FF2B5EF4-FFF2-40B4-BE49-F238E27FC236}">
                <a16:creationId xmlns:a16="http://schemas.microsoft.com/office/drawing/2014/main" id="{3478A5C1-406E-46E8-84E5-C6E6EDBECAC8}"/>
              </a:ext>
            </a:extLst>
          </p:cNvPr>
          <p:cNvSpPr>
            <a:spLocks noGrp="1" noChangeArrowheads="1"/>
          </p:cNvSpPr>
          <p:nvPr>
            <p:ph idx="1"/>
          </p:nvPr>
        </p:nvSpPr>
        <p:spPr/>
        <p:txBody>
          <a:bodyPr/>
          <a:lstStyle/>
          <a:p>
            <a:pPr eaLnBrk="1" hangingPunct="1"/>
            <a:r>
              <a:rPr lang="zh-CN" altLang="en-US"/>
              <a:t>回到一般情形</a:t>
            </a:r>
          </a:p>
          <a:p>
            <a:pPr eaLnBrk="1" hangingPunct="1"/>
            <a:endParaRPr lang="zh-CN" altLang="en-US"/>
          </a:p>
          <a:p>
            <a:pPr eaLnBrk="1" hangingPunct="1"/>
            <a:r>
              <a:rPr lang="zh-CN" altLang="en-US"/>
              <a:t>命题：如果</a:t>
            </a:r>
            <a:r>
              <a:rPr lang="en-US" altLang="zh-CN"/>
              <a:t>T(n)</a:t>
            </a:r>
            <a:r>
              <a:rPr lang="zh-CN" altLang="en-US"/>
              <a:t>满足如下关系，那么</a:t>
            </a:r>
            <a:r>
              <a:rPr lang="en-US" altLang="zh-CN"/>
              <a:t>T(n)  </a:t>
            </a:r>
            <a:r>
              <a:rPr lang="en-US" altLang="zh-CN">
                <a:sym typeface="Symbol" panose="05050102010706020507" pitchFamily="18" charset="2"/>
              </a:rPr>
              <a:t> n</a:t>
            </a:r>
            <a:r>
              <a:rPr lang="en-US" altLang="zh-CN"/>
              <a:t> </a:t>
            </a:r>
            <a:r>
              <a:rPr lang="en-US" altLang="zh-CN">
                <a:sym typeface="Symbol" panose="05050102010706020507" pitchFamily="18" charset="2"/>
              </a:rPr>
              <a:t>lg</a:t>
            </a:r>
            <a:r>
              <a:rPr lang="en-US" altLang="zh-CN" baseline="-25000">
                <a:sym typeface="Symbol" panose="05050102010706020507" pitchFamily="18" charset="2"/>
              </a:rPr>
              <a:t> </a:t>
            </a:r>
            <a:r>
              <a:rPr lang="en-US" altLang="zh-CN">
                <a:sym typeface="Symbol" panose="05050102010706020507" pitchFamily="18" charset="2"/>
              </a:rPr>
              <a:t>n.</a:t>
            </a:r>
          </a:p>
          <a:p>
            <a:pPr eaLnBrk="1" hangingPunct="1"/>
            <a:endParaRPr lang="zh-CN" altLang="en-US"/>
          </a:p>
        </p:txBody>
      </p:sp>
      <p:sp>
        <p:nvSpPr>
          <p:cNvPr id="17410" name="灯片编号占位符 5">
            <a:extLst>
              <a:ext uri="{FF2B5EF4-FFF2-40B4-BE49-F238E27FC236}">
                <a16:creationId xmlns:a16="http://schemas.microsoft.com/office/drawing/2014/main" id="{66A7E6FD-1737-496C-ACF5-822879279C76}"/>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3A82139-D002-4209-A8FF-297FC7639425}" type="slidenum">
              <a:rPr kumimoji="0" lang="zh-CN" altLang="en-US" sz="1400" smtClean="0"/>
              <a:pPr>
                <a:spcBef>
                  <a:spcPct val="0"/>
                </a:spcBef>
                <a:buClrTx/>
                <a:buSzTx/>
                <a:buFontTx/>
                <a:buNone/>
              </a:pPr>
              <a:t>73</a:t>
            </a:fld>
            <a:endParaRPr kumimoji="0" lang="en-US" altLang="zh-CN" sz="1400"/>
          </a:p>
        </p:txBody>
      </p:sp>
      <p:graphicFrame>
        <p:nvGraphicFramePr>
          <p:cNvPr id="17413" name="Object 4">
            <a:extLst>
              <a:ext uri="{FF2B5EF4-FFF2-40B4-BE49-F238E27FC236}">
                <a16:creationId xmlns:a16="http://schemas.microsoft.com/office/drawing/2014/main" id="{B274C9BD-F1B7-47D1-8876-03403074E9F4}"/>
              </a:ext>
            </a:extLst>
          </p:cNvPr>
          <p:cNvGraphicFramePr>
            <a:graphicFrameLocks noChangeAspect="1"/>
          </p:cNvGraphicFramePr>
          <p:nvPr>
            <p:extLst>
              <p:ext uri="{D42A27DB-BD31-4B8C-83A1-F6EECF244321}">
                <p14:modId xmlns:p14="http://schemas.microsoft.com/office/powerpoint/2010/main" val="3109171956"/>
              </p:ext>
            </p:extLst>
          </p:nvPr>
        </p:nvGraphicFramePr>
        <p:xfrm>
          <a:off x="818040" y="3483362"/>
          <a:ext cx="6934200" cy="1547813"/>
        </p:xfrm>
        <a:graphic>
          <a:graphicData uri="http://schemas.openxmlformats.org/presentationml/2006/ole">
            <mc:AlternateContent xmlns:mc="http://schemas.openxmlformats.org/markup-compatibility/2006">
              <mc:Choice xmlns:v="urn:schemas-microsoft-com:vml" Requires="v">
                <p:oleObj name="Equation" r:id="rId2" imgW="4876800" imgH="876300" progId="Equation.3">
                  <p:embed/>
                </p:oleObj>
              </mc:Choice>
              <mc:Fallback>
                <p:oleObj name="Equation" r:id="rId2" imgW="4876800" imgH="876300" progId="Equation.3">
                  <p:embed/>
                  <p:pic>
                    <p:nvPicPr>
                      <p:cNvPr id="17413" name="Object 4">
                        <a:extLst>
                          <a:ext uri="{FF2B5EF4-FFF2-40B4-BE49-F238E27FC236}">
                            <a16:creationId xmlns:a16="http://schemas.microsoft.com/office/drawing/2014/main" id="{B274C9BD-F1B7-47D1-8876-03403074E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31" t="-15611" r="-2731" b="-15611"/>
                      <a:stretch>
                        <a:fillRect/>
                      </a:stretch>
                    </p:blipFill>
                    <p:spPr bwMode="auto">
                      <a:xfrm>
                        <a:off x="818040" y="3483362"/>
                        <a:ext cx="6934200" cy="15478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组合 1">
            <a:extLst>
              <a:ext uri="{FF2B5EF4-FFF2-40B4-BE49-F238E27FC236}">
                <a16:creationId xmlns:a16="http://schemas.microsoft.com/office/drawing/2014/main" id="{BC266ADC-FA11-0E4A-5E86-4C9CEABB3302}"/>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D35989B0-B526-9C4C-F0AA-B37E6BF3E063}"/>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39DFFFB8-C37E-BEDF-89A4-37C6DF0857D8}"/>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14CE0881-429D-1097-F2F1-E311F8FA25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6" name="组合 5">
            <a:extLst>
              <a:ext uri="{FF2B5EF4-FFF2-40B4-BE49-F238E27FC236}">
                <a16:creationId xmlns:a16="http://schemas.microsoft.com/office/drawing/2014/main" id="{A56D23CD-1D46-7C2C-A250-5918FE289C4D}"/>
              </a:ext>
            </a:extLst>
          </p:cNvPr>
          <p:cNvGrpSpPr/>
          <p:nvPr/>
        </p:nvGrpSpPr>
        <p:grpSpPr>
          <a:xfrm>
            <a:off x="0" y="6381328"/>
            <a:ext cx="9036484" cy="362367"/>
            <a:chOff x="-31973" y="6359109"/>
            <a:chExt cx="12307321" cy="224782"/>
          </a:xfrm>
        </p:grpSpPr>
        <p:grpSp>
          <p:nvGrpSpPr>
            <p:cNvPr id="7" name="组合 6">
              <a:extLst>
                <a:ext uri="{FF2B5EF4-FFF2-40B4-BE49-F238E27FC236}">
                  <a16:creationId xmlns:a16="http://schemas.microsoft.com/office/drawing/2014/main" id="{19240076-6505-F032-1117-33BE8F183C10}"/>
                </a:ext>
              </a:extLst>
            </p:cNvPr>
            <p:cNvGrpSpPr/>
            <p:nvPr userDrawn="1"/>
          </p:nvGrpSpPr>
          <p:grpSpPr>
            <a:xfrm>
              <a:off x="-31973" y="6414350"/>
              <a:ext cx="9656823" cy="114300"/>
              <a:chOff x="-111800" y="6407270"/>
              <a:chExt cx="9656823" cy="114300"/>
            </a:xfrm>
          </p:grpSpPr>
          <p:cxnSp>
            <p:nvCxnSpPr>
              <p:cNvPr id="18" name="直接连接符 17">
                <a:extLst>
                  <a:ext uri="{FF2B5EF4-FFF2-40B4-BE49-F238E27FC236}">
                    <a16:creationId xmlns:a16="http://schemas.microsoft.com/office/drawing/2014/main" id="{A550D76D-93B3-7009-3492-667039B3E750}"/>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4448696-D9ED-1F39-3671-EC534D969164}"/>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4E9FEF8-3024-09B9-903D-DD0B6158D231}"/>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99408BD-254B-ABA7-B6F4-670D6896E000}"/>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ECCBC33-5C05-DDD0-3CB4-04857BD97916}"/>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8FB96A3-88B4-BCF4-E06E-C2EAD066DC1F}"/>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B840A5C-DBF8-5513-195F-6B35BE875BAD}"/>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9CEBF43-F19F-E331-0BF3-983E8E6D3F48}"/>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714ED5F-2BDC-8D65-C6BA-5F6E99455BE9}"/>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1B5C4C1-BE5F-1B03-F415-2F5ED0255569}"/>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48EEAA2-4073-DA8F-3976-FFB925451135}"/>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88E9C79-1B57-022C-1D1A-B692D01ED73F}"/>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6DC8825-FF19-E297-43E0-4733F9670526}"/>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7BED63A-BC43-BCDE-BC96-9CA46BBFD50C}"/>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31B5F73-F9EE-268B-CE94-06679B6DB273}"/>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6EF8655-BFCF-33BD-1A95-B498F65FBD99}"/>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330FF47-CA53-A3AD-34F9-13AF2F065387}"/>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56BCBB4-AD90-5295-8D4B-F6D3C0738E77}"/>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152C64B-6AFB-A633-2DF0-B2FE170DB981}"/>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DF66352-94BB-015E-A982-0EF98846343D}"/>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CB5D8E2-D54E-9A04-C06B-55072B0315EF}"/>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20D3697-B9B2-C72C-8437-B6562227F363}"/>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D864EB0-73E7-AB36-1891-06480C791D71}"/>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0053055-7CF3-5CDB-AC5A-AC9F55761620}"/>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4C868C4-16CB-35B8-4348-EC2FFA8ADBAF}"/>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A7A4331-8A8C-EED4-74C8-8CC89D2F34D4}"/>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8345613-D463-6FCD-BDD1-9C88610B7A0F}"/>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105E28C-0D3D-1309-9BDA-0348BEF8DCA6}"/>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8534AF1A-AD3F-46FC-F170-768E88BE8317}"/>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8BD45F7-7EB8-D279-15CD-D5BC429B7DD5}"/>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7157364-2BFA-3463-CFCA-A13AF44DD7A8}"/>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4907269-EB34-88B3-C525-B89BBE7BEB72}"/>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DEC0C30-0414-21B5-71D2-27FC6521B280}"/>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DCDC06E-C2DD-E514-6D1F-771B59CB8CCB}"/>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9ED0CC7-B7D9-892D-A7E4-45A5A9A55977}"/>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0FD56D8-AFAB-4CC4-3E33-8448EDED8C94}"/>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73ACD47-9B76-A0C6-2360-490FEEEE6C63}"/>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6D8A23D-CF9D-4402-88D4-D4179B0AAAB0}"/>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6AE1702-DC62-00AB-3ACD-FC63ABA6B318}"/>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841F160-641B-D54C-90EE-02AFB1635D3D}"/>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588A334-32A2-8B09-6EB9-67FE17A66E79}"/>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EB1BA7B-9DEC-6D46-EFE4-4946B63238B7}"/>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507FC15-85C5-D36F-8C5B-2E203C73FC3A}"/>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52CFBF1-0770-BFB1-AFF7-03CA276D8EEB}"/>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51BDCA7-E25C-5585-09BF-C47BEF3CDC07}"/>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7A39D9D-0584-3C0C-89DA-31EEBBAED482}"/>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08" name="直接连接符 17407">
                <a:extLst>
                  <a:ext uri="{FF2B5EF4-FFF2-40B4-BE49-F238E27FC236}">
                    <a16:creationId xmlns:a16="http://schemas.microsoft.com/office/drawing/2014/main" id="{18C75664-F8A1-3CEA-E95F-676F9A4BF7A5}"/>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09" name="直接连接符 17408">
                <a:extLst>
                  <a:ext uri="{FF2B5EF4-FFF2-40B4-BE49-F238E27FC236}">
                    <a16:creationId xmlns:a16="http://schemas.microsoft.com/office/drawing/2014/main" id="{CEEB6EF5-8866-2011-D879-B5789E053C97}"/>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14" name="直接连接符 17413">
                <a:extLst>
                  <a:ext uri="{FF2B5EF4-FFF2-40B4-BE49-F238E27FC236}">
                    <a16:creationId xmlns:a16="http://schemas.microsoft.com/office/drawing/2014/main" id="{994449B8-1358-20A5-8AB1-98014074CA0E}"/>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15" name="直接连接符 17414">
                <a:extLst>
                  <a:ext uri="{FF2B5EF4-FFF2-40B4-BE49-F238E27FC236}">
                    <a16:creationId xmlns:a16="http://schemas.microsoft.com/office/drawing/2014/main" id="{4565680A-9046-EC2A-EF2B-F207C58E2183}"/>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16" name="直接连接符 17415">
                <a:extLst>
                  <a:ext uri="{FF2B5EF4-FFF2-40B4-BE49-F238E27FC236}">
                    <a16:creationId xmlns:a16="http://schemas.microsoft.com/office/drawing/2014/main" id="{683242F2-B893-2299-6137-7E3A90F64A1B}"/>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17" name="直接连接符 17416">
                <a:extLst>
                  <a:ext uri="{FF2B5EF4-FFF2-40B4-BE49-F238E27FC236}">
                    <a16:creationId xmlns:a16="http://schemas.microsoft.com/office/drawing/2014/main" id="{6107CEC8-5142-D118-2910-C090BA61AB54}"/>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18" name="直接连接符 17417">
                <a:extLst>
                  <a:ext uri="{FF2B5EF4-FFF2-40B4-BE49-F238E27FC236}">
                    <a16:creationId xmlns:a16="http://schemas.microsoft.com/office/drawing/2014/main" id="{9DC68CC4-551F-6300-F07D-8DB418888D19}"/>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19" name="直接连接符 17418">
                <a:extLst>
                  <a:ext uri="{FF2B5EF4-FFF2-40B4-BE49-F238E27FC236}">
                    <a16:creationId xmlns:a16="http://schemas.microsoft.com/office/drawing/2014/main" id="{4D6289A4-A33D-E026-408F-893CE9C67A2F}"/>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20" name="直接连接符 17419">
                <a:extLst>
                  <a:ext uri="{FF2B5EF4-FFF2-40B4-BE49-F238E27FC236}">
                    <a16:creationId xmlns:a16="http://schemas.microsoft.com/office/drawing/2014/main" id="{DE44EC1B-3D99-F26B-13CF-EB44C745DC6A}"/>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21" name="直接连接符 17420">
                <a:extLst>
                  <a:ext uri="{FF2B5EF4-FFF2-40B4-BE49-F238E27FC236}">
                    <a16:creationId xmlns:a16="http://schemas.microsoft.com/office/drawing/2014/main" id="{EF5A8E05-CAFB-FF7A-BC8A-F4E3B57CADDC}"/>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22" name="直接连接符 17421">
                <a:extLst>
                  <a:ext uri="{FF2B5EF4-FFF2-40B4-BE49-F238E27FC236}">
                    <a16:creationId xmlns:a16="http://schemas.microsoft.com/office/drawing/2014/main" id="{44C55110-5DAB-15AF-82C6-671306E5221D}"/>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23" name="直接连接符 17422">
                <a:extLst>
                  <a:ext uri="{FF2B5EF4-FFF2-40B4-BE49-F238E27FC236}">
                    <a16:creationId xmlns:a16="http://schemas.microsoft.com/office/drawing/2014/main" id="{B3EBFE56-8970-D109-0B6B-56523C5F2FAA}"/>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24" name="直接连接符 17423">
                <a:extLst>
                  <a:ext uri="{FF2B5EF4-FFF2-40B4-BE49-F238E27FC236}">
                    <a16:creationId xmlns:a16="http://schemas.microsoft.com/office/drawing/2014/main" id="{0A24C327-4609-B81F-D1C9-47A8BBF8D13A}"/>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25" name="直接连接符 17424">
                <a:extLst>
                  <a:ext uri="{FF2B5EF4-FFF2-40B4-BE49-F238E27FC236}">
                    <a16:creationId xmlns:a16="http://schemas.microsoft.com/office/drawing/2014/main" id="{70BD258C-F282-6CF6-56F3-9D4BC8030253}"/>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26" name="直接连接符 17425">
                <a:extLst>
                  <a:ext uri="{FF2B5EF4-FFF2-40B4-BE49-F238E27FC236}">
                    <a16:creationId xmlns:a16="http://schemas.microsoft.com/office/drawing/2014/main" id="{0EB944CA-E6CB-6407-D098-F9D4A53123BC}"/>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27" name="直接连接符 17426">
                <a:extLst>
                  <a:ext uri="{FF2B5EF4-FFF2-40B4-BE49-F238E27FC236}">
                    <a16:creationId xmlns:a16="http://schemas.microsoft.com/office/drawing/2014/main" id="{82987154-C1AC-BC8F-B63B-05CFD5FE7BBB}"/>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28" name="直接连接符 17427">
                <a:extLst>
                  <a:ext uri="{FF2B5EF4-FFF2-40B4-BE49-F238E27FC236}">
                    <a16:creationId xmlns:a16="http://schemas.microsoft.com/office/drawing/2014/main" id="{814457C0-CD6B-F5B9-D01D-BADB74BF3B64}"/>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29" name="直接连接符 17428">
                <a:extLst>
                  <a:ext uri="{FF2B5EF4-FFF2-40B4-BE49-F238E27FC236}">
                    <a16:creationId xmlns:a16="http://schemas.microsoft.com/office/drawing/2014/main" id="{5194C0D5-F8BE-B7C5-768A-B37329C55780}"/>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30" name="直接连接符 17429">
                <a:extLst>
                  <a:ext uri="{FF2B5EF4-FFF2-40B4-BE49-F238E27FC236}">
                    <a16:creationId xmlns:a16="http://schemas.microsoft.com/office/drawing/2014/main" id="{8616E0F8-53D2-84EB-CBBC-229DED1A526B}"/>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31" name="直接连接符 17430">
                <a:extLst>
                  <a:ext uri="{FF2B5EF4-FFF2-40B4-BE49-F238E27FC236}">
                    <a16:creationId xmlns:a16="http://schemas.microsoft.com/office/drawing/2014/main" id="{FC0719B4-7FA4-49F8-1B93-592239C5826A}"/>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32" name="直接连接符 17431">
                <a:extLst>
                  <a:ext uri="{FF2B5EF4-FFF2-40B4-BE49-F238E27FC236}">
                    <a16:creationId xmlns:a16="http://schemas.microsoft.com/office/drawing/2014/main" id="{4DCBB698-122C-9458-0AB6-56D30B6DB571}"/>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33" name="直接连接符 17432">
                <a:extLst>
                  <a:ext uri="{FF2B5EF4-FFF2-40B4-BE49-F238E27FC236}">
                    <a16:creationId xmlns:a16="http://schemas.microsoft.com/office/drawing/2014/main" id="{B08C36D2-7483-BC89-70BB-5ACD4AF1F30D}"/>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34" name="直接连接符 17433">
                <a:extLst>
                  <a:ext uri="{FF2B5EF4-FFF2-40B4-BE49-F238E27FC236}">
                    <a16:creationId xmlns:a16="http://schemas.microsoft.com/office/drawing/2014/main" id="{4D2BA81F-662F-1DCF-074F-9AFFFCE86518}"/>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35" name="直接连接符 17434">
                <a:extLst>
                  <a:ext uri="{FF2B5EF4-FFF2-40B4-BE49-F238E27FC236}">
                    <a16:creationId xmlns:a16="http://schemas.microsoft.com/office/drawing/2014/main" id="{B54F9F77-EC5B-5149-A43B-4382139DBD88}"/>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36" name="直接连接符 17435">
                <a:extLst>
                  <a:ext uri="{FF2B5EF4-FFF2-40B4-BE49-F238E27FC236}">
                    <a16:creationId xmlns:a16="http://schemas.microsoft.com/office/drawing/2014/main" id="{FD54C3D4-5152-3A76-EED1-1F66127117AB}"/>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37" name="直接连接符 17436">
                <a:extLst>
                  <a:ext uri="{FF2B5EF4-FFF2-40B4-BE49-F238E27FC236}">
                    <a16:creationId xmlns:a16="http://schemas.microsoft.com/office/drawing/2014/main" id="{008F1496-3800-C2C7-4B8D-423F89F50D9B}"/>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38" name="直接连接符 17437">
                <a:extLst>
                  <a:ext uri="{FF2B5EF4-FFF2-40B4-BE49-F238E27FC236}">
                    <a16:creationId xmlns:a16="http://schemas.microsoft.com/office/drawing/2014/main" id="{22B4AE3A-2637-3A9E-14D6-B2C8F9117E19}"/>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39" name="直接连接符 17438">
                <a:extLst>
                  <a:ext uri="{FF2B5EF4-FFF2-40B4-BE49-F238E27FC236}">
                    <a16:creationId xmlns:a16="http://schemas.microsoft.com/office/drawing/2014/main" id="{11CDA23C-9A93-A035-196E-D659F2FAD77E}"/>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40" name="直接连接符 17439">
                <a:extLst>
                  <a:ext uri="{FF2B5EF4-FFF2-40B4-BE49-F238E27FC236}">
                    <a16:creationId xmlns:a16="http://schemas.microsoft.com/office/drawing/2014/main" id="{6D1E1B34-7155-9223-DF48-17F942385C3D}"/>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41" name="直接连接符 17440">
                <a:extLst>
                  <a:ext uri="{FF2B5EF4-FFF2-40B4-BE49-F238E27FC236}">
                    <a16:creationId xmlns:a16="http://schemas.microsoft.com/office/drawing/2014/main" id="{340C987C-1841-AC52-7FEE-45ED0809BA4F}"/>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42" name="直接连接符 17441">
                <a:extLst>
                  <a:ext uri="{FF2B5EF4-FFF2-40B4-BE49-F238E27FC236}">
                    <a16:creationId xmlns:a16="http://schemas.microsoft.com/office/drawing/2014/main" id="{DD59DC8C-58DD-C8D6-0C3E-09E37D4B71B4}"/>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43" name="直接连接符 17442">
                <a:extLst>
                  <a:ext uri="{FF2B5EF4-FFF2-40B4-BE49-F238E27FC236}">
                    <a16:creationId xmlns:a16="http://schemas.microsoft.com/office/drawing/2014/main" id="{99BF9F20-D46D-8350-1477-3259A571B67C}"/>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44" name="直接连接符 17443">
                <a:extLst>
                  <a:ext uri="{FF2B5EF4-FFF2-40B4-BE49-F238E27FC236}">
                    <a16:creationId xmlns:a16="http://schemas.microsoft.com/office/drawing/2014/main" id="{A44CE278-E2C9-8612-7C2B-BD2586E5AEA8}"/>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45" name="直接连接符 17444">
                <a:extLst>
                  <a:ext uri="{FF2B5EF4-FFF2-40B4-BE49-F238E27FC236}">
                    <a16:creationId xmlns:a16="http://schemas.microsoft.com/office/drawing/2014/main" id="{52A197AB-7E4A-3051-81F2-5A465D119ADF}"/>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46" name="直接连接符 17445">
                <a:extLst>
                  <a:ext uri="{FF2B5EF4-FFF2-40B4-BE49-F238E27FC236}">
                    <a16:creationId xmlns:a16="http://schemas.microsoft.com/office/drawing/2014/main" id="{37EF68CF-B2C1-D3DD-3C13-2E6D1ED7C53D}"/>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47" name="直接连接符 17446">
                <a:extLst>
                  <a:ext uri="{FF2B5EF4-FFF2-40B4-BE49-F238E27FC236}">
                    <a16:creationId xmlns:a16="http://schemas.microsoft.com/office/drawing/2014/main" id="{81A63CA4-2DF6-A711-169C-3EADC6B287E8}"/>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48" name="直接连接符 17447">
                <a:extLst>
                  <a:ext uri="{FF2B5EF4-FFF2-40B4-BE49-F238E27FC236}">
                    <a16:creationId xmlns:a16="http://schemas.microsoft.com/office/drawing/2014/main" id="{72BDBABB-F7C0-4A87-2D32-C93D966660BE}"/>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49" name="直接连接符 17448">
                <a:extLst>
                  <a:ext uri="{FF2B5EF4-FFF2-40B4-BE49-F238E27FC236}">
                    <a16:creationId xmlns:a16="http://schemas.microsoft.com/office/drawing/2014/main" id="{7C5A2758-EC4F-3BDE-F8F5-E48F73F6563F}"/>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50" name="直接连接符 17449">
                <a:extLst>
                  <a:ext uri="{FF2B5EF4-FFF2-40B4-BE49-F238E27FC236}">
                    <a16:creationId xmlns:a16="http://schemas.microsoft.com/office/drawing/2014/main" id="{AF6F4D11-2AC3-BF08-F180-9F2E7D0FFA96}"/>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51" name="直接连接符 17450">
                <a:extLst>
                  <a:ext uri="{FF2B5EF4-FFF2-40B4-BE49-F238E27FC236}">
                    <a16:creationId xmlns:a16="http://schemas.microsoft.com/office/drawing/2014/main" id="{37B161D2-8FC1-EBA3-9E41-B3BD66BEAD5D}"/>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52" name="直接连接符 17451">
                <a:extLst>
                  <a:ext uri="{FF2B5EF4-FFF2-40B4-BE49-F238E27FC236}">
                    <a16:creationId xmlns:a16="http://schemas.microsoft.com/office/drawing/2014/main" id="{8E158000-E64D-21CC-E3F9-D50265A0D708}"/>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53" name="直接连接符 17452">
                <a:extLst>
                  <a:ext uri="{FF2B5EF4-FFF2-40B4-BE49-F238E27FC236}">
                    <a16:creationId xmlns:a16="http://schemas.microsoft.com/office/drawing/2014/main" id="{ED606A64-41F4-AA71-67A3-2E4CF113981C}"/>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54" name="直接连接符 17453">
                <a:extLst>
                  <a:ext uri="{FF2B5EF4-FFF2-40B4-BE49-F238E27FC236}">
                    <a16:creationId xmlns:a16="http://schemas.microsoft.com/office/drawing/2014/main" id="{8D6E798F-103E-109E-7F38-2726FB3C7CC8}"/>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55" name="直接连接符 17454">
                <a:extLst>
                  <a:ext uri="{FF2B5EF4-FFF2-40B4-BE49-F238E27FC236}">
                    <a16:creationId xmlns:a16="http://schemas.microsoft.com/office/drawing/2014/main" id="{04A87A57-78EB-BE8C-7733-23D43FD75196}"/>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56" name="直接连接符 17455">
                <a:extLst>
                  <a:ext uri="{FF2B5EF4-FFF2-40B4-BE49-F238E27FC236}">
                    <a16:creationId xmlns:a16="http://schemas.microsoft.com/office/drawing/2014/main" id="{1C58B36A-41B7-52AA-536B-80091C578EF4}"/>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57" name="直接连接符 17456">
                <a:extLst>
                  <a:ext uri="{FF2B5EF4-FFF2-40B4-BE49-F238E27FC236}">
                    <a16:creationId xmlns:a16="http://schemas.microsoft.com/office/drawing/2014/main" id="{176714DF-57BC-8236-B014-4587363381C0}"/>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58" name="直接连接符 17457">
                <a:extLst>
                  <a:ext uri="{FF2B5EF4-FFF2-40B4-BE49-F238E27FC236}">
                    <a16:creationId xmlns:a16="http://schemas.microsoft.com/office/drawing/2014/main" id="{BA64E9DF-04AC-7632-738A-B72F7E4A611C}"/>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59" name="直接连接符 17458">
                <a:extLst>
                  <a:ext uri="{FF2B5EF4-FFF2-40B4-BE49-F238E27FC236}">
                    <a16:creationId xmlns:a16="http://schemas.microsoft.com/office/drawing/2014/main" id="{2A7FC7E4-8A22-FA1B-1048-009A14F2EE78}"/>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60" name="直接连接符 17459">
                <a:extLst>
                  <a:ext uri="{FF2B5EF4-FFF2-40B4-BE49-F238E27FC236}">
                    <a16:creationId xmlns:a16="http://schemas.microsoft.com/office/drawing/2014/main" id="{A7850652-2975-4910-132B-2184AF9E58D8}"/>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61" name="直接连接符 17460">
                <a:extLst>
                  <a:ext uri="{FF2B5EF4-FFF2-40B4-BE49-F238E27FC236}">
                    <a16:creationId xmlns:a16="http://schemas.microsoft.com/office/drawing/2014/main" id="{B4EB19BA-40AA-F026-5BC7-C41351718611}"/>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62" name="直接连接符 17461">
                <a:extLst>
                  <a:ext uri="{FF2B5EF4-FFF2-40B4-BE49-F238E27FC236}">
                    <a16:creationId xmlns:a16="http://schemas.microsoft.com/office/drawing/2014/main" id="{6559572B-F1CC-C11F-10C7-C3FFE2C62660}"/>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63" name="直接连接符 17462">
                <a:extLst>
                  <a:ext uri="{FF2B5EF4-FFF2-40B4-BE49-F238E27FC236}">
                    <a16:creationId xmlns:a16="http://schemas.microsoft.com/office/drawing/2014/main" id="{94E32D67-5CD5-092E-10A1-03F5191C93B6}"/>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64" name="直接连接符 17463">
                <a:extLst>
                  <a:ext uri="{FF2B5EF4-FFF2-40B4-BE49-F238E27FC236}">
                    <a16:creationId xmlns:a16="http://schemas.microsoft.com/office/drawing/2014/main" id="{AF2235D1-4880-109D-DE2F-6EA5F0F127C0}"/>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65" name="直接连接符 17464">
                <a:extLst>
                  <a:ext uri="{FF2B5EF4-FFF2-40B4-BE49-F238E27FC236}">
                    <a16:creationId xmlns:a16="http://schemas.microsoft.com/office/drawing/2014/main" id="{100EC079-23F1-EDAF-9569-6D46DB11D032}"/>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66" name="直接连接符 17465">
                <a:extLst>
                  <a:ext uri="{FF2B5EF4-FFF2-40B4-BE49-F238E27FC236}">
                    <a16:creationId xmlns:a16="http://schemas.microsoft.com/office/drawing/2014/main" id="{D493A0A1-67D0-01D0-338F-0366239ED9CA}"/>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67" name="直接连接符 17466">
                <a:extLst>
                  <a:ext uri="{FF2B5EF4-FFF2-40B4-BE49-F238E27FC236}">
                    <a16:creationId xmlns:a16="http://schemas.microsoft.com/office/drawing/2014/main" id="{DCDD9243-150C-0557-4C95-9D007304C2A7}"/>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68" name="直接连接符 17467">
                <a:extLst>
                  <a:ext uri="{FF2B5EF4-FFF2-40B4-BE49-F238E27FC236}">
                    <a16:creationId xmlns:a16="http://schemas.microsoft.com/office/drawing/2014/main" id="{BD7E895B-1C4B-78CA-2403-E9539CE249A0}"/>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69" name="直接连接符 17468">
                <a:extLst>
                  <a:ext uri="{FF2B5EF4-FFF2-40B4-BE49-F238E27FC236}">
                    <a16:creationId xmlns:a16="http://schemas.microsoft.com/office/drawing/2014/main" id="{38043A75-E253-FF8D-62FC-433891A21773}"/>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70" name="直接连接符 17469">
                <a:extLst>
                  <a:ext uri="{FF2B5EF4-FFF2-40B4-BE49-F238E27FC236}">
                    <a16:creationId xmlns:a16="http://schemas.microsoft.com/office/drawing/2014/main" id="{4A3CD1E7-DA76-7E23-CCF8-078B85919968}"/>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71" name="直接连接符 17470">
                <a:extLst>
                  <a:ext uri="{FF2B5EF4-FFF2-40B4-BE49-F238E27FC236}">
                    <a16:creationId xmlns:a16="http://schemas.microsoft.com/office/drawing/2014/main" id="{4475D895-6241-D4B1-64BE-89E70D16F91D}"/>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72" name="直接连接符 17471">
                <a:extLst>
                  <a:ext uri="{FF2B5EF4-FFF2-40B4-BE49-F238E27FC236}">
                    <a16:creationId xmlns:a16="http://schemas.microsoft.com/office/drawing/2014/main" id="{9640CEBC-4135-41AE-2EF6-257BFB6EBF7A}"/>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73" name="直接连接符 17472">
                <a:extLst>
                  <a:ext uri="{FF2B5EF4-FFF2-40B4-BE49-F238E27FC236}">
                    <a16:creationId xmlns:a16="http://schemas.microsoft.com/office/drawing/2014/main" id="{84A3B7C0-74A1-D0BF-0CBC-6994D0D56561}"/>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74" name="直接连接符 17473">
                <a:extLst>
                  <a:ext uri="{FF2B5EF4-FFF2-40B4-BE49-F238E27FC236}">
                    <a16:creationId xmlns:a16="http://schemas.microsoft.com/office/drawing/2014/main" id="{AE5F30F0-A165-12B2-34DF-53D740CFF261}"/>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75" name="直接连接符 17474">
                <a:extLst>
                  <a:ext uri="{FF2B5EF4-FFF2-40B4-BE49-F238E27FC236}">
                    <a16:creationId xmlns:a16="http://schemas.microsoft.com/office/drawing/2014/main" id="{6A0B7CE0-1A02-C0B6-DE6A-C50A58FEFB0C}"/>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76" name="直接连接符 17475">
                <a:extLst>
                  <a:ext uri="{FF2B5EF4-FFF2-40B4-BE49-F238E27FC236}">
                    <a16:creationId xmlns:a16="http://schemas.microsoft.com/office/drawing/2014/main" id="{55547E0C-2963-DE80-574C-6F70ADF0A997}"/>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77" name="直接连接符 17476">
                <a:extLst>
                  <a:ext uri="{FF2B5EF4-FFF2-40B4-BE49-F238E27FC236}">
                    <a16:creationId xmlns:a16="http://schemas.microsoft.com/office/drawing/2014/main" id="{9B98F86D-B182-3A23-A8F4-73A58276B8A4}"/>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78" name="直接连接符 17477">
                <a:extLst>
                  <a:ext uri="{FF2B5EF4-FFF2-40B4-BE49-F238E27FC236}">
                    <a16:creationId xmlns:a16="http://schemas.microsoft.com/office/drawing/2014/main" id="{85F054C4-6695-7FA8-04CD-0F74DE5275FA}"/>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79" name="直接连接符 17478">
                <a:extLst>
                  <a:ext uri="{FF2B5EF4-FFF2-40B4-BE49-F238E27FC236}">
                    <a16:creationId xmlns:a16="http://schemas.microsoft.com/office/drawing/2014/main" id="{29284CCA-4264-AF14-F2E6-BE27B029F8FB}"/>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53719CC1-864E-8A42-BD25-BED1776703B7}"/>
                </a:ext>
              </a:extLst>
            </p:cNvPr>
            <p:cNvGrpSpPr/>
            <p:nvPr userDrawn="1"/>
          </p:nvGrpSpPr>
          <p:grpSpPr>
            <a:xfrm>
              <a:off x="11597706" y="6414350"/>
              <a:ext cx="677642" cy="114300"/>
              <a:chOff x="11597706" y="6414350"/>
              <a:chExt cx="677642" cy="114300"/>
            </a:xfrm>
          </p:grpSpPr>
          <p:cxnSp>
            <p:nvCxnSpPr>
              <p:cNvPr id="10" name="直接连接符 9">
                <a:extLst>
                  <a:ext uri="{FF2B5EF4-FFF2-40B4-BE49-F238E27FC236}">
                    <a16:creationId xmlns:a16="http://schemas.microsoft.com/office/drawing/2014/main" id="{6457CC17-E503-AAF5-650C-ABAA1FB9CB4D}"/>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754FD30-F4CF-7D6B-49DC-02C16E5FB0E1}"/>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7E7CF34-7EF7-8A7A-D273-52E23CBBFDB6}"/>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9ECFAA-3D13-D90B-DA03-881DB06310CA}"/>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7FD1042-065F-18F0-DBE9-975BDD4B9518}"/>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42593B2-E3C6-C952-CD3E-4B007D08945B}"/>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F87A288-5EAE-F32E-9399-406075407079}"/>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903B701-05A3-E932-D741-A6C841BEE052}"/>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E2DCC175-3ED9-261F-B452-7717C74C6753}"/>
                </a:ext>
              </a:extLst>
            </p:cNvPr>
            <p:cNvPicPr>
              <a:picLocks noChangeAspect="1"/>
            </p:cNvPicPr>
            <p:nvPr userDrawn="1"/>
          </p:nvPicPr>
          <p:blipFill>
            <a:blip r:embed="rId5">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7480" name="矩形: 圆角 17479">
            <a:extLst>
              <a:ext uri="{FF2B5EF4-FFF2-40B4-BE49-F238E27FC236}">
                <a16:creationId xmlns:a16="http://schemas.microsoft.com/office/drawing/2014/main" id="{716ACDD6-ABEF-B0E2-CA3B-4BC482CB7848}"/>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52921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430308EF-8731-4CC1-86D4-04D4238D559C}"/>
              </a:ext>
            </a:extLst>
          </p:cNvPr>
          <p:cNvSpPr>
            <a:spLocks noGrp="1" noChangeArrowheads="1"/>
          </p:cNvSpPr>
          <p:nvPr>
            <p:ph type="title"/>
          </p:nvPr>
        </p:nvSpPr>
        <p:spPr/>
        <p:txBody>
          <a:bodyPr/>
          <a:lstStyle/>
          <a:p>
            <a:pPr eaLnBrk="1" hangingPunct="1"/>
            <a:r>
              <a:rPr lang="zh-CN" altLang="en-US"/>
              <a:t>递推关系</a:t>
            </a:r>
          </a:p>
        </p:txBody>
      </p:sp>
      <p:sp>
        <p:nvSpPr>
          <p:cNvPr id="19460" name="Rectangle 3">
            <a:extLst>
              <a:ext uri="{FF2B5EF4-FFF2-40B4-BE49-F238E27FC236}">
                <a16:creationId xmlns:a16="http://schemas.microsoft.com/office/drawing/2014/main" id="{0644340B-4ADA-4736-802D-77C77EB56D7E}"/>
              </a:ext>
            </a:extLst>
          </p:cNvPr>
          <p:cNvSpPr>
            <a:spLocks noGrp="1" noChangeArrowheads="1"/>
          </p:cNvSpPr>
          <p:nvPr>
            <p:ph idx="1"/>
          </p:nvPr>
        </p:nvSpPr>
        <p:spPr/>
        <p:txBody>
          <a:bodyPr/>
          <a:lstStyle/>
          <a:p>
            <a:pPr eaLnBrk="1" hangingPunct="1">
              <a:lnSpc>
                <a:spcPct val="150000"/>
              </a:lnSpc>
            </a:pPr>
            <a:r>
              <a:rPr lang="zh-CN" altLang="en-US" dirty="0"/>
              <a:t>采用</a:t>
            </a:r>
            <a:r>
              <a:rPr lang="zh-CN" altLang="en-US" dirty="0">
                <a:solidFill>
                  <a:schemeClr val="hlink"/>
                </a:solidFill>
              </a:rPr>
              <a:t>部分替换</a:t>
            </a:r>
            <a:r>
              <a:rPr lang="zh-CN" altLang="en-US" dirty="0"/>
              <a:t>的方法</a:t>
            </a:r>
          </a:p>
          <a:p>
            <a:pPr eaLnBrk="1" hangingPunct="1">
              <a:lnSpc>
                <a:spcPct val="150000"/>
              </a:lnSpc>
              <a:buFont typeface="Wingdings" panose="05000000000000000000" pitchFamily="2" charset="2"/>
              <a:buNone/>
            </a:pPr>
            <a:r>
              <a:rPr lang="zh-CN" altLang="en-US" dirty="0"/>
              <a:t>   在这种替换中，先猜想出解的形式，但是开始的时候常数项以及相关的参数不确定；在随后的推导中可以确定这些参数的值。有点类似于</a:t>
            </a:r>
            <a:r>
              <a:rPr lang="zh-CN" altLang="en-US" dirty="0">
                <a:latin typeface="Times New Roman" panose="02020603050405020304" pitchFamily="18" charset="0"/>
              </a:rPr>
              <a:t>“</a:t>
            </a:r>
            <a:r>
              <a:rPr lang="zh-CN" altLang="en-US" dirty="0"/>
              <a:t>待定系数法</a:t>
            </a:r>
            <a:r>
              <a:rPr lang="zh-CN" altLang="en-US" dirty="0">
                <a:latin typeface="Times New Roman" panose="02020603050405020304" pitchFamily="18" charset="0"/>
              </a:rPr>
              <a:t>”</a:t>
            </a:r>
            <a:r>
              <a:rPr lang="zh-CN" altLang="en-US" dirty="0"/>
              <a:t>。</a:t>
            </a:r>
          </a:p>
        </p:txBody>
      </p:sp>
      <p:sp>
        <p:nvSpPr>
          <p:cNvPr id="19458" name="灯片编号占位符 5">
            <a:extLst>
              <a:ext uri="{FF2B5EF4-FFF2-40B4-BE49-F238E27FC236}">
                <a16:creationId xmlns:a16="http://schemas.microsoft.com/office/drawing/2014/main" id="{2EC7CFC0-1A39-4460-BD1F-1405FE4C6413}"/>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5ABBA0C-778E-43DE-B750-2AB6D86E1230}" type="slidenum">
              <a:rPr kumimoji="0" lang="zh-CN" altLang="en-US" sz="1400" smtClean="0"/>
              <a:pPr>
                <a:spcBef>
                  <a:spcPct val="0"/>
                </a:spcBef>
                <a:buClrTx/>
                <a:buSzTx/>
                <a:buFontTx/>
                <a:buNone/>
              </a:pPr>
              <a:t>74</a:t>
            </a:fld>
            <a:endParaRPr kumimoji="0" lang="en-US" altLang="zh-CN" sz="1400"/>
          </a:p>
        </p:txBody>
      </p:sp>
      <p:grpSp>
        <p:nvGrpSpPr>
          <p:cNvPr id="2" name="组合 1">
            <a:extLst>
              <a:ext uri="{FF2B5EF4-FFF2-40B4-BE49-F238E27FC236}">
                <a16:creationId xmlns:a16="http://schemas.microsoft.com/office/drawing/2014/main" id="{80495922-413B-46E4-27A1-306585CF2A02}"/>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5CF3158D-C1E7-F391-0625-0C0D172DBABD}"/>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B6C8A3B3-4EF5-1D5A-420F-F2FAC4646418}"/>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D1A99593-02DD-B16E-C720-459FC9CB3D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6" name="组合 5">
            <a:extLst>
              <a:ext uri="{FF2B5EF4-FFF2-40B4-BE49-F238E27FC236}">
                <a16:creationId xmlns:a16="http://schemas.microsoft.com/office/drawing/2014/main" id="{5F468993-CD1A-5CDD-CB36-8750D8AC06C5}"/>
              </a:ext>
            </a:extLst>
          </p:cNvPr>
          <p:cNvGrpSpPr/>
          <p:nvPr/>
        </p:nvGrpSpPr>
        <p:grpSpPr>
          <a:xfrm>
            <a:off x="0" y="6381328"/>
            <a:ext cx="9036484" cy="362367"/>
            <a:chOff x="-31973" y="6359109"/>
            <a:chExt cx="12307321" cy="224782"/>
          </a:xfrm>
        </p:grpSpPr>
        <p:grpSp>
          <p:nvGrpSpPr>
            <p:cNvPr id="7" name="组合 6">
              <a:extLst>
                <a:ext uri="{FF2B5EF4-FFF2-40B4-BE49-F238E27FC236}">
                  <a16:creationId xmlns:a16="http://schemas.microsoft.com/office/drawing/2014/main" id="{79ECCD78-B0ED-B000-6302-9809C8D2EB08}"/>
                </a:ext>
              </a:extLst>
            </p:cNvPr>
            <p:cNvGrpSpPr/>
            <p:nvPr userDrawn="1"/>
          </p:nvGrpSpPr>
          <p:grpSpPr>
            <a:xfrm>
              <a:off x="-31973" y="6414350"/>
              <a:ext cx="9656823" cy="114300"/>
              <a:chOff x="-111800" y="6407270"/>
              <a:chExt cx="9656823" cy="114300"/>
            </a:xfrm>
          </p:grpSpPr>
          <p:cxnSp>
            <p:nvCxnSpPr>
              <p:cNvPr id="18" name="直接连接符 17">
                <a:extLst>
                  <a:ext uri="{FF2B5EF4-FFF2-40B4-BE49-F238E27FC236}">
                    <a16:creationId xmlns:a16="http://schemas.microsoft.com/office/drawing/2014/main" id="{C211E45A-1EF2-7D4A-E671-65202D23B616}"/>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5A3359D-B80F-556C-C46B-19C29EA09876}"/>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B1E379F-BDD5-B9E7-4D78-0C7726ABFE0C}"/>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779A33C-6193-0150-2EC0-4886B5389D39}"/>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4B1F930-2F9C-5FB0-4F3D-8E2325BC3048}"/>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4CEB3CB-F785-CFB8-661F-41F2187A1B0D}"/>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C935304-F59E-40A1-4956-8B8DD03D758E}"/>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40158DE-1C23-94BC-7741-7241CBE8C578}"/>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2C1A244-8FFE-2385-C917-CD0C95554523}"/>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7B9689E-0568-EBAC-0286-4350792353BB}"/>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C706822-B8BD-CEAB-6E34-31ED40999954}"/>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5E63A5A-FD12-C6F2-1737-E91191ADE299}"/>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819FC0E-7306-BC6B-930B-AAFBE1E8F9DD}"/>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0399292-FDC4-663A-A2B1-D3F42722BF90}"/>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0FBA06F-FE8C-47F8-2B8C-0F9E3B0B9874}"/>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92077DA-48EE-B728-E45B-37A032823D3B}"/>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800BA41-B7F5-C69C-E146-A6332F47C381}"/>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49D14D1-B6DF-75E4-2ABA-6FF8FE87012C}"/>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3816B73-E93A-D592-0FD0-2E9248157F5F}"/>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1317F6-3297-828B-BC0B-1A01EA954CB7}"/>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4E3BE4C-84B2-3E7A-E4A2-CD06808B4990}"/>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16AB63A-C217-1FB8-7170-038BB1D4191B}"/>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48F213F-56BE-93F5-067C-65823278BA05}"/>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E911021-3BAC-3BB1-CD33-1E3D62367DCE}"/>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B0000A7-988E-C5A1-E76A-949C9AD2AF3C}"/>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F6AEC04-1B6E-3D4B-4966-1A38A8C30160}"/>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9D444C5-53FE-6004-B6DA-0B1A58F06D9B}"/>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C379227-1741-D78F-CB03-B02FF7AACF1C}"/>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EA0B8C2-AD31-4E87-2CA8-CB4A52E4679F}"/>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AB80B20-19F0-EF72-D96D-65495DB1E72A}"/>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1A67B4D-2BC8-7DCD-BFBE-AE6EA30B3008}"/>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A56A717-71F1-7D5B-4C99-81BA000CE0E3}"/>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8CA339F-5219-775E-FD61-CDE52CFC700B}"/>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6735CD1-20D1-3C8C-A26F-54DCE40F3EE4}"/>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5CD9D94-F757-64B9-8DDD-4D36DF083710}"/>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69A44F9-B887-3AB8-86E6-7A353581C9DB}"/>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08580AD-B29D-D605-B413-E1623C1279FA}"/>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2E70228-3DAD-4237-AD8C-9B74B1D8E255}"/>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A3D56FF5-5202-F211-B586-F2DBAD2B9BFB}"/>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BD2D0182-D208-02B4-B328-14D8542A7741}"/>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B5C630F-EA04-6C76-B8F6-702AE233FD8B}"/>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98D09B1-06EB-BFFF-341D-A4EF327F3D53}"/>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8D41225-A2D3-E7C4-760B-9F38838AA69F}"/>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F1C9ADB-3EDB-743D-723A-E85BACDE717C}"/>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54E6518-B951-9AC5-2BEB-9CB1B25F67AE}"/>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A3EC061-ABB5-488A-53DE-F939646DC9F5}"/>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56" name="直接连接符 19455">
                <a:extLst>
                  <a:ext uri="{FF2B5EF4-FFF2-40B4-BE49-F238E27FC236}">
                    <a16:creationId xmlns:a16="http://schemas.microsoft.com/office/drawing/2014/main" id="{AA74E25E-C528-CA32-6BD8-BEF1C7A03EB9}"/>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57" name="直接连接符 19456">
                <a:extLst>
                  <a:ext uri="{FF2B5EF4-FFF2-40B4-BE49-F238E27FC236}">
                    <a16:creationId xmlns:a16="http://schemas.microsoft.com/office/drawing/2014/main" id="{84A1E444-5080-2E7D-A70F-30E02EDAC7E7}"/>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61" name="直接连接符 19460">
                <a:extLst>
                  <a:ext uri="{FF2B5EF4-FFF2-40B4-BE49-F238E27FC236}">
                    <a16:creationId xmlns:a16="http://schemas.microsoft.com/office/drawing/2014/main" id="{24F30F9E-2704-0DB8-F67A-F1183A26B3E4}"/>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62" name="直接连接符 19461">
                <a:extLst>
                  <a:ext uri="{FF2B5EF4-FFF2-40B4-BE49-F238E27FC236}">
                    <a16:creationId xmlns:a16="http://schemas.microsoft.com/office/drawing/2014/main" id="{BDA1A9C0-5F8C-4168-D2F7-17D82F7BD6AA}"/>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63" name="直接连接符 19462">
                <a:extLst>
                  <a:ext uri="{FF2B5EF4-FFF2-40B4-BE49-F238E27FC236}">
                    <a16:creationId xmlns:a16="http://schemas.microsoft.com/office/drawing/2014/main" id="{2D1FD9FA-E4CF-2DE0-407F-8B5056144E59}"/>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64" name="直接连接符 19463">
                <a:extLst>
                  <a:ext uri="{FF2B5EF4-FFF2-40B4-BE49-F238E27FC236}">
                    <a16:creationId xmlns:a16="http://schemas.microsoft.com/office/drawing/2014/main" id="{7C5F1310-EF19-B1E5-D0EB-30379BC623FC}"/>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65" name="直接连接符 19464">
                <a:extLst>
                  <a:ext uri="{FF2B5EF4-FFF2-40B4-BE49-F238E27FC236}">
                    <a16:creationId xmlns:a16="http://schemas.microsoft.com/office/drawing/2014/main" id="{934BC2CA-AF14-1715-5879-E73008805294}"/>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66" name="直接连接符 19465">
                <a:extLst>
                  <a:ext uri="{FF2B5EF4-FFF2-40B4-BE49-F238E27FC236}">
                    <a16:creationId xmlns:a16="http://schemas.microsoft.com/office/drawing/2014/main" id="{38F84B1A-4FA1-10C1-B3CB-F1FEA2C19B8A}"/>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67" name="直接连接符 19466">
                <a:extLst>
                  <a:ext uri="{FF2B5EF4-FFF2-40B4-BE49-F238E27FC236}">
                    <a16:creationId xmlns:a16="http://schemas.microsoft.com/office/drawing/2014/main" id="{839690D8-6E0F-28F6-6DA3-50CDB2E5E795}"/>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68" name="直接连接符 19467">
                <a:extLst>
                  <a:ext uri="{FF2B5EF4-FFF2-40B4-BE49-F238E27FC236}">
                    <a16:creationId xmlns:a16="http://schemas.microsoft.com/office/drawing/2014/main" id="{76E787C6-228A-1D2D-5360-AD80EC1B02AB}"/>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69" name="直接连接符 19468">
                <a:extLst>
                  <a:ext uri="{FF2B5EF4-FFF2-40B4-BE49-F238E27FC236}">
                    <a16:creationId xmlns:a16="http://schemas.microsoft.com/office/drawing/2014/main" id="{47789A26-A7F6-A5C0-8B63-29E0D6E00AD4}"/>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70" name="直接连接符 19469">
                <a:extLst>
                  <a:ext uri="{FF2B5EF4-FFF2-40B4-BE49-F238E27FC236}">
                    <a16:creationId xmlns:a16="http://schemas.microsoft.com/office/drawing/2014/main" id="{98EF8AF2-42AC-97AF-C33C-26B8CA8F2A71}"/>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71" name="直接连接符 19470">
                <a:extLst>
                  <a:ext uri="{FF2B5EF4-FFF2-40B4-BE49-F238E27FC236}">
                    <a16:creationId xmlns:a16="http://schemas.microsoft.com/office/drawing/2014/main" id="{3C1158DC-1D8B-2D2D-498E-41741F75E3C7}"/>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72" name="直接连接符 19471">
                <a:extLst>
                  <a:ext uri="{FF2B5EF4-FFF2-40B4-BE49-F238E27FC236}">
                    <a16:creationId xmlns:a16="http://schemas.microsoft.com/office/drawing/2014/main" id="{E9918CE2-ABAF-2C29-4A5E-BE11573B6F40}"/>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73" name="直接连接符 19472">
                <a:extLst>
                  <a:ext uri="{FF2B5EF4-FFF2-40B4-BE49-F238E27FC236}">
                    <a16:creationId xmlns:a16="http://schemas.microsoft.com/office/drawing/2014/main" id="{D7B56754-B4D8-419A-6D79-70187E8BE3DD}"/>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74" name="直接连接符 19473">
                <a:extLst>
                  <a:ext uri="{FF2B5EF4-FFF2-40B4-BE49-F238E27FC236}">
                    <a16:creationId xmlns:a16="http://schemas.microsoft.com/office/drawing/2014/main" id="{2790CF72-E8AE-B621-D88A-D4C034EC4A50}"/>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75" name="直接连接符 19474">
                <a:extLst>
                  <a:ext uri="{FF2B5EF4-FFF2-40B4-BE49-F238E27FC236}">
                    <a16:creationId xmlns:a16="http://schemas.microsoft.com/office/drawing/2014/main" id="{769CE26A-BD06-A0B3-F59F-5D580BDD727C}"/>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76" name="直接连接符 19475">
                <a:extLst>
                  <a:ext uri="{FF2B5EF4-FFF2-40B4-BE49-F238E27FC236}">
                    <a16:creationId xmlns:a16="http://schemas.microsoft.com/office/drawing/2014/main" id="{67B89BF8-3A41-3F2C-5AF8-3F28DA11063C}"/>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77" name="直接连接符 19476">
                <a:extLst>
                  <a:ext uri="{FF2B5EF4-FFF2-40B4-BE49-F238E27FC236}">
                    <a16:creationId xmlns:a16="http://schemas.microsoft.com/office/drawing/2014/main" id="{A3982626-AEB3-CD78-E4DD-7C80F632457F}"/>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78" name="直接连接符 19477">
                <a:extLst>
                  <a:ext uri="{FF2B5EF4-FFF2-40B4-BE49-F238E27FC236}">
                    <a16:creationId xmlns:a16="http://schemas.microsoft.com/office/drawing/2014/main" id="{91D5C4B3-A235-14D4-ABF4-EBC389F666C9}"/>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79" name="直接连接符 19478">
                <a:extLst>
                  <a:ext uri="{FF2B5EF4-FFF2-40B4-BE49-F238E27FC236}">
                    <a16:creationId xmlns:a16="http://schemas.microsoft.com/office/drawing/2014/main" id="{17D2FEB8-E585-9F60-2D34-404E3E12785A}"/>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80" name="直接连接符 19479">
                <a:extLst>
                  <a:ext uri="{FF2B5EF4-FFF2-40B4-BE49-F238E27FC236}">
                    <a16:creationId xmlns:a16="http://schemas.microsoft.com/office/drawing/2014/main" id="{141779C7-A5A3-8A5A-42DA-C3E2A99506F1}"/>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81" name="直接连接符 19480">
                <a:extLst>
                  <a:ext uri="{FF2B5EF4-FFF2-40B4-BE49-F238E27FC236}">
                    <a16:creationId xmlns:a16="http://schemas.microsoft.com/office/drawing/2014/main" id="{0406B98E-94D2-ED27-F9F7-6CD85D610EBD}"/>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82" name="直接连接符 19481">
                <a:extLst>
                  <a:ext uri="{FF2B5EF4-FFF2-40B4-BE49-F238E27FC236}">
                    <a16:creationId xmlns:a16="http://schemas.microsoft.com/office/drawing/2014/main" id="{C2D5B4A4-11AD-9D76-EF7A-D09210263D07}"/>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83" name="直接连接符 19482">
                <a:extLst>
                  <a:ext uri="{FF2B5EF4-FFF2-40B4-BE49-F238E27FC236}">
                    <a16:creationId xmlns:a16="http://schemas.microsoft.com/office/drawing/2014/main" id="{2A4FF32D-E76C-878B-3446-323BE080BE08}"/>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84" name="直接连接符 19483">
                <a:extLst>
                  <a:ext uri="{FF2B5EF4-FFF2-40B4-BE49-F238E27FC236}">
                    <a16:creationId xmlns:a16="http://schemas.microsoft.com/office/drawing/2014/main" id="{4072E023-EF95-BFB8-80B0-1827C4ABF55B}"/>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85" name="直接连接符 19484">
                <a:extLst>
                  <a:ext uri="{FF2B5EF4-FFF2-40B4-BE49-F238E27FC236}">
                    <a16:creationId xmlns:a16="http://schemas.microsoft.com/office/drawing/2014/main" id="{B0675414-5531-11A9-0026-4E8E4A198BFB}"/>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86" name="直接连接符 19485">
                <a:extLst>
                  <a:ext uri="{FF2B5EF4-FFF2-40B4-BE49-F238E27FC236}">
                    <a16:creationId xmlns:a16="http://schemas.microsoft.com/office/drawing/2014/main" id="{DB5053B3-DF3E-FF9F-0BA8-4408E8371453}"/>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87" name="直接连接符 19486">
                <a:extLst>
                  <a:ext uri="{FF2B5EF4-FFF2-40B4-BE49-F238E27FC236}">
                    <a16:creationId xmlns:a16="http://schemas.microsoft.com/office/drawing/2014/main" id="{CD0D2850-9E80-D65A-5ECC-57C662F05451}"/>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88" name="直接连接符 19487">
                <a:extLst>
                  <a:ext uri="{FF2B5EF4-FFF2-40B4-BE49-F238E27FC236}">
                    <a16:creationId xmlns:a16="http://schemas.microsoft.com/office/drawing/2014/main" id="{19E9DB6A-19F2-95E0-C831-D6079A02862C}"/>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89" name="直接连接符 19488">
                <a:extLst>
                  <a:ext uri="{FF2B5EF4-FFF2-40B4-BE49-F238E27FC236}">
                    <a16:creationId xmlns:a16="http://schemas.microsoft.com/office/drawing/2014/main" id="{EB8B9457-623C-09B4-3A99-F2FED25F5E9E}"/>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90" name="直接连接符 19489">
                <a:extLst>
                  <a:ext uri="{FF2B5EF4-FFF2-40B4-BE49-F238E27FC236}">
                    <a16:creationId xmlns:a16="http://schemas.microsoft.com/office/drawing/2014/main" id="{AFCA0F05-78BF-1EA9-9D2B-4C35C7038CD9}"/>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91" name="直接连接符 19490">
                <a:extLst>
                  <a:ext uri="{FF2B5EF4-FFF2-40B4-BE49-F238E27FC236}">
                    <a16:creationId xmlns:a16="http://schemas.microsoft.com/office/drawing/2014/main" id="{7AACDB78-6178-C929-2841-8661E6C8EE40}"/>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92" name="直接连接符 19491">
                <a:extLst>
                  <a:ext uri="{FF2B5EF4-FFF2-40B4-BE49-F238E27FC236}">
                    <a16:creationId xmlns:a16="http://schemas.microsoft.com/office/drawing/2014/main" id="{9CDE514D-FFB9-7FBC-2A01-E0831EB8A532}"/>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93" name="直接连接符 19492">
                <a:extLst>
                  <a:ext uri="{FF2B5EF4-FFF2-40B4-BE49-F238E27FC236}">
                    <a16:creationId xmlns:a16="http://schemas.microsoft.com/office/drawing/2014/main" id="{74E47A55-EB50-3F3E-5460-2AD46D463DC5}"/>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94" name="直接连接符 19493">
                <a:extLst>
                  <a:ext uri="{FF2B5EF4-FFF2-40B4-BE49-F238E27FC236}">
                    <a16:creationId xmlns:a16="http://schemas.microsoft.com/office/drawing/2014/main" id="{D9FD880A-6FB7-D7B3-36FF-60622366AF1A}"/>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95" name="直接连接符 19494">
                <a:extLst>
                  <a:ext uri="{FF2B5EF4-FFF2-40B4-BE49-F238E27FC236}">
                    <a16:creationId xmlns:a16="http://schemas.microsoft.com/office/drawing/2014/main" id="{F4FE51CD-990D-5732-8E5E-09FCC010F341}"/>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96" name="直接连接符 19495">
                <a:extLst>
                  <a:ext uri="{FF2B5EF4-FFF2-40B4-BE49-F238E27FC236}">
                    <a16:creationId xmlns:a16="http://schemas.microsoft.com/office/drawing/2014/main" id="{445B962E-5B97-387F-CB08-8155FAAB3150}"/>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97" name="直接连接符 19496">
                <a:extLst>
                  <a:ext uri="{FF2B5EF4-FFF2-40B4-BE49-F238E27FC236}">
                    <a16:creationId xmlns:a16="http://schemas.microsoft.com/office/drawing/2014/main" id="{56961AB2-F70D-EE00-BEA3-7F53FEE15994}"/>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98" name="直接连接符 19497">
                <a:extLst>
                  <a:ext uri="{FF2B5EF4-FFF2-40B4-BE49-F238E27FC236}">
                    <a16:creationId xmlns:a16="http://schemas.microsoft.com/office/drawing/2014/main" id="{C08D941E-6316-6B6C-ABCC-2291D483F20B}"/>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99" name="直接连接符 19498">
                <a:extLst>
                  <a:ext uri="{FF2B5EF4-FFF2-40B4-BE49-F238E27FC236}">
                    <a16:creationId xmlns:a16="http://schemas.microsoft.com/office/drawing/2014/main" id="{F84D654B-9D7C-D79B-61A3-28195D4213A4}"/>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00" name="直接连接符 19499">
                <a:extLst>
                  <a:ext uri="{FF2B5EF4-FFF2-40B4-BE49-F238E27FC236}">
                    <a16:creationId xmlns:a16="http://schemas.microsoft.com/office/drawing/2014/main" id="{1C68A308-6339-AA8A-B7E3-932296EE6084}"/>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01" name="直接连接符 19500">
                <a:extLst>
                  <a:ext uri="{FF2B5EF4-FFF2-40B4-BE49-F238E27FC236}">
                    <a16:creationId xmlns:a16="http://schemas.microsoft.com/office/drawing/2014/main" id="{9162365C-EB5B-EF90-C16A-0554A4874261}"/>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02" name="直接连接符 19501">
                <a:extLst>
                  <a:ext uri="{FF2B5EF4-FFF2-40B4-BE49-F238E27FC236}">
                    <a16:creationId xmlns:a16="http://schemas.microsoft.com/office/drawing/2014/main" id="{BCCF8A3A-9EB6-0858-095D-064B7E39DE54}"/>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03" name="直接连接符 19502">
                <a:extLst>
                  <a:ext uri="{FF2B5EF4-FFF2-40B4-BE49-F238E27FC236}">
                    <a16:creationId xmlns:a16="http://schemas.microsoft.com/office/drawing/2014/main" id="{4AF85317-A7A9-433A-C9CB-C4017FED9300}"/>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04" name="直接连接符 19503">
                <a:extLst>
                  <a:ext uri="{FF2B5EF4-FFF2-40B4-BE49-F238E27FC236}">
                    <a16:creationId xmlns:a16="http://schemas.microsoft.com/office/drawing/2014/main" id="{342A1981-3FCA-F344-FA80-8196777D9E1E}"/>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05" name="直接连接符 19504">
                <a:extLst>
                  <a:ext uri="{FF2B5EF4-FFF2-40B4-BE49-F238E27FC236}">
                    <a16:creationId xmlns:a16="http://schemas.microsoft.com/office/drawing/2014/main" id="{8C225523-E42F-90F8-5F5B-74DF985E84D7}"/>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06" name="直接连接符 19505">
                <a:extLst>
                  <a:ext uri="{FF2B5EF4-FFF2-40B4-BE49-F238E27FC236}">
                    <a16:creationId xmlns:a16="http://schemas.microsoft.com/office/drawing/2014/main" id="{1F4A3A59-0ADF-E9F9-78EB-B1A7C0A02BD4}"/>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07" name="直接连接符 19506">
                <a:extLst>
                  <a:ext uri="{FF2B5EF4-FFF2-40B4-BE49-F238E27FC236}">
                    <a16:creationId xmlns:a16="http://schemas.microsoft.com/office/drawing/2014/main" id="{CEF67C3F-54A2-6F17-906E-E507A7AC8481}"/>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08" name="直接连接符 19507">
                <a:extLst>
                  <a:ext uri="{FF2B5EF4-FFF2-40B4-BE49-F238E27FC236}">
                    <a16:creationId xmlns:a16="http://schemas.microsoft.com/office/drawing/2014/main" id="{DBF14D2F-8746-C689-EAB4-4857C3D1D6CB}"/>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09" name="直接连接符 19508">
                <a:extLst>
                  <a:ext uri="{FF2B5EF4-FFF2-40B4-BE49-F238E27FC236}">
                    <a16:creationId xmlns:a16="http://schemas.microsoft.com/office/drawing/2014/main" id="{0F16660E-6E31-630F-6003-DF45646F3176}"/>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10" name="直接连接符 19509">
                <a:extLst>
                  <a:ext uri="{FF2B5EF4-FFF2-40B4-BE49-F238E27FC236}">
                    <a16:creationId xmlns:a16="http://schemas.microsoft.com/office/drawing/2014/main" id="{0437D5D8-1113-057D-842A-F78580045CFF}"/>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11" name="直接连接符 19510">
                <a:extLst>
                  <a:ext uri="{FF2B5EF4-FFF2-40B4-BE49-F238E27FC236}">
                    <a16:creationId xmlns:a16="http://schemas.microsoft.com/office/drawing/2014/main" id="{FAC0CA3A-53CB-1739-29E2-3EAA282DFF1F}"/>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12" name="直接连接符 19511">
                <a:extLst>
                  <a:ext uri="{FF2B5EF4-FFF2-40B4-BE49-F238E27FC236}">
                    <a16:creationId xmlns:a16="http://schemas.microsoft.com/office/drawing/2014/main" id="{0A7DF584-5845-2C42-5633-86573472A876}"/>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13" name="直接连接符 19512">
                <a:extLst>
                  <a:ext uri="{FF2B5EF4-FFF2-40B4-BE49-F238E27FC236}">
                    <a16:creationId xmlns:a16="http://schemas.microsoft.com/office/drawing/2014/main" id="{4A295857-8722-2208-38BD-03AAF1F9716D}"/>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14" name="直接连接符 19513">
                <a:extLst>
                  <a:ext uri="{FF2B5EF4-FFF2-40B4-BE49-F238E27FC236}">
                    <a16:creationId xmlns:a16="http://schemas.microsoft.com/office/drawing/2014/main" id="{BDD461CF-091D-007C-2F96-FCE812D9A89B}"/>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15" name="直接连接符 19514">
                <a:extLst>
                  <a:ext uri="{FF2B5EF4-FFF2-40B4-BE49-F238E27FC236}">
                    <a16:creationId xmlns:a16="http://schemas.microsoft.com/office/drawing/2014/main" id="{083D3695-5732-B478-E8CD-9B400AD7F974}"/>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16" name="直接连接符 19515">
                <a:extLst>
                  <a:ext uri="{FF2B5EF4-FFF2-40B4-BE49-F238E27FC236}">
                    <a16:creationId xmlns:a16="http://schemas.microsoft.com/office/drawing/2014/main" id="{52F1A915-88F2-55D9-6965-3F85566E9CF7}"/>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17" name="直接连接符 19516">
                <a:extLst>
                  <a:ext uri="{FF2B5EF4-FFF2-40B4-BE49-F238E27FC236}">
                    <a16:creationId xmlns:a16="http://schemas.microsoft.com/office/drawing/2014/main" id="{8264B131-0591-B8B6-A3BB-79278ED25F5A}"/>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18" name="直接连接符 19517">
                <a:extLst>
                  <a:ext uri="{FF2B5EF4-FFF2-40B4-BE49-F238E27FC236}">
                    <a16:creationId xmlns:a16="http://schemas.microsoft.com/office/drawing/2014/main" id="{30DCEC5C-5E07-4649-F816-DA80362B68E3}"/>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19" name="直接连接符 19518">
                <a:extLst>
                  <a:ext uri="{FF2B5EF4-FFF2-40B4-BE49-F238E27FC236}">
                    <a16:creationId xmlns:a16="http://schemas.microsoft.com/office/drawing/2014/main" id="{63E63F36-0D8E-C076-E5C3-876F2B4A4C3D}"/>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20" name="直接连接符 19519">
                <a:extLst>
                  <a:ext uri="{FF2B5EF4-FFF2-40B4-BE49-F238E27FC236}">
                    <a16:creationId xmlns:a16="http://schemas.microsoft.com/office/drawing/2014/main" id="{85F94D95-D9FB-97BB-2630-A99651907661}"/>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21" name="直接连接符 19520">
                <a:extLst>
                  <a:ext uri="{FF2B5EF4-FFF2-40B4-BE49-F238E27FC236}">
                    <a16:creationId xmlns:a16="http://schemas.microsoft.com/office/drawing/2014/main" id="{AFB04997-FBBB-2470-BF0E-463262897336}"/>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22" name="直接连接符 19521">
                <a:extLst>
                  <a:ext uri="{FF2B5EF4-FFF2-40B4-BE49-F238E27FC236}">
                    <a16:creationId xmlns:a16="http://schemas.microsoft.com/office/drawing/2014/main" id="{6F31D3FB-0830-5A81-4286-3D48CFF39F65}"/>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23" name="直接连接符 19522">
                <a:extLst>
                  <a:ext uri="{FF2B5EF4-FFF2-40B4-BE49-F238E27FC236}">
                    <a16:creationId xmlns:a16="http://schemas.microsoft.com/office/drawing/2014/main" id="{CADDB763-FC83-D5D7-A54D-1B05F0E7938B}"/>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24" name="直接连接符 19523">
                <a:extLst>
                  <a:ext uri="{FF2B5EF4-FFF2-40B4-BE49-F238E27FC236}">
                    <a16:creationId xmlns:a16="http://schemas.microsoft.com/office/drawing/2014/main" id="{4159EEDC-A4FE-D8C4-D4C6-22EB2B040343}"/>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25" name="直接连接符 19524">
                <a:extLst>
                  <a:ext uri="{FF2B5EF4-FFF2-40B4-BE49-F238E27FC236}">
                    <a16:creationId xmlns:a16="http://schemas.microsoft.com/office/drawing/2014/main" id="{C60179D1-005B-0887-2522-0B96C7D005A7}"/>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26" name="直接连接符 19525">
                <a:extLst>
                  <a:ext uri="{FF2B5EF4-FFF2-40B4-BE49-F238E27FC236}">
                    <a16:creationId xmlns:a16="http://schemas.microsoft.com/office/drawing/2014/main" id="{2548E597-A39D-F989-302D-09032BC55EBB}"/>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99602BA2-CA8E-31CB-5053-919E96CA415F}"/>
                </a:ext>
              </a:extLst>
            </p:cNvPr>
            <p:cNvGrpSpPr/>
            <p:nvPr userDrawn="1"/>
          </p:nvGrpSpPr>
          <p:grpSpPr>
            <a:xfrm>
              <a:off x="11597706" y="6414350"/>
              <a:ext cx="677642" cy="114300"/>
              <a:chOff x="11597706" y="6414350"/>
              <a:chExt cx="677642" cy="114300"/>
            </a:xfrm>
          </p:grpSpPr>
          <p:cxnSp>
            <p:nvCxnSpPr>
              <p:cNvPr id="10" name="直接连接符 9">
                <a:extLst>
                  <a:ext uri="{FF2B5EF4-FFF2-40B4-BE49-F238E27FC236}">
                    <a16:creationId xmlns:a16="http://schemas.microsoft.com/office/drawing/2014/main" id="{A32CC1F3-710F-A488-20E8-16224E58B58F}"/>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246B5D2-6BD4-A967-B85B-7403ED659892}"/>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693E2B9-2922-73A8-BE82-7C34AFDA8ED3}"/>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EF3B016-36A0-B008-F04D-653B5FC5845D}"/>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0B971EA-6C6A-762E-C50C-618F84B775FE}"/>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49697FD-8C3C-8090-8D41-1085EB47ACB1}"/>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39C8C42-3E41-2994-5457-241A87720C1A}"/>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A4F5B25-75DE-3EFD-E35D-CCBA20F87748}"/>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A9459D55-8D24-883E-1DA7-8FE51791A0AC}"/>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9527" name="矩形: 圆角 19526">
            <a:extLst>
              <a:ext uri="{FF2B5EF4-FFF2-40B4-BE49-F238E27FC236}">
                <a16:creationId xmlns:a16="http://schemas.microsoft.com/office/drawing/2014/main" id="{560811DC-F5E4-579A-4FB0-6B3B2E1D17D6}"/>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67302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45DA29FA-B7CC-46A4-A895-3117E0E6B2EF}"/>
              </a:ext>
            </a:extLst>
          </p:cNvPr>
          <p:cNvSpPr>
            <a:spLocks noGrp="1" noChangeArrowheads="1"/>
          </p:cNvSpPr>
          <p:nvPr>
            <p:ph type="title"/>
          </p:nvPr>
        </p:nvSpPr>
        <p:spPr/>
        <p:txBody>
          <a:bodyPr/>
          <a:lstStyle/>
          <a:p>
            <a:pPr eaLnBrk="1" hangingPunct="1"/>
            <a:r>
              <a:rPr lang="zh-CN" altLang="en-US"/>
              <a:t>其他递推关系</a:t>
            </a:r>
          </a:p>
        </p:txBody>
      </p:sp>
      <p:sp>
        <p:nvSpPr>
          <p:cNvPr id="20484" name="Rectangle 3">
            <a:extLst>
              <a:ext uri="{FF2B5EF4-FFF2-40B4-BE49-F238E27FC236}">
                <a16:creationId xmlns:a16="http://schemas.microsoft.com/office/drawing/2014/main" id="{2908D615-F089-43D4-AF47-CD316F7AC6B2}"/>
              </a:ext>
            </a:extLst>
          </p:cNvPr>
          <p:cNvSpPr>
            <a:spLocks noGrp="1" noChangeArrowheads="1"/>
          </p:cNvSpPr>
          <p:nvPr>
            <p:ph idx="1"/>
          </p:nvPr>
        </p:nvSpPr>
        <p:spPr/>
        <p:txBody>
          <a:bodyPr/>
          <a:lstStyle/>
          <a:p>
            <a:pPr eaLnBrk="1" hangingPunct="1"/>
            <a:r>
              <a:rPr lang="zh-CN" altLang="en-US"/>
              <a:t>命题5.3 对某个常数</a:t>
            </a:r>
            <a:r>
              <a:rPr lang="en-US" altLang="zh-CN"/>
              <a:t>c，</a:t>
            </a:r>
          </a:p>
        </p:txBody>
      </p:sp>
      <p:sp>
        <p:nvSpPr>
          <p:cNvPr id="20482" name="灯片编号占位符 5">
            <a:extLst>
              <a:ext uri="{FF2B5EF4-FFF2-40B4-BE49-F238E27FC236}">
                <a16:creationId xmlns:a16="http://schemas.microsoft.com/office/drawing/2014/main" id="{1A3ED589-59BD-482A-9276-3D2DA9834070}"/>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2094423-98E1-465B-A7AE-B4AB0CF1053A}" type="slidenum">
              <a:rPr kumimoji="0" lang="zh-CN" altLang="en-US" sz="1400" smtClean="0"/>
              <a:pPr>
                <a:spcBef>
                  <a:spcPct val="0"/>
                </a:spcBef>
                <a:buClrTx/>
                <a:buSzTx/>
                <a:buFontTx/>
                <a:buNone/>
              </a:pPr>
              <a:t>75</a:t>
            </a:fld>
            <a:endParaRPr kumimoji="0" lang="en-US" altLang="zh-CN" sz="1400"/>
          </a:p>
        </p:txBody>
      </p:sp>
      <p:graphicFrame>
        <p:nvGraphicFramePr>
          <p:cNvPr id="20485" name="Object 4">
            <a:extLst>
              <a:ext uri="{FF2B5EF4-FFF2-40B4-BE49-F238E27FC236}">
                <a16:creationId xmlns:a16="http://schemas.microsoft.com/office/drawing/2014/main" id="{08B6B454-EEBC-468F-895E-E35C3667843C}"/>
              </a:ext>
            </a:extLst>
          </p:cNvPr>
          <p:cNvGraphicFramePr>
            <a:graphicFrameLocks noChangeAspect="1"/>
          </p:cNvGraphicFramePr>
          <p:nvPr>
            <p:extLst>
              <p:ext uri="{D42A27DB-BD31-4B8C-83A1-F6EECF244321}">
                <p14:modId xmlns:p14="http://schemas.microsoft.com/office/powerpoint/2010/main" val="3666524255"/>
              </p:ext>
            </p:extLst>
          </p:nvPr>
        </p:nvGraphicFramePr>
        <p:xfrm>
          <a:off x="1910293" y="2665950"/>
          <a:ext cx="4821948" cy="1277243"/>
        </p:xfrm>
        <a:graphic>
          <a:graphicData uri="http://schemas.openxmlformats.org/presentationml/2006/ole">
            <mc:AlternateContent xmlns:mc="http://schemas.openxmlformats.org/markup-compatibility/2006">
              <mc:Choice xmlns:v="urn:schemas-microsoft-com:vml" Requires="v">
                <p:oleObj name="Equation" r:id="rId2" imgW="1727200" imgH="457200" progId="Equation.3">
                  <p:embed/>
                </p:oleObj>
              </mc:Choice>
              <mc:Fallback>
                <p:oleObj name="Equation" r:id="rId2" imgW="1727200" imgH="457200" progId="Equation.3">
                  <p:embed/>
                  <p:pic>
                    <p:nvPicPr>
                      <p:cNvPr id="20485" name="Object 4">
                        <a:extLst>
                          <a:ext uri="{FF2B5EF4-FFF2-40B4-BE49-F238E27FC236}">
                            <a16:creationId xmlns:a16="http://schemas.microsoft.com/office/drawing/2014/main" id="{08B6B454-EEBC-468F-895E-E35C36678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293" y="2665950"/>
                        <a:ext cx="4821948" cy="1277243"/>
                      </a:xfrm>
                      <a:prstGeom prst="rect">
                        <a:avLst/>
                      </a:prstGeom>
                      <a:noFill/>
                      <a:ln>
                        <a:noFill/>
                      </a:ln>
                      <a:effectLst/>
                    </p:spPr>
                  </p:pic>
                </p:oleObj>
              </mc:Fallback>
            </mc:AlternateContent>
          </a:graphicData>
        </a:graphic>
      </p:graphicFrame>
      <p:sp>
        <p:nvSpPr>
          <p:cNvPr id="22533" name="Text Box 5">
            <a:extLst>
              <a:ext uri="{FF2B5EF4-FFF2-40B4-BE49-F238E27FC236}">
                <a16:creationId xmlns:a16="http://schemas.microsoft.com/office/drawing/2014/main" id="{AF7D4965-A226-43D0-AB7B-BCCDBAEAD211}"/>
              </a:ext>
            </a:extLst>
          </p:cNvPr>
          <p:cNvSpPr txBox="1">
            <a:spLocks noChangeArrowheads="1"/>
          </p:cNvSpPr>
          <p:nvPr/>
        </p:nvSpPr>
        <p:spPr bwMode="auto">
          <a:xfrm>
            <a:off x="1600200" y="4572000"/>
            <a:ext cx="670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dirty="0"/>
              <a:t>q&gt;2, q=1, q=2 </a:t>
            </a:r>
            <a:r>
              <a:rPr lang="zh-CN" altLang="en-US" dirty="0"/>
              <a:t>递推关系的性质不同</a:t>
            </a:r>
          </a:p>
        </p:txBody>
      </p:sp>
      <p:grpSp>
        <p:nvGrpSpPr>
          <p:cNvPr id="2" name="组合 1">
            <a:extLst>
              <a:ext uri="{FF2B5EF4-FFF2-40B4-BE49-F238E27FC236}">
                <a16:creationId xmlns:a16="http://schemas.microsoft.com/office/drawing/2014/main" id="{342CB024-C4D9-CE84-8671-1E128869097A}"/>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9118926D-2413-913A-7576-55EC3B91B70C}"/>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523B9364-0F29-349B-3ED0-885D670998C3}"/>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427F1D9B-3FB6-1F20-7B58-72EE24361A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6" name="组合 5">
            <a:extLst>
              <a:ext uri="{FF2B5EF4-FFF2-40B4-BE49-F238E27FC236}">
                <a16:creationId xmlns:a16="http://schemas.microsoft.com/office/drawing/2014/main" id="{4AB8E7D0-B8D2-CE18-9A5F-17FD1C2BEB4D}"/>
              </a:ext>
            </a:extLst>
          </p:cNvPr>
          <p:cNvGrpSpPr/>
          <p:nvPr/>
        </p:nvGrpSpPr>
        <p:grpSpPr>
          <a:xfrm>
            <a:off x="0" y="6381328"/>
            <a:ext cx="9036484" cy="362367"/>
            <a:chOff x="-31973" y="6359109"/>
            <a:chExt cx="12307321" cy="224782"/>
          </a:xfrm>
        </p:grpSpPr>
        <p:grpSp>
          <p:nvGrpSpPr>
            <p:cNvPr id="7" name="组合 6">
              <a:extLst>
                <a:ext uri="{FF2B5EF4-FFF2-40B4-BE49-F238E27FC236}">
                  <a16:creationId xmlns:a16="http://schemas.microsoft.com/office/drawing/2014/main" id="{B62DCEDF-77AB-C20C-8C8F-9D145ADA337B}"/>
                </a:ext>
              </a:extLst>
            </p:cNvPr>
            <p:cNvGrpSpPr/>
            <p:nvPr userDrawn="1"/>
          </p:nvGrpSpPr>
          <p:grpSpPr>
            <a:xfrm>
              <a:off x="-31973" y="6414350"/>
              <a:ext cx="9656823" cy="114300"/>
              <a:chOff x="-111800" y="6407270"/>
              <a:chExt cx="9656823" cy="114300"/>
            </a:xfrm>
          </p:grpSpPr>
          <p:cxnSp>
            <p:nvCxnSpPr>
              <p:cNvPr id="18" name="直接连接符 17">
                <a:extLst>
                  <a:ext uri="{FF2B5EF4-FFF2-40B4-BE49-F238E27FC236}">
                    <a16:creationId xmlns:a16="http://schemas.microsoft.com/office/drawing/2014/main" id="{86A81B1F-C63D-805D-D002-5458793E7509}"/>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F724CE4-3AE2-A763-57A8-FA12B2E9124F}"/>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59E2902-8D39-2AB2-1461-D6D0DB6E7E25}"/>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52DB81C-07D7-A07A-D3C2-4F3E1FCA5D72}"/>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6326722-CA39-F7F6-F424-EC00EEDC537D}"/>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6B87AFD-E4B1-91DF-96FF-C5FCC76F003B}"/>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9DCE970-D5F7-054F-A739-98DEF1B30730}"/>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4C91A46-523D-9294-311F-F931F77B7A8B}"/>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5B9BFC8-4495-2143-58CD-9CA4CFADFA7C}"/>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7A2CF0E-B89A-C02B-90DA-3FDE46E2F00F}"/>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3F9B4B2-551C-94B2-9171-9706173A6776}"/>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8573A18-248C-619A-2F42-4B83CFF043AE}"/>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7603709-E470-76C8-76A1-D1F0D049546E}"/>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FDFA1F4-A760-1469-13C3-3E93696A8684}"/>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0DF0E1F-ED72-1852-679D-8849CED91505}"/>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3903A2C-2F10-02F0-CC6E-5B963E04CF57}"/>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699461E-90F8-181F-8FE9-068C2949BFD5}"/>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B5C5154-01C6-C9A1-C7DF-34E1F5D1C917}"/>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3CD1D00-F08E-BF79-0330-BBD380E7E17E}"/>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8DA79DF-7C91-35D0-74E6-749CD5060217}"/>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40F26DF-D664-12F8-4DAE-6F1E97E98B3B}"/>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F41EF6A-2669-77ED-2925-034B75E48F3A}"/>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1CCC35E-EB80-1D36-8345-22783410CA21}"/>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8B38FC0-FD0A-5E0B-8D29-D9518B46D576}"/>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8014BBE-D111-4ABC-E8F5-9FCD40688190}"/>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E844FBA-099E-951B-625A-9B22659A75E7}"/>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E3340CB-6871-17FF-DE35-6645D48481C7}"/>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28951E2-E9B9-6BBB-65FA-5EC596E70224}"/>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3C2F702-6E6F-3554-C276-0991E6F6197A}"/>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10D1045-928C-8BF9-E92A-D3E6A5E6BDDC}"/>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F59C2E1-A4E1-9247-809A-282EE464BD49}"/>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BD59DEC-A9CA-2F72-8EAA-CC7BFDC364E6}"/>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7E1A66C-D3FA-8BB6-7BA8-3AFDEF49C9E6}"/>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E423BC0-8613-E9E1-44CF-B0DA5734689F}"/>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B75F9CD-2B61-5F75-BCC5-333FB98DF94E}"/>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78580BB-4172-81E3-E71A-7F3BBA68DFFD}"/>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F77C36E6-0762-F4A7-149A-FD010B92E693}"/>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A2D0343-E3FC-E0BB-EF46-8ADA9659F6E2}"/>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91E1D4E-7A25-6F66-2C99-DF1CCEBD587D}"/>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7253621-B79F-C8C4-9374-3254E37EBE51}"/>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8616415-D5BE-282E-CD9E-FF540F82BE31}"/>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1A7D307-1957-5C17-796A-EB12228A66F0}"/>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68E9EAA-A966-073A-AAB4-B4148FDAEB1A}"/>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62EB5F4-DC5D-0A07-0FD3-A1517414D6A6}"/>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2310482-0AFD-2B87-9569-B6038FCE7A22}"/>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C7AAB096-B78C-A162-A23F-22A602A5E06B}"/>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28" name="直接连接符 22527">
                <a:extLst>
                  <a:ext uri="{FF2B5EF4-FFF2-40B4-BE49-F238E27FC236}">
                    <a16:creationId xmlns:a16="http://schemas.microsoft.com/office/drawing/2014/main" id="{BEEAF1B7-2852-B406-641B-752B4E43118A}"/>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29" name="直接连接符 22528">
                <a:extLst>
                  <a:ext uri="{FF2B5EF4-FFF2-40B4-BE49-F238E27FC236}">
                    <a16:creationId xmlns:a16="http://schemas.microsoft.com/office/drawing/2014/main" id="{29DFEF06-4BA2-50AD-D1CA-500D82E6A78E}"/>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30" name="直接连接符 22529">
                <a:extLst>
                  <a:ext uri="{FF2B5EF4-FFF2-40B4-BE49-F238E27FC236}">
                    <a16:creationId xmlns:a16="http://schemas.microsoft.com/office/drawing/2014/main" id="{7253236D-C79A-F24A-14C2-5F02C3B711EE}"/>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31" name="直接连接符 22530">
                <a:extLst>
                  <a:ext uri="{FF2B5EF4-FFF2-40B4-BE49-F238E27FC236}">
                    <a16:creationId xmlns:a16="http://schemas.microsoft.com/office/drawing/2014/main" id="{615B91EA-E918-3E9D-F6FB-E9D85E4AEE9E}"/>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32" name="直接连接符 22531">
                <a:extLst>
                  <a:ext uri="{FF2B5EF4-FFF2-40B4-BE49-F238E27FC236}">
                    <a16:creationId xmlns:a16="http://schemas.microsoft.com/office/drawing/2014/main" id="{552EA069-D635-2FE1-ECFE-5FE1832A6D3F}"/>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34" name="直接连接符 22533">
                <a:extLst>
                  <a:ext uri="{FF2B5EF4-FFF2-40B4-BE49-F238E27FC236}">
                    <a16:creationId xmlns:a16="http://schemas.microsoft.com/office/drawing/2014/main" id="{96D189F7-7738-C83B-674E-C1BB7B904746}"/>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35" name="直接连接符 22534">
                <a:extLst>
                  <a:ext uri="{FF2B5EF4-FFF2-40B4-BE49-F238E27FC236}">
                    <a16:creationId xmlns:a16="http://schemas.microsoft.com/office/drawing/2014/main" id="{E69826C6-18B5-6386-CF14-271C62F3CCC5}"/>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36" name="直接连接符 22535">
                <a:extLst>
                  <a:ext uri="{FF2B5EF4-FFF2-40B4-BE49-F238E27FC236}">
                    <a16:creationId xmlns:a16="http://schemas.microsoft.com/office/drawing/2014/main" id="{78EFBCAC-5B45-F6FB-F5F7-C830F0484325}"/>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37" name="直接连接符 22536">
                <a:extLst>
                  <a:ext uri="{FF2B5EF4-FFF2-40B4-BE49-F238E27FC236}">
                    <a16:creationId xmlns:a16="http://schemas.microsoft.com/office/drawing/2014/main" id="{656F4E34-5725-B853-09B9-3B55FEE381AB}"/>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38" name="直接连接符 22537">
                <a:extLst>
                  <a:ext uri="{FF2B5EF4-FFF2-40B4-BE49-F238E27FC236}">
                    <a16:creationId xmlns:a16="http://schemas.microsoft.com/office/drawing/2014/main" id="{7E9E38C8-39C7-558D-627D-9E985175689B}"/>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39" name="直接连接符 22538">
                <a:extLst>
                  <a:ext uri="{FF2B5EF4-FFF2-40B4-BE49-F238E27FC236}">
                    <a16:creationId xmlns:a16="http://schemas.microsoft.com/office/drawing/2014/main" id="{4AA27D0A-92B8-7EEB-6CDF-DB2E33AB497A}"/>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40" name="直接连接符 22539">
                <a:extLst>
                  <a:ext uri="{FF2B5EF4-FFF2-40B4-BE49-F238E27FC236}">
                    <a16:creationId xmlns:a16="http://schemas.microsoft.com/office/drawing/2014/main" id="{5F6BD859-283F-754D-10E4-859AD0FCFDD4}"/>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41" name="直接连接符 22540">
                <a:extLst>
                  <a:ext uri="{FF2B5EF4-FFF2-40B4-BE49-F238E27FC236}">
                    <a16:creationId xmlns:a16="http://schemas.microsoft.com/office/drawing/2014/main" id="{7F8DA70E-5DEA-EA52-DEA9-46D70789D052}"/>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42" name="直接连接符 22541">
                <a:extLst>
                  <a:ext uri="{FF2B5EF4-FFF2-40B4-BE49-F238E27FC236}">
                    <a16:creationId xmlns:a16="http://schemas.microsoft.com/office/drawing/2014/main" id="{75EAC50A-75F9-40BA-6322-E28638373B2B}"/>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43" name="直接连接符 22542">
                <a:extLst>
                  <a:ext uri="{FF2B5EF4-FFF2-40B4-BE49-F238E27FC236}">
                    <a16:creationId xmlns:a16="http://schemas.microsoft.com/office/drawing/2014/main" id="{F7BEA3A3-99BB-EBF0-A96F-6F5D11F99805}"/>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44" name="直接连接符 22543">
                <a:extLst>
                  <a:ext uri="{FF2B5EF4-FFF2-40B4-BE49-F238E27FC236}">
                    <a16:creationId xmlns:a16="http://schemas.microsoft.com/office/drawing/2014/main" id="{FA8A42A2-C2F9-73E5-743C-84EE7D6B9B3B}"/>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45" name="直接连接符 22544">
                <a:extLst>
                  <a:ext uri="{FF2B5EF4-FFF2-40B4-BE49-F238E27FC236}">
                    <a16:creationId xmlns:a16="http://schemas.microsoft.com/office/drawing/2014/main" id="{6656D967-4177-1C60-10E6-EEA3D028F415}"/>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46" name="直接连接符 22545">
                <a:extLst>
                  <a:ext uri="{FF2B5EF4-FFF2-40B4-BE49-F238E27FC236}">
                    <a16:creationId xmlns:a16="http://schemas.microsoft.com/office/drawing/2014/main" id="{70352F95-6D65-8C93-F79F-0CB5EB708506}"/>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47" name="直接连接符 22546">
                <a:extLst>
                  <a:ext uri="{FF2B5EF4-FFF2-40B4-BE49-F238E27FC236}">
                    <a16:creationId xmlns:a16="http://schemas.microsoft.com/office/drawing/2014/main" id="{0DA58C0F-5DB4-872F-1C40-525E93D37B74}"/>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48" name="直接连接符 22547">
                <a:extLst>
                  <a:ext uri="{FF2B5EF4-FFF2-40B4-BE49-F238E27FC236}">
                    <a16:creationId xmlns:a16="http://schemas.microsoft.com/office/drawing/2014/main" id="{8CCEC007-1849-B25E-786A-ADFFADE18799}"/>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49" name="直接连接符 22548">
                <a:extLst>
                  <a:ext uri="{FF2B5EF4-FFF2-40B4-BE49-F238E27FC236}">
                    <a16:creationId xmlns:a16="http://schemas.microsoft.com/office/drawing/2014/main" id="{ADA1FA9C-BEEB-1632-30D4-069A55D1125A}"/>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50" name="直接连接符 22549">
                <a:extLst>
                  <a:ext uri="{FF2B5EF4-FFF2-40B4-BE49-F238E27FC236}">
                    <a16:creationId xmlns:a16="http://schemas.microsoft.com/office/drawing/2014/main" id="{143D3C5E-7ED4-6444-F0D2-A2B2AB7A8A41}"/>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51" name="直接连接符 22550">
                <a:extLst>
                  <a:ext uri="{FF2B5EF4-FFF2-40B4-BE49-F238E27FC236}">
                    <a16:creationId xmlns:a16="http://schemas.microsoft.com/office/drawing/2014/main" id="{B607E4B2-93B1-B1E5-3CFE-3ABF8FB70FF9}"/>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52" name="直接连接符 22551">
                <a:extLst>
                  <a:ext uri="{FF2B5EF4-FFF2-40B4-BE49-F238E27FC236}">
                    <a16:creationId xmlns:a16="http://schemas.microsoft.com/office/drawing/2014/main" id="{80ED2D83-489C-5C74-2F1F-226A48D44A56}"/>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53" name="直接连接符 22552">
                <a:extLst>
                  <a:ext uri="{FF2B5EF4-FFF2-40B4-BE49-F238E27FC236}">
                    <a16:creationId xmlns:a16="http://schemas.microsoft.com/office/drawing/2014/main" id="{BE42E391-A53B-2A07-2C8D-5CA2883EA93D}"/>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54" name="直接连接符 22553">
                <a:extLst>
                  <a:ext uri="{FF2B5EF4-FFF2-40B4-BE49-F238E27FC236}">
                    <a16:creationId xmlns:a16="http://schemas.microsoft.com/office/drawing/2014/main" id="{A35598BA-5D9D-E703-C468-6DD82FFC6BA0}"/>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55" name="直接连接符 22554">
                <a:extLst>
                  <a:ext uri="{FF2B5EF4-FFF2-40B4-BE49-F238E27FC236}">
                    <a16:creationId xmlns:a16="http://schemas.microsoft.com/office/drawing/2014/main" id="{B96B3975-CE01-2340-9C8E-BB11710081EF}"/>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56" name="直接连接符 22555">
                <a:extLst>
                  <a:ext uri="{FF2B5EF4-FFF2-40B4-BE49-F238E27FC236}">
                    <a16:creationId xmlns:a16="http://schemas.microsoft.com/office/drawing/2014/main" id="{10629557-F5B8-D7F7-B714-CB6D46B91B5C}"/>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57" name="直接连接符 22556">
                <a:extLst>
                  <a:ext uri="{FF2B5EF4-FFF2-40B4-BE49-F238E27FC236}">
                    <a16:creationId xmlns:a16="http://schemas.microsoft.com/office/drawing/2014/main" id="{31FD6411-4535-DC28-871D-4D1810647A46}"/>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58" name="直接连接符 22557">
                <a:extLst>
                  <a:ext uri="{FF2B5EF4-FFF2-40B4-BE49-F238E27FC236}">
                    <a16:creationId xmlns:a16="http://schemas.microsoft.com/office/drawing/2014/main" id="{AE5571AD-CC21-271E-FB93-F1D1FC6207ED}"/>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59" name="直接连接符 22558">
                <a:extLst>
                  <a:ext uri="{FF2B5EF4-FFF2-40B4-BE49-F238E27FC236}">
                    <a16:creationId xmlns:a16="http://schemas.microsoft.com/office/drawing/2014/main" id="{B1F4C089-7732-5C03-D286-2E8AD1FB394F}"/>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60" name="直接连接符 22559">
                <a:extLst>
                  <a:ext uri="{FF2B5EF4-FFF2-40B4-BE49-F238E27FC236}">
                    <a16:creationId xmlns:a16="http://schemas.microsoft.com/office/drawing/2014/main" id="{736A9A39-85B0-0DE0-8A3D-146B300695A0}"/>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61" name="直接连接符 22560">
                <a:extLst>
                  <a:ext uri="{FF2B5EF4-FFF2-40B4-BE49-F238E27FC236}">
                    <a16:creationId xmlns:a16="http://schemas.microsoft.com/office/drawing/2014/main" id="{A681D16D-194C-D93C-0DA7-A76E45DE80FB}"/>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62" name="直接连接符 22561">
                <a:extLst>
                  <a:ext uri="{FF2B5EF4-FFF2-40B4-BE49-F238E27FC236}">
                    <a16:creationId xmlns:a16="http://schemas.microsoft.com/office/drawing/2014/main" id="{A4B85E65-6F89-D895-7BD1-ADCA2E500884}"/>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63" name="直接连接符 22562">
                <a:extLst>
                  <a:ext uri="{FF2B5EF4-FFF2-40B4-BE49-F238E27FC236}">
                    <a16:creationId xmlns:a16="http://schemas.microsoft.com/office/drawing/2014/main" id="{70863B6D-8274-92FB-896A-70A164C05D21}"/>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64" name="直接连接符 22563">
                <a:extLst>
                  <a:ext uri="{FF2B5EF4-FFF2-40B4-BE49-F238E27FC236}">
                    <a16:creationId xmlns:a16="http://schemas.microsoft.com/office/drawing/2014/main" id="{5B5F307D-3202-499C-3B7D-6AF224C0772C}"/>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65" name="直接连接符 22564">
                <a:extLst>
                  <a:ext uri="{FF2B5EF4-FFF2-40B4-BE49-F238E27FC236}">
                    <a16:creationId xmlns:a16="http://schemas.microsoft.com/office/drawing/2014/main" id="{CD14183C-A7D3-F914-9408-CF2FDBF02F6F}"/>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66" name="直接连接符 22565">
                <a:extLst>
                  <a:ext uri="{FF2B5EF4-FFF2-40B4-BE49-F238E27FC236}">
                    <a16:creationId xmlns:a16="http://schemas.microsoft.com/office/drawing/2014/main" id="{ACF23AE7-2E6A-8FCC-FB1D-17ACE1B8A38E}"/>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67" name="直接连接符 22566">
                <a:extLst>
                  <a:ext uri="{FF2B5EF4-FFF2-40B4-BE49-F238E27FC236}">
                    <a16:creationId xmlns:a16="http://schemas.microsoft.com/office/drawing/2014/main" id="{A38DD4D1-C8BE-DBBA-F078-FBDBC58D8BB3}"/>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68" name="直接连接符 22567">
                <a:extLst>
                  <a:ext uri="{FF2B5EF4-FFF2-40B4-BE49-F238E27FC236}">
                    <a16:creationId xmlns:a16="http://schemas.microsoft.com/office/drawing/2014/main" id="{0656340D-1509-AA1D-2FA0-31C769A91CEB}"/>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69" name="直接连接符 22568">
                <a:extLst>
                  <a:ext uri="{FF2B5EF4-FFF2-40B4-BE49-F238E27FC236}">
                    <a16:creationId xmlns:a16="http://schemas.microsoft.com/office/drawing/2014/main" id="{9618DF40-613D-A4F3-ACD8-E61B6143AB32}"/>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70" name="直接连接符 22569">
                <a:extLst>
                  <a:ext uri="{FF2B5EF4-FFF2-40B4-BE49-F238E27FC236}">
                    <a16:creationId xmlns:a16="http://schemas.microsoft.com/office/drawing/2014/main" id="{5F39D83B-7207-93CC-F420-5C477E72DEE1}"/>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71" name="直接连接符 22570">
                <a:extLst>
                  <a:ext uri="{FF2B5EF4-FFF2-40B4-BE49-F238E27FC236}">
                    <a16:creationId xmlns:a16="http://schemas.microsoft.com/office/drawing/2014/main" id="{B46777E4-CA49-ADC0-4365-6F23C4C44EBB}"/>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72" name="直接连接符 22571">
                <a:extLst>
                  <a:ext uri="{FF2B5EF4-FFF2-40B4-BE49-F238E27FC236}">
                    <a16:creationId xmlns:a16="http://schemas.microsoft.com/office/drawing/2014/main" id="{6292A84F-5C95-91A5-F3D7-CF677DA989F6}"/>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73" name="直接连接符 22572">
                <a:extLst>
                  <a:ext uri="{FF2B5EF4-FFF2-40B4-BE49-F238E27FC236}">
                    <a16:creationId xmlns:a16="http://schemas.microsoft.com/office/drawing/2014/main" id="{65C5DC13-F068-F41D-7E78-60F3C4C6772F}"/>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74" name="直接连接符 22573">
                <a:extLst>
                  <a:ext uri="{FF2B5EF4-FFF2-40B4-BE49-F238E27FC236}">
                    <a16:creationId xmlns:a16="http://schemas.microsoft.com/office/drawing/2014/main" id="{3B6A7088-E6B2-4132-D594-9271681DA81B}"/>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75" name="直接连接符 22574">
                <a:extLst>
                  <a:ext uri="{FF2B5EF4-FFF2-40B4-BE49-F238E27FC236}">
                    <a16:creationId xmlns:a16="http://schemas.microsoft.com/office/drawing/2014/main" id="{10AE4AE3-E973-28A9-5911-4F3240D59B89}"/>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76" name="直接连接符 22575">
                <a:extLst>
                  <a:ext uri="{FF2B5EF4-FFF2-40B4-BE49-F238E27FC236}">
                    <a16:creationId xmlns:a16="http://schemas.microsoft.com/office/drawing/2014/main" id="{71E3BE2C-CE76-A26C-8ED1-590827ECA950}"/>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77" name="直接连接符 22576">
                <a:extLst>
                  <a:ext uri="{FF2B5EF4-FFF2-40B4-BE49-F238E27FC236}">
                    <a16:creationId xmlns:a16="http://schemas.microsoft.com/office/drawing/2014/main" id="{141091CA-7573-3E6E-80C1-07A97F3A7BD8}"/>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78" name="直接连接符 22577">
                <a:extLst>
                  <a:ext uri="{FF2B5EF4-FFF2-40B4-BE49-F238E27FC236}">
                    <a16:creationId xmlns:a16="http://schemas.microsoft.com/office/drawing/2014/main" id="{60831777-A4E7-543D-A0E6-EBC5B6377AAB}"/>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79" name="直接连接符 22578">
                <a:extLst>
                  <a:ext uri="{FF2B5EF4-FFF2-40B4-BE49-F238E27FC236}">
                    <a16:creationId xmlns:a16="http://schemas.microsoft.com/office/drawing/2014/main" id="{AD64F0AC-D4D2-CDAC-5796-973BDD467F87}"/>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80" name="直接连接符 22579">
                <a:extLst>
                  <a:ext uri="{FF2B5EF4-FFF2-40B4-BE49-F238E27FC236}">
                    <a16:creationId xmlns:a16="http://schemas.microsoft.com/office/drawing/2014/main" id="{C651A33F-C59A-D95D-8451-E154FEA3885C}"/>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81" name="直接连接符 22580">
                <a:extLst>
                  <a:ext uri="{FF2B5EF4-FFF2-40B4-BE49-F238E27FC236}">
                    <a16:creationId xmlns:a16="http://schemas.microsoft.com/office/drawing/2014/main" id="{3896029C-2A4E-7F5D-AEDE-92AF2A753CD1}"/>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82" name="直接连接符 22581">
                <a:extLst>
                  <a:ext uri="{FF2B5EF4-FFF2-40B4-BE49-F238E27FC236}">
                    <a16:creationId xmlns:a16="http://schemas.microsoft.com/office/drawing/2014/main" id="{9815A8C2-3988-B493-6FD1-BB7D893B0CE4}"/>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83" name="直接连接符 22582">
                <a:extLst>
                  <a:ext uri="{FF2B5EF4-FFF2-40B4-BE49-F238E27FC236}">
                    <a16:creationId xmlns:a16="http://schemas.microsoft.com/office/drawing/2014/main" id="{705D4099-2A48-611F-E75C-1E0304C1E162}"/>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84" name="直接连接符 22583">
                <a:extLst>
                  <a:ext uri="{FF2B5EF4-FFF2-40B4-BE49-F238E27FC236}">
                    <a16:creationId xmlns:a16="http://schemas.microsoft.com/office/drawing/2014/main" id="{4CAF94A8-DB65-A620-4653-E5052D39F1F9}"/>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85" name="直接连接符 22584">
                <a:extLst>
                  <a:ext uri="{FF2B5EF4-FFF2-40B4-BE49-F238E27FC236}">
                    <a16:creationId xmlns:a16="http://schemas.microsoft.com/office/drawing/2014/main" id="{2C6EC31C-A0C5-65A3-51F3-90F31FA8CBFC}"/>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86" name="直接连接符 22585">
                <a:extLst>
                  <a:ext uri="{FF2B5EF4-FFF2-40B4-BE49-F238E27FC236}">
                    <a16:creationId xmlns:a16="http://schemas.microsoft.com/office/drawing/2014/main" id="{C45ADE40-C068-53DD-F9C5-4A55BD3D1181}"/>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87" name="直接连接符 22586">
                <a:extLst>
                  <a:ext uri="{FF2B5EF4-FFF2-40B4-BE49-F238E27FC236}">
                    <a16:creationId xmlns:a16="http://schemas.microsoft.com/office/drawing/2014/main" id="{78772F47-6252-5FFE-33CB-655BAD23C679}"/>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88" name="直接连接符 22587">
                <a:extLst>
                  <a:ext uri="{FF2B5EF4-FFF2-40B4-BE49-F238E27FC236}">
                    <a16:creationId xmlns:a16="http://schemas.microsoft.com/office/drawing/2014/main" id="{79F0ACA0-4581-7236-D2E3-6C93B6422A51}"/>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89" name="直接连接符 22588">
                <a:extLst>
                  <a:ext uri="{FF2B5EF4-FFF2-40B4-BE49-F238E27FC236}">
                    <a16:creationId xmlns:a16="http://schemas.microsoft.com/office/drawing/2014/main" id="{D1A0D48D-076A-078A-DD0D-1E8C3BF42E47}"/>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90" name="直接连接符 22589">
                <a:extLst>
                  <a:ext uri="{FF2B5EF4-FFF2-40B4-BE49-F238E27FC236}">
                    <a16:creationId xmlns:a16="http://schemas.microsoft.com/office/drawing/2014/main" id="{AD3496F4-F3EA-414F-3BED-18752857B851}"/>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91" name="直接连接符 22590">
                <a:extLst>
                  <a:ext uri="{FF2B5EF4-FFF2-40B4-BE49-F238E27FC236}">
                    <a16:creationId xmlns:a16="http://schemas.microsoft.com/office/drawing/2014/main" id="{4DC05DC2-D42D-35AB-88D7-5B80D4C73ED7}"/>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480" name="直接连接符 20479">
                <a:extLst>
                  <a:ext uri="{FF2B5EF4-FFF2-40B4-BE49-F238E27FC236}">
                    <a16:creationId xmlns:a16="http://schemas.microsoft.com/office/drawing/2014/main" id="{35293C95-32E5-5140-FA9C-779BF11BC2CB}"/>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481" name="直接连接符 20480">
                <a:extLst>
                  <a:ext uri="{FF2B5EF4-FFF2-40B4-BE49-F238E27FC236}">
                    <a16:creationId xmlns:a16="http://schemas.microsoft.com/office/drawing/2014/main" id="{8E5186AF-D2F0-27BF-C24E-6ADEEF09DEB7}"/>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486" name="直接连接符 20485">
                <a:extLst>
                  <a:ext uri="{FF2B5EF4-FFF2-40B4-BE49-F238E27FC236}">
                    <a16:creationId xmlns:a16="http://schemas.microsoft.com/office/drawing/2014/main" id="{86E90C19-BE4A-12E7-FE7F-F7D7762C1C59}"/>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487" name="直接连接符 20486">
                <a:extLst>
                  <a:ext uri="{FF2B5EF4-FFF2-40B4-BE49-F238E27FC236}">
                    <a16:creationId xmlns:a16="http://schemas.microsoft.com/office/drawing/2014/main" id="{C63BD72E-B139-ACDE-50B8-B1B623AFD83B}"/>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488" name="直接连接符 20487">
                <a:extLst>
                  <a:ext uri="{FF2B5EF4-FFF2-40B4-BE49-F238E27FC236}">
                    <a16:creationId xmlns:a16="http://schemas.microsoft.com/office/drawing/2014/main" id="{E0F8D5B7-0E52-9E6B-E6FD-DF6BE5B6CD53}"/>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3E7BDCA9-994A-4960-C5E9-341B972EB32B}"/>
                </a:ext>
              </a:extLst>
            </p:cNvPr>
            <p:cNvGrpSpPr/>
            <p:nvPr userDrawn="1"/>
          </p:nvGrpSpPr>
          <p:grpSpPr>
            <a:xfrm>
              <a:off x="11597706" y="6414350"/>
              <a:ext cx="677642" cy="114300"/>
              <a:chOff x="11597706" y="6414350"/>
              <a:chExt cx="677642" cy="114300"/>
            </a:xfrm>
          </p:grpSpPr>
          <p:cxnSp>
            <p:nvCxnSpPr>
              <p:cNvPr id="10" name="直接连接符 9">
                <a:extLst>
                  <a:ext uri="{FF2B5EF4-FFF2-40B4-BE49-F238E27FC236}">
                    <a16:creationId xmlns:a16="http://schemas.microsoft.com/office/drawing/2014/main" id="{A6A87200-439D-2F02-E80E-A42E6A34AFF6}"/>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3D945B1-D711-E9BD-EE91-EC1FA50CBDBA}"/>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97460F8-25E8-9DEC-926E-BDD0D96DAF66}"/>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C36903C-6466-D0EC-A304-F0F1BAD505AA}"/>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C064979-9706-7404-F1A0-2B3CA0C922F5}"/>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287BF0B-00E2-EEFE-BF16-6D215495E967}"/>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9DFB225-AB56-6A85-21CB-9A91CD6E4CB3}"/>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B161EDD-993F-69A1-49BD-C47AFD60C553}"/>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7DD62DE1-19F7-32F6-18DC-B7465CD7FFDE}"/>
                </a:ext>
              </a:extLst>
            </p:cNvPr>
            <p:cNvPicPr>
              <a:picLocks noChangeAspect="1"/>
            </p:cNvPicPr>
            <p:nvPr userDrawn="1"/>
          </p:nvPicPr>
          <p:blipFill>
            <a:blip r:embed="rId5">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20489" name="矩形: 圆角 20488">
            <a:extLst>
              <a:ext uri="{FF2B5EF4-FFF2-40B4-BE49-F238E27FC236}">
                <a16:creationId xmlns:a16="http://schemas.microsoft.com/office/drawing/2014/main" id="{56A96A27-39EF-B1C7-438F-F72EE6942520}"/>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89643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 calcmode="lin" valueType="num">
                                      <p:cBhvr additive="base">
                                        <p:cTn id="7" dur="500" fill="hold"/>
                                        <p:tgtEl>
                                          <p:spTgt spid="22533"/>
                                        </p:tgtEl>
                                        <p:attrNameLst>
                                          <p:attrName>ppt_x</p:attrName>
                                        </p:attrNameLst>
                                      </p:cBhvr>
                                      <p:tavLst>
                                        <p:tav tm="0">
                                          <p:val>
                                            <p:strVal val="0-#ppt_w/2"/>
                                          </p:val>
                                        </p:tav>
                                        <p:tav tm="100000">
                                          <p:val>
                                            <p:strVal val="#ppt_x"/>
                                          </p:val>
                                        </p:tav>
                                      </p:tavLst>
                                    </p:anim>
                                    <p:anim calcmode="lin" valueType="num">
                                      <p:cBhvr additive="base">
                                        <p:cTn id="8" dur="500" fill="hold"/>
                                        <p:tgtEl>
                                          <p:spTgt spid="225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03084934-D566-4575-85B1-D447A2932C00}"/>
              </a:ext>
            </a:extLst>
          </p:cNvPr>
          <p:cNvSpPr>
            <a:spLocks noGrp="1" noChangeArrowheads="1"/>
          </p:cNvSpPr>
          <p:nvPr>
            <p:ph type="title"/>
          </p:nvPr>
        </p:nvSpPr>
        <p:spPr/>
        <p:txBody>
          <a:bodyPr/>
          <a:lstStyle/>
          <a:p>
            <a:pPr eaLnBrk="1" hangingPunct="1"/>
            <a:r>
              <a:rPr lang="zh-CN" altLang="en-US" dirty="0"/>
              <a:t>其他递推关系</a:t>
            </a:r>
          </a:p>
        </p:txBody>
      </p:sp>
      <p:sp>
        <p:nvSpPr>
          <p:cNvPr id="21508" name="Rectangle 3">
            <a:extLst>
              <a:ext uri="{FF2B5EF4-FFF2-40B4-BE49-F238E27FC236}">
                <a16:creationId xmlns:a16="http://schemas.microsoft.com/office/drawing/2014/main" id="{85606536-FE51-4835-A5AA-E6154CBB1D84}"/>
              </a:ext>
            </a:extLst>
          </p:cNvPr>
          <p:cNvSpPr>
            <a:spLocks noGrp="1" noChangeArrowheads="1"/>
          </p:cNvSpPr>
          <p:nvPr>
            <p:ph idx="1"/>
          </p:nvPr>
        </p:nvSpPr>
        <p:spPr/>
        <p:txBody>
          <a:bodyPr/>
          <a:lstStyle/>
          <a:p>
            <a:pPr eaLnBrk="1" hangingPunct="1">
              <a:buFont typeface="Wingdings" panose="05000000000000000000" pitchFamily="2" charset="2"/>
              <a:buNone/>
            </a:pPr>
            <a:r>
              <a:rPr lang="zh-CN" altLang="en-US"/>
              <a:t> </a:t>
            </a:r>
          </a:p>
        </p:txBody>
      </p:sp>
      <p:sp>
        <p:nvSpPr>
          <p:cNvPr id="21506" name="灯片编号占位符 5">
            <a:extLst>
              <a:ext uri="{FF2B5EF4-FFF2-40B4-BE49-F238E27FC236}">
                <a16:creationId xmlns:a16="http://schemas.microsoft.com/office/drawing/2014/main" id="{0DDD860A-225B-4876-99CE-095D5A007DF7}"/>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EE181F3-3C25-4F30-AD57-3DD5A2AAFB7A}" type="slidenum">
              <a:rPr kumimoji="0" lang="zh-CN" altLang="en-US" sz="1400" smtClean="0"/>
              <a:pPr>
                <a:spcBef>
                  <a:spcPct val="0"/>
                </a:spcBef>
                <a:buClrTx/>
                <a:buSzTx/>
                <a:buFontTx/>
                <a:buNone/>
              </a:pPr>
              <a:t>76</a:t>
            </a:fld>
            <a:endParaRPr kumimoji="0" lang="en-US" altLang="zh-CN" sz="1400"/>
          </a:p>
        </p:txBody>
      </p:sp>
      <p:grpSp>
        <p:nvGrpSpPr>
          <p:cNvPr id="21509" name="Group 51">
            <a:extLst>
              <a:ext uri="{FF2B5EF4-FFF2-40B4-BE49-F238E27FC236}">
                <a16:creationId xmlns:a16="http://schemas.microsoft.com/office/drawing/2014/main" id="{3853A864-5E30-45C4-BA63-824727F47E75}"/>
              </a:ext>
            </a:extLst>
          </p:cNvPr>
          <p:cNvGrpSpPr>
            <a:grpSpLocks/>
          </p:cNvGrpSpPr>
          <p:nvPr/>
        </p:nvGrpSpPr>
        <p:grpSpPr bwMode="auto">
          <a:xfrm>
            <a:off x="381551" y="2057400"/>
            <a:ext cx="8582937" cy="3860225"/>
            <a:chOff x="380" y="1296"/>
            <a:chExt cx="5026" cy="1752"/>
          </a:xfrm>
        </p:grpSpPr>
        <p:sp>
          <p:nvSpPr>
            <p:cNvPr id="21510" name="Text Box 5">
              <a:extLst>
                <a:ext uri="{FF2B5EF4-FFF2-40B4-BE49-F238E27FC236}">
                  <a16:creationId xmlns:a16="http://schemas.microsoft.com/office/drawing/2014/main" id="{2B2D6178-6B0B-4AE2-9CAC-4EEAAA0ED7E2}"/>
                </a:ext>
              </a:extLst>
            </p:cNvPr>
            <p:cNvSpPr txBox="1">
              <a:spLocks noChangeArrowheads="1"/>
            </p:cNvSpPr>
            <p:nvPr/>
          </p:nvSpPr>
          <p:spPr bwMode="auto">
            <a:xfrm>
              <a:off x="4752" y="1370"/>
              <a:ext cx="384"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800" dirty="0" err="1">
                  <a:latin typeface="Comic Sans MS" panose="030F0702030302020204" pitchFamily="66" charset="0"/>
                </a:rPr>
                <a:t>cn</a:t>
              </a:r>
              <a:endParaRPr lang="en-US" altLang="zh-CN" sz="1800" dirty="0">
                <a:latin typeface="Comic Sans MS" panose="030F0702030302020204" pitchFamily="66" charset="0"/>
              </a:endParaRPr>
            </a:p>
          </p:txBody>
        </p:sp>
        <p:sp>
          <p:nvSpPr>
            <p:cNvPr id="21511" name="Text Box 6">
              <a:extLst>
                <a:ext uri="{FF2B5EF4-FFF2-40B4-BE49-F238E27FC236}">
                  <a16:creationId xmlns:a16="http://schemas.microsoft.com/office/drawing/2014/main" id="{BC2DD9F1-4A3A-4824-A50C-E7B9487CEB80}"/>
                </a:ext>
              </a:extLst>
            </p:cNvPr>
            <p:cNvSpPr txBox="1">
              <a:spLocks noChangeArrowheads="1"/>
            </p:cNvSpPr>
            <p:nvPr/>
          </p:nvSpPr>
          <p:spPr bwMode="auto">
            <a:xfrm>
              <a:off x="4752" y="1966"/>
              <a:ext cx="654"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800">
                  <a:latin typeface="Comic Sans MS" panose="030F0702030302020204" pitchFamily="66" charset="0"/>
                </a:rPr>
                <a:t>(3/2) cn</a:t>
              </a:r>
            </a:p>
          </p:txBody>
        </p:sp>
        <p:sp>
          <p:nvSpPr>
            <p:cNvPr id="21512" name="Text Box 7">
              <a:extLst>
                <a:ext uri="{FF2B5EF4-FFF2-40B4-BE49-F238E27FC236}">
                  <a16:creationId xmlns:a16="http://schemas.microsoft.com/office/drawing/2014/main" id="{E502A819-B600-4525-B0DE-25FDC67E74ED}"/>
                </a:ext>
              </a:extLst>
            </p:cNvPr>
            <p:cNvSpPr txBox="1">
              <a:spLocks noChangeArrowheads="1"/>
            </p:cNvSpPr>
            <p:nvPr/>
          </p:nvSpPr>
          <p:spPr bwMode="auto">
            <a:xfrm>
              <a:off x="4752" y="2618"/>
              <a:ext cx="654"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800">
                  <a:latin typeface="Comic Sans MS" panose="030F0702030302020204" pitchFamily="66" charset="0"/>
                </a:rPr>
                <a:t>(9/4)cn</a:t>
              </a:r>
            </a:p>
          </p:txBody>
        </p:sp>
        <p:sp>
          <p:nvSpPr>
            <p:cNvPr id="21513" name="Text Box 11">
              <a:extLst>
                <a:ext uri="{FF2B5EF4-FFF2-40B4-BE49-F238E27FC236}">
                  <a16:creationId xmlns:a16="http://schemas.microsoft.com/office/drawing/2014/main" id="{97DF0A30-6085-4D69-AFCC-D977CCA45A0A}"/>
                </a:ext>
              </a:extLst>
            </p:cNvPr>
            <p:cNvSpPr txBox="1">
              <a:spLocks noChangeArrowheads="1"/>
            </p:cNvSpPr>
            <p:nvPr/>
          </p:nvSpPr>
          <p:spPr bwMode="auto">
            <a:xfrm>
              <a:off x="4752" y="2880"/>
              <a:ext cx="654"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800">
                  <a:latin typeface="Comic Sans MS" panose="030F0702030302020204" pitchFamily="66" charset="0"/>
                </a:rPr>
                <a:t>. . .</a:t>
              </a:r>
            </a:p>
          </p:txBody>
        </p:sp>
        <p:sp>
          <p:nvSpPr>
            <p:cNvPr id="21514" name="Text Box 12">
              <a:extLst>
                <a:ext uri="{FF2B5EF4-FFF2-40B4-BE49-F238E27FC236}">
                  <a16:creationId xmlns:a16="http://schemas.microsoft.com/office/drawing/2014/main" id="{139803BD-CE4D-4A53-AF09-66737401900C}"/>
                </a:ext>
              </a:extLst>
            </p:cNvPr>
            <p:cNvSpPr txBox="1">
              <a:spLocks noChangeArrowheads="1"/>
            </p:cNvSpPr>
            <p:nvPr/>
          </p:nvSpPr>
          <p:spPr bwMode="auto">
            <a:xfrm>
              <a:off x="2301" y="1388"/>
              <a:ext cx="215"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dirty="0">
                  <a:latin typeface="Comic Sans MS" panose="030F0702030302020204" pitchFamily="66" charset="0"/>
                </a:rPr>
                <a:t>n</a:t>
              </a:r>
            </a:p>
          </p:txBody>
        </p:sp>
        <p:sp>
          <p:nvSpPr>
            <p:cNvPr id="21515" name="Text Box 13">
              <a:extLst>
                <a:ext uri="{FF2B5EF4-FFF2-40B4-BE49-F238E27FC236}">
                  <a16:creationId xmlns:a16="http://schemas.microsoft.com/office/drawing/2014/main" id="{C47FB57A-9F28-461C-9F3D-1ED398EA3BD8}"/>
                </a:ext>
              </a:extLst>
            </p:cNvPr>
            <p:cNvSpPr txBox="1">
              <a:spLocks noChangeArrowheads="1"/>
            </p:cNvSpPr>
            <p:nvPr/>
          </p:nvSpPr>
          <p:spPr bwMode="auto">
            <a:xfrm>
              <a:off x="809" y="1994"/>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cn/2</a:t>
              </a:r>
            </a:p>
          </p:txBody>
        </p:sp>
        <p:cxnSp>
          <p:nvCxnSpPr>
            <p:cNvPr id="21516" name="AutoShape 14">
              <a:extLst>
                <a:ext uri="{FF2B5EF4-FFF2-40B4-BE49-F238E27FC236}">
                  <a16:creationId xmlns:a16="http://schemas.microsoft.com/office/drawing/2014/main" id="{69BFE30D-6EBC-4289-B12C-9383A753FCF6}"/>
                </a:ext>
              </a:extLst>
            </p:cNvPr>
            <p:cNvCxnSpPr>
              <a:cxnSpLocks noChangeShapeType="1"/>
              <a:stCxn id="21514" idx="2"/>
              <a:endCxn id="21515" idx="0"/>
            </p:cNvCxnSpPr>
            <p:nvPr/>
          </p:nvCxnSpPr>
          <p:spPr bwMode="auto">
            <a:xfrm flipH="1">
              <a:off x="982" y="1556"/>
              <a:ext cx="1427" cy="438"/>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517" name="AutoShape 15">
              <a:extLst>
                <a:ext uri="{FF2B5EF4-FFF2-40B4-BE49-F238E27FC236}">
                  <a16:creationId xmlns:a16="http://schemas.microsoft.com/office/drawing/2014/main" id="{8C1E0732-2012-4113-874F-DAE2C13D400F}"/>
                </a:ext>
              </a:extLst>
            </p:cNvPr>
            <p:cNvCxnSpPr>
              <a:cxnSpLocks noChangeShapeType="1"/>
              <a:stCxn id="21514" idx="2"/>
              <a:endCxn id="21532" idx="0"/>
            </p:cNvCxnSpPr>
            <p:nvPr/>
          </p:nvCxnSpPr>
          <p:spPr bwMode="auto">
            <a:xfrm>
              <a:off x="2409" y="1556"/>
              <a:ext cx="1265" cy="438"/>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18" name="Text Box 16">
              <a:extLst>
                <a:ext uri="{FF2B5EF4-FFF2-40B4-BE49-F238E27FC236}">
                  <a16:creationId xmlns:a16="http://schemas.microsoft.com/office/drawing/2014/main" id="{E3B58DAD-F67E-4CB9-8D5B-346663512990}"/>
                </a:ext>
              </a:extLst>
            </p:cNvPr>
            <p:cNvSpPr txBox="1">
              <a:spLocks noChangeArrowheads="1"/>
            </p:cNvSpPr>
            <p:nvPr/>
          </p:nvSpPr>
          <p:spPr bwMode="auto">
            <a:xfrm>
              <a:off x="380" y="2618"/>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cn/4</a:t>
              </a:r>
            </a:p>
          </p:txBody>
        </p:sp>
        <p:cxnSp>
          <p:nvCxnSpPr>
            <p:cNvPr id="21519" name="AutoShape 17">
              <a:extLst>
                <a:ext uri="{FF2B5EF4-FFF2-40B4-BE49-F238E27FC236}">
                  <a16:creationId xmlns:a16="http://schemas.microsoft.com/office/drawing/2014/main" id="{2C8ECC44-5A2A-4BFB-91EA-AFA4497C2B21}"/>
                </a:ext>
              </a:extLst>
            </p:cNvPr>
            <p:cNvCxnSpPr>
              <a:cxnSpLocks noChangeShapeType="1"/>
              <a:stCxn id="21515" idx="2"/>
              <a:endCxn id="21518" idx="0"/>
            </p:cNvCxnSpPr>
            <p:nvPr/>
          </p:nvCxnSpPr>
          <p:spPr bwMode="auto">
            <a:xfrm flipH="1">
              <a:off x="553" y="2162"/>
              <a:ext cx="429" cy="456"/>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20" name="Text Box 18">
              <a:extLst>
                <a:ext uri="{FF2B5EF4-FFF2-40B4-BE49-F238E27FC236}">
                  <a16:creationId xmlns:a16="http://schemas.microsoft.com/office/drawing/2014/main" id="{7464F316-7864-404B-BBA8-1919DBC9D4C5}"/>
                </a:ext>
              </a:extLst>
            </p:cNvPr>
            <p:cNvSpPr txBox="1">
              <a:spLocks noChangeArrowheads="1"/>
            </p:cNvSpPr>
            <p:nvPr/>
          </p:nvSpPr>
          <p:spPr bwMode="auto">
            <a:xfrm>
              <a:off x="1257" y="2618"/>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cn/4</a:t>
              </a:r>
            </a:p>
          </p:txBody>
        </p:sp>
        <p:cxnSp>
          <p:nvCxnSpPr>
            <p:cNvPr id="21521" name="AutoShape 19">
              <a:extLst>
                <a:ext uri="{FF2B5EF4-FFF2-40B4-BE49-F238E27FC236}">
                  <a16:creationId xmlns:a16="http://schemas.microsoft.com/office/drawing/2014/main" id="{F4951EFB-7CCA-4895-B48F-1E5C7872A1F7}"/>
                </a:ext>
              </a:extLst>
            </p:cNvPr>
            <p:cNvCxnSpPr>
              <a:cxnSpLocks noChangeShapeType="1"/>
              <a:stCxn id="21515" idx="2"/>
              <a:endCxn id="21520" idx="0"/>
            </p:cNvCxnSpPr>
            <p:nvPr/>
          </p:nvCxnSpPr>
          <p:spPr bwMode="auto">
            <a:xfrm>
              <a:off x="982" y="2162"/>
              <a:ext cx="448" cy="456"/>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522" name="AutoShape 29">
              <a:extLst>
                <a:ext uri="{FF2B5EF4-FFF2-40B4-BE49-F238E27FC236}">
                  <a16:creationId xmlns:a16="http://schemas.microsoft.com/office/drawing/2014/main" id="{0C176201-0562-4D44-A792-904B7C69B042}"/>
                </a:ext>
              </a:extLst>
            </p:cNvPr>
            <p:cNvCxnSpPr>
              <a:cxnSpLocks noChangeShapeType="1"/>
              <a:stCxn id="21514" idx="2"/>
              <a:endCxn id="21525" idx="0"/>
            </p:cNvCxnSpPr>
            <p:nvPr/>
          </p:nvCxnSpPr>
          <p:spPr bwMode="auto">
            <a:xfrm flipH="1">
              <a:off x="2326" y="1556"/>
              <a:ext cx="83" cy="438"/>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23" name="Text Box 30">
              <a:extLst>
                <a:ext uri="{FF2B5EF4-FFF2-40B4-BE49-F238E27FC236}">
                  <a16:creationId xmlns:a16="http://schemas.microsoft.com/office/drawing/2014/main" id="{F70A6351-CE5C-4FA2-8F72-02F572524BE5}"/>
                </a:ext>
              </a:extLst>
            </p:cNvPr>
            <p:cNvSpPr txBox="1">
              <a:spLocks noChangeArrowheads="1"/>
            </p:cNvSpPr>
            <p:nvPr/>
          </p:nvSpPr>
          <p:spPr bwMode="auto">
            <a:xfrm>
              <a:off x="808" y="2618"/>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cn/4</a:t>
              </a:r>
            </a:p>
          </p:txBody>
        </p:sp>
        <p:cxnSp>
          <p:nvCxnSpPr>
            <p:cNvPr id="21524" name="AutoShape 31">
              <a:extLst>
                <a:ext uri="{FF2B5EF4-FFF2-40B4-BE49-F238E27FC236}">
                  <a16:creationId xmlns:a16="http://schemas.microsoft.com/office/drawing/2014/main" id="{AC15CECB-7C86-4C43-8E34-DE6EEE12D9BB}"/>
                </a:ext>
              </a:extLst>
            </p:cNvPr>
            <p:cNvCxnSpPr>
              <a:cxnSpLocks noChangeShapeType="1"/>
              <a:stCxn id="21515" idx="2"/>
              <a:endCxn id="21523" idx="0"/>
            </p:cNvCxnSpPr>
            <p:nvPr/>
          </p:nvCxnSpPr>
          <p:spPr bwMode="auto">
            <a:xfrm flipH="1">
              <a:off x="981" y="2162"/>
              <a:ext cx="1" cy="456"/>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25" name="Text Box 32">
              <a:extLst>
                <a:ext uri="{FF2B5EF4-FFF2-40B4-BE49-F238E27FC236}">
                  <a16:creationId xmlns:a16="http://schemas.microsoft.com/office/drawing/2014/main" id="{85C8E4B7-32CC-4E57-8A5F-556DE4382D60}"/>
                </a:ext>
              </a:extLst>
            </p:cNvPr>
            <p:cNvSpPr txBox="1">
              <a:spLocks noChangeArrowheads="1"/>
            </p:cNvSpPr>
            <p:nvPr/>
          </p:nvSpPr>
          <p:spPr bwMode="auto">
            <a:xfrm>
              <a:off x="2153" y="1994"/>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cn/2</a:t>
              </a:r>
            </a:p>
          </p:txBody>
        </p:sp>
        <p:sp>
          <p:nvSpPr>
            <p:cNvPr id="21526" name="Text Box 33">
              <a:extLst>
                <a:ext uri="{FF2B5EF4-FFF2-40B4-BE49-F238E27FC236}">
                  <a16:creationId xmlns:a16="http://schemas.microsoft.com/office/drawing/2014/main" id="{245D1BC5-F2CB-4C06-871F-D3AFD6EB6E99}"/>
                </a:ext>
              </a:extLst>
            </p:cNvPr>
            <p:cNvSpPr txBox="1">
              <a:spLocks noChangeArrowheads="1"/>
            </p:cNvSpPr>
            <p:nvPr/>
          </p:nvSpPr>
          <p:spPr bwMode="auto">
            <a:xfrm>
              <a:off x="1739" y="2618"/>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cn/4</a:t>
              </a:r>
            </a:p>
          </p:txBody>
        </p:sp>
        <p:cxnSp>
          <p:nvCxnSpPr>
            <p:cNvPr id="21527" name="AutoShape 34">
              <a:extLst>
                <a:ext uri="{FF2B5EF4-FFF2-40B4-BE49-F238E27FC236}">
                  <a16:creationId xmlns:a16="http://schemas.microsoft.com/office/drawing/2014/main" id="{66D4281A-9DF5-45D2-854E-2829C5FB1525}"/>
                </a:ext>
              </a:extLst>
            </p:cNvPr>
            <p:cNvCxnSpPr>
              <a:cxnSpLocks noChangeShapeType="1"/>
              <a:stCxn id="21525" idx="2"/>
              <a:endCxn id="21526" idx="0"/>
            </p:cNvCxnSpPr>
            <p:nvPr/>
          </p:nvCxnSpPr>
          <p:spPr bwMode="auto">
            <a:xfrm flipH="1">
              <a:off x="1912" y="2162"/>
              <a:ext cx="414" cy="456"/>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28" name="Text Box 35">
              <a:extLst>
                <a:ext uri="{FF2B5EF4-FFF2-40B4-BE49-F238E27FC236}">
                  <a16:creationId xmlns:a16="http://schemas.microsoft.com/office/drawing/2014/main" id="{0A80D914-8F46-40B4-BB7B-FECD0A8FEABD}"/>
                </a:ext>
              </a:extLst>
            </p:cNvPr>
            <p:cNvSpPr txBox="1">
              <a:spLocks noChangeArrowheads="1"/>
            </p:cNvSpPr>
            <p:nvPr/>
          </p:nvSpPr>
          <p:spPr bwMode="auto">
            <a:xfrm>
              <a:off x="2617" y="2618"/>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cn/4</a:t>
              </a:r>
            </a:p>
          </p:txBody>
        </p:sp>
        <p:cxnSp>
          <p:nvCxnSpPr>
            <p:cNvPr id="21529" name="AutoShape 36">
              <a:extLst>
                <a:ext uri="{FF2B5EF4-FFF2-40B4-BE49-F238E27FC236}">
                  <a16:creationId xmlns:a16="http://schemas.microsoft.com/office/drawing/2014/main" id="{B312F8FF-C4A0-40CB-8D3D-BA4916B9F8D0}"/>
                </a:ext>
              </a:extLst>
            </p:cNvPr>
            <p:cNvCxnSpPr>
              <a:cxnSpLocks noChangeShapeType="1"/>
              <a:stCxn id="21525" idx="2"/>
              <a:endCxn id="21528" idx="0"/>
            </p:cNvCxnSpPr>
            <p:nvPr/>
          </p:nvCxnSpPr>
          <p:spPr bwMode="auto">
            <a:xfrm>
              <a:off x="2326" y="2162"/>
              <a:ext cx="464" cy="456"/>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30" name="Text Box 37">
              <a:extLst>
                <a:ext uri="{FF2B5EF4-FFF2-40B4-BE49-F238E27FC236}">
                  <a16:creationId xmlns:a16="http://schemas.microsoft.com/office/drawing/2014/main" id="{E73BFB79-B394-4955-AEE8-B340530D47E4}"/>
                </a:ext>
              </a:extLst>
            </p:cNvPr>
            <p:cNvSpPr txBox="1">
              <a:spLocks noChangeArrowheads="1"/>
            </p:cNvSpPr>
            <p:nvPr/>
          </p:nvSpPr>
          <p:spPr bwMode="auto">
            <a:xfrm>
              <a:off x="2170" y="2618"/>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cn/4</a:t>
              </a:r>
            </a:p>
          </p:txBody>
        </p:sp>
        <p:cxnSp>
          <p:nvCxnSpPr>
            <p:cNvPr id="21531" name="AutoShape 38">
              <a:extLst>
                <a:ext uri="{FF2B5EF4-FFF2-40B4-BE49-F238E27FC236}">
                  <a16:creationId xmlns:a16="http://schemas.microsoft.com/office/drawing/2014/main" id="{9B625236-6200-4475-9C00-7DDEF0897526}"/>
                </a:ext>
              </a:extLst>
            </p:cNvPr>
            <p:cNvCxnSpPr>
              <a:cxnSpLocks noChangeShapeType="1"/>
              <a:stCxn id="21525" idx="2"/>
              <a:endCxn id="21530" idx="0"/>
            </p:cNvCxnSpPr>
            <p:nvPr/>
          </p:nvCxnSpPr>
          <p:spPr bwMode="auto">
            <a:xfrm>
              <a:off x="2326" y="2162"/>
              <a:ext cx="17" cy="456"/>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32" name="Text Box 39">
              <a:extLst>
                <a:ext uri="{FF2B5EF4-FFF2-40B4-BE49-F238E27FC236}">
                  <a16:creationId xmlns:a16="http://schemas.microsoft.com/office/drawing/2014/main" id="{14C01040-D7F5-4EE6-A2D1-C23783C102E0}"/>
                </a:ext>
              </a:extLst>
            </p:cNvPr>
            <p:cNvSpPr txBox="1">
              <a:spLocks noChangeArrowheads="1"/>
            </p:cNvSpPr>
            <p:nvPr/>
          </p:nvSpPr>
          <p:spPr bwMode="auto">
            <a:xfrm>
              <a:off x="3500" y="1994"/>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cn/2</a:t>
              </a:r>
            </a:p>
          </p:txBody>
        </p:sp>
        <p:sp>
          <p:nvSpPr>
            <p:cNvPr id="21533" name="Text Box 40">
              <a:extLst>
                <a:ext uri="{FF2B5EF4-FFF2-40B4-BE49-F238E27FC236}">
                  <a16:creationId xmlns:a16="http://schemas.microsoft.com/office/drawing/2014/main" id="{5BCFC027-E499-4E50-A5DC-EA91E86481A0}"/>
                </a:ext>
              </a:extLst>
            </p:cNvPr>
            <p:cNvSpPr txBox="1">
              <a:spLocks noChangeArrowheads="1"/>
            </p:cNvSpPr>
            <p:nvPr/>
          </p:nvSpPr>
          <p:spPr bwMode="auto">
            <a:xfrm>
              <a:off x="3081" y="2618"/>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cn/4</a:t>
              </a:r>
            </a:p>
          </p:txBody>
        </p:sp>
        <p:cxnSp>
          <p:nvCxnSpPr>
            <p:cNvPr id="21534" name="AutoShape 41">
              <a:extLst>
                <a:ext uri="{FF2B5EF4-FFF2-40B4-BE49-F238E27FC236}">
                  <a16:creationId xmlns:a16="http://schemas.microsoft.com/office/drawing/2014/main" id="{F98697A1-F345-4C5F-9CB3-5FB87DB9A638}"/>
                </a:ext>
              </a:extLst>
            </p:cNvPr>
            <p:cNvCxnSpPr>
              <a:cxnSpLocks noChangeShapeType="1"/>
              <a:stCxn id="21532" idx="2"/>
              <a:endCxn id="21533" idx="0"/>
            </p:cNvCxnSpPr>
            <p:nvPr/>
          </p:nvCxnSpPr>
          <p:spPr bwMode="auto">
            <a:xfrm flipH="1">
              <a:off x="3254" y="2162"/>
              <a:ext cx="419" cy="456"/>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35" name="Text Box 42">
              <a:extLst>
                <a:ext uri="{FF2B5EF4-FFF2-40B4-BE49-F238E27FC236}">
                  <a16:creationId xmlns:a16="http://schemas.microsoft.com/office/drawing/2014/main" id="{B94F73F4-F9F8-47E7-804E-372CD42340FB}"/>
                </a:ext>
              </a:extLst>
            </p:cNvPr>
            <p:cNvSpPr txBox="1">
              <a:spLocks noChangeArrowheads="1"/>
            </p:cNvSpPr>
            <p:nvPr/>
          </p:nvSpPr>
          <p:spPr bwMode="auto">
            <a:xfrm>
              <a:off x="3963" y="2618"/>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cn/4</a:t>
              </a:r>
            </a:p>
          </p:txBody>
        </p:sp>
        <p:cxnSp>
          <p:nvCxnSpPr>
            <p:cNvPr id="21536" name="AutoShape 43">
              <a:extLst>
                <a:ext uri="{FF2B5EF4-FFF2-40B4-BE49-F238E27FC236}">
                  <a16:creationId xmlns:a16="http://schemas.microsoft.com/office/drawing/2014/main" id="{76FC8A1D-93B8-4FA0-B8D7-2CB8EED41969}"/>
                </a:ext>
              </a:extLst>
            </p:cNvPr>
            <p:cNvCxnSpPr>
              <a:cxnSpLocks noChangeShapeType="1"/>
              <a:stCxn id="21532" idx="2"/>
              <a:endCxn id="21535" idx="0"/>
            </p:cNvCxnSpPr>
            <p:nvPr/>
          </p:nvCxnSpPr>
          <p:spPr bwMode="auto">
            <a:xfrm>
              <a:off x="3673" y="2162"/>
              <a:ext cx="463" cy="456"/>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37" name="Text Box 44">
              <a:extLst>
                <a:ext uri="{FF2B5EF4-FFF2-40B4-BE49-F238E27FC236}">
                  <a16:creationId xmlns:a16="http://schemas.microsoft.com/office/drawing/2014/main" id="{B0EC84DF-FA76-42EC-B44C-F115F6620D07}"/>
                </a:ext>
              </a:extLst>
            </p:cNvPr>
            <p:cNvSpPr txBox="1">
              <a:spLocks noChangeArrowheads="1"/>
            </p:cNvSpPr>
            <p:nvPr/>
          </p:nvSpPr>
          <p:spPr bwMode="auto">
            <a:xfrm>
              <a:off x="3514" y="2618"/>
              <a:ext cx="346" cy="16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45720"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1800">
                  <a:latin typeface="Comic Sans MS" panose="030F0702030302020204" pitchFamily="66" charset="0"/>
                </a:rPr>
                <a:t>cn/4</a:t>
              </a:r>
            </a:p>
          </p:txBody>
        </p:sp>
        <p:cxnSp>
          <p:nvCxnSpPr>
            <p:cNvPr id="21538" name="AutoShape 45">
              <a:extLst>
                <a:ext uri="{FF2B5EF4-FFF2-40B4-BE49-F238E27FC236}">
                  <a16:creationId xmlns:a16="http://schemas.microsoft.com/office/drawing/2014/main" id="{EFB7098F-B85A-4B4D-A532-8D154875A8F3}"/>
                </a:ext>
              </a:extLst>
            </p:cNvPr>
            <p:cNvCxnSpPr>
              <a:cxnSpLocks noChangeShapeType="1"/>
              <a:stCxn id="21532" idx="2"/>
              <a:endCxn id="21537" idx="0"/>
            </p:cNvCxnSpPr>
            <p:nvPr/>
          </p:nvCxnSpPr>
          <p:spPr bwMode="auto">
            <a:xfrm>
              <a:off x="3673" y="2162"/>
              <a:ext cx="14" cy="456"/>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39" name="Text Box 46">
              <a:extLst>
                <a:ext uri="{FF2B5EF4-FFF2-40B4-BE49-F238E27FC236}">
                  <a16:creationId xmlns:a16="http://schemas.microsoft.com/office/drawing/2014/main" id="{3234F539-3A26-4F8C-AD1F-D598A38128BE}"/>
                </a:ext>
              </a:extLst>
            </p:cNvPr>
            <p:cNvSpPr txBox="1">
              <a:spLocks noChangeArrowheads="1"/>
            </p:cNvSpPr>
            <p:nvPr/>
          </p:nvSpPr>
          <p:spPr bwMode="auto">
            <a:xfrm>
              <a:off x="2146" y="2832"/>
              <a:ext cx="65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400">
                  <a:latin typeface="Comic Sans MS" panose="030F0702030302020204" pitchFamily="66" charset="0"/>
                </a:rPr>
                <a:t>. . .</a:t>
              </a:r>
            </a:p>
          </p:txBody>
        </p:sp>
        <p:sp>
          <p:nvSpPr>
            <p:cNvPr id="21540" name="Text Box 49">
              <a:extLst>
                <a:ext uri="{FF2B5EF4-FFF2-40B4-BE49-F238E27FC236}">
                  <a16:creationId xmlns:a16="http://schemas.microsoft.com/office/drawing/2014/main" id="{BC929C4E-17C2-40AA-8D38-08EAECAF221D}"/>
                </a:ext>
              </a:extLst>
            </p:cNvPr>
            <p:cNvSpPr txBox="1">
              <a:spLocks noChangeArrowheads="1"/>
            </p:cNvSpPr>
            <p:nvPr/>
          </p:nvSpPr>
          <p:spPr bwMode="auto">
            <a:xfrm>
              <a:off x="768" y="1296"/>
              <a:ext cx="576"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a:t>q=3</a:t>
              </a:r>
            </a:p>
          </p:txBody>
        </p:sp>
      </p:grpSp>
      <p:pic>
        <p:nvPicPr>
          <p:cNvPr id="6" name="图片 5">
            <a:extLst>
              <a:ext uri="{FF2B5EF4-FFF2-40B4-BE49-F238E27FC236}">
                <a16:creationId xmlns:a16="http://schemas.microsoft.com/office/drawing/2014/main" id="{DFD6C671-F730-EDFF-E922-42C9C6E6C2D2}"/>
              </a:ext>
            </a:extLst>
          </p:cNvPr>
          <p:cNvPicPr>
            <a:picLocks noChangeAspect="1"/>
          </p:cNvPicPr>
          <p:nvPr/>
        </p:nvPicPr>
        <p:blipFill>
          <a:blip r:embed="rId2"/>
          <a:stretch>
            <a:fillRect/>
          </a:stretch>
        </p:blipFill>
        <p:spPr>
          <a:xfrm>
            <a:off x="1477971" y="5641938"/>
            <a:ext cx="5414010" cy="524933"/>
          </a:xfrm>
          <a:prstGeom prst="rect">
            <a:avLst/>
          </a:prstGeom>
        </p:spPr>
      </p:pic>
    </p:spTree>
    <p:extLst>
      <p:ext uri="{BB962C8B-B14F-4D97-AF65-F5344CB8AC3E}">
        <p14:creationId xmlns:p14="http://schemas.microsoft.com/office/powerpoint/2010/main" val="19565335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60DFB5EF-64ED-4410-B7C2-0B7E1082790C}"/>
              </a:ext>
            </a:extLst>
          </p:cNvPr>
          <p:cNvSpPr>
            <a:spLocks noGrp="1" noChangeArrowheads="1"/>
          </p:cNvSpPr>
          <p:nvPr>
            <p:ph type="title"/>
          </p:nvPr>
        </p:nvSpPr>
        <p:spPr/>
        <p:txBody>
          <a:bodyPr/>
          <a:lstStyle/>
          <a:p>
            <a:pPr eaLnBrk="1" hangingPunct="1"/>
            <a:r>
              <a:rPr lang="zh-CN" altLang="en-US"/>
              <a:t>其他递推关系</a:t>
            </a:r>
          </a:p>
        </p:txBody>
      </p:sp>
      <p:sp>
        <p:nvSpPr>
          <p:cNvPr id="22532" name="Rectangle 3">
            <a:extLst>
              <a:ext uri="{FF2B5EF4-FFF2-40B4-BE49-F238E27FC236}">
                <a16:creationId xmlns:a16="http://schemas.microsoft.com/office/drawing/2014/main" id="{63399F70-C0D9-4E7D-919D-0A58661E6219}"/>
              </a:ext>
            </a:extLst>
          </p:cNvPr>
          <p:cNvSpPr>
            <a:spLocks noGrp="1" noChangeArrowheads="1"/>
          </p:cNvSpPr>
          <p:nvPr>
            <p:ph idx="1"/>
          </p:nvPr>
        </p:nvSpPr>
        <p:spPr/>
        <p:txBody>
          <a:bodyPr/>
          <a:lstStyle/>
          <a:p>
            <a:pPr eaLnBrk="1" hangingPunct="1">
              <a:buFont typeface="Wingdings" panose="05000000000000000000" pitchFamily="2" charset="2"/>
              <a:buNone/>
            </a:pPr>
            <a:r>
              <a:rPr lang="zh-CN" altLang="en-US" dirty="0"/>
              <a:t> 类似的根据上图可以得到（</a:t>
            </a:r>
            <a:r>
              <a:rPr lang="en-US" altLang="zh-CN" dirty="0"/>
              <a:t>P152</a:t>
            </a:r>
            <a:r>
              <a:rPr lang="zh-CN" altLang="en-US" dirty="0"/>
              <a:t>）：</a:t>
            </a:r>
          </a:p>
        </p:txBody>
      </p:sp>
      <p:sp>
        <p:nvSpPr>
          <p:cNvPr id="22530" name="灯片编号占位符 5">
            <a:extLst>
              <a:ext uri="{FF2B5EF4-FFF2-40B4-BE49-F238E27FC236}">
                <a16:creationId xmlns:a16="http://schemas.microsoft.com/office/drawing/2014/main" id="{22E053D6-AC58-47BB-9DD3-F0241519096C}"/>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4174640-A990-4D66-AEDF-88496BC927A2}" type="slidenum">
              <a:rPr kumimoji="0" lang="zh-CN" altLang="en-US" sz="1400" smtClean="0"/>
              <a:pPr>
                <a:spcBef>
                  <a:spcPct val="0"/>
                </a:spcBef>
                <a:buClrTx/>
                <a:buSzTx/>
                <a:buFontTx/>
                <a:buNone/>
              </a:pPr>
              <a:t>77</a:t>
            </a:fld>
            <a:endParaRPr kumimoji="0" lang="en-US" altLang="zh-CN" sz="1400"/>
          </a:p>
        </p:txBody>
      </p:sp>
      <p:graphicFrame>
        <p:nvGraphicFramePr>
          <p:cNvPr id="22533" name="Object 6">
            <a:extLst>
              <a:ext uri="{FF2B5EF4-FFF2-40B4-BE49-F238E27FC236}">
                <a16:creationId xmlns:a16="http://schemas.microsoft.com/office/drawing/2014/main" id="{45582FEB-C8A6-48F9-8435-C79D7088481C}"/>
              </a:ext>
            </a:extLst>
          </p:cNvPr>
          <p:cNvGraphicFramePr>
            <a:graphicFrameLocks noChangeAspect="1"/>
          </p:cNvGraphicFramePr>
          <p:nvPr>
            <p:extLst>
              <p:ext uri="{D42A27DB-BD31-4B8C-83A1-F6EECF244321}">
                <p14:modId xmlns:p14="http://schemas.microsoft.com/office/powerpoint/2010/main" val="3275311137"/>
              </p:ext>
            </p:extLst>
          </p:nvPr>
        </p:nvGraphicFramePr>
        <p:xfrm>
          <a:off x="179512" y="2276873"/>
          <a:ext cx="6773534" cy="1060848"/>
        </p:xfrm>
        <a:graphic>
          <a:graphicData uri="http://schemas.openxmlformats.org/presentationml/2006/ole">
            <mc:AlternateContent xmlns:mc="http://schemas.openxmlformats.org/markup-compatibility/2006">
              <mc:Choice xmlns:v="urn:schemas-microsoft-com:vml" Requires="v">
                <p:oleObj name="Equation" r:id="rId2" imgW="3162300" imgH="495300" progId="Equation.3">
                  <p:embed/>
                </p:oleObj>
              </mc:Choice>
              <mc:Fallback>
                <p:oleObj name="Equation" r:id="rId2" imgW="3162300" imgH="495300" progId="Equation.3">
                  <p:embed/>
                  <p:pic>
                    <p:nvPicPr>
                      <p:cNvPr id="22533" name="Object 6">
                        <a:extLst>
                          <a:ext uri="{FF2B5EF4-FFF2-40B4-BE49-F238E27FC236}">
                            <a16:creationId xmlns:a16="http://schemas.microsoft.com/office/drawing/2014/main" id="{45582FEB-C8A6-48F9-8435-C79D70884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76873"/>
                        <a:ext cx="6773534" cy="1060848"/>
                      </a:xfrm>
                      <a:prstGeom prst="rect">
                        <a:avLst/>
                      </a:prstGeom>
                      <a:noFill/>
                      <a:ln>
                        <a:noFill/>
                      </a:ln>
                      <a:effectLst/>
                    </p:spPr>
                  </p:pic>
                </p:oleObj>
              </mc:Fallback>
            </mc:AlternateContent>
          </a:graphicData>
        </a:graphic>
      </p:graphicFrame>
      <p:graphicFrame>
        <p:nvGraphicFramePr>
          <p:cNvPr id="22534" name="Object 8">
            <a:extLst>
              <a:ext uri="{FF2B5EF4-FFF2-40B4-BE49-F238E27FC236}">
                <a16:creationId xmlns:a16="http://schemas.microsoft.com/office/drawing/2014/main" id="{24365E4D-7F47-44EA-A53A-5699CADCEA4D}"/>
              </a:ext>
            </a:extLst>
          </p:cNvPr>
          <p:cNvGraphicFramePr>
            <a:graphicFrameLocks noChangeAspect="1"/>
          </p:cNvGraphicFramePr>
          <p:nvPr>
            <p:extLst>
              <p:ext uri="{D42A27DB-BD31-4B8C-83A1-F6EECF244321}">
                <p14:modId xmlns:p14="http://schemas.microsoft.com/office/powerpoint/2010/main" val="621641878"/>
              </p:ext>
            </p:extLst>
          </p:nvPr>
        </p:nvGraphicFramePr>
        <p:xfrm>
          <a:off x="533134" y="3421910"/>
          <a:ext cx="8588437" cy="1023885"/>
        </p:xfrm>
        <a:graphic>
          <a:graphicData uri="http://schemas.openxmlformats.org/presentationml/2006/ole">
            <mc:AlternateContent xmlns:mc="http://schemas.openxmlformats.org/markup-compatibility/2006">
              <mc:Choice xmlns:v="urn:schemas-microsoft-com:vml" Requires="v">
                <p:oleObj name="Equation" r:id="rId4" imgW="4051300" imgH="482600" progId="Equation.3">
                  <p:embed/>
                </p:oleObj>
              </mc:Choice>
              <mc:Fallback>
                <p:oleObj name="Equation" r:id="rId4" imgW="4051300" imgH="482600" progId="Equation.3">
                  <p:embed/>
                  <p:pic>
                    <p:nvPicPr>
                      <p:cNvPr id="22534" name="Object 8">
                        <a:extLst>
                          <a:ext uri="{FF2B5EF4-FFF2-40B4-BE49-F238E27FC236}">
                            <a16:creationId xmlns:a16="http://schemas.microsoft.com/office/drawing/2014/main" id="{24365E4D-7F47-44EA-A53A-5699CADCEA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134" y="3421910"/>
                        <a:ext cx="8588437" cy="1023885"/>
                      </a:xfrm>
                      <a:prstGeom prst="rect">
                        <a:avLst/>
                      </a:prstGeom>
                      <a:noFill/>
                      <a:ln>
                        <a:noFill/>
                      </a:ln>
                      <a:effectLst/>
                    </p:spPr>
                  </p:pic>
                </p:oleObj>
              </mc:Fallback>
            </mc:AlternateContent>
          </a:graphicData>
        </a:graphic>
      </p:graphicFrame>
      <p:grpSp>
        <p:nvGrpSpPr>
          <p:cNvPr id="24587" name="Group 11">
            <a:extLst>
              <a:ext uri="{FF2B5EF4-FFF2-40B4-BE49-F238E27FC236}">
                <a16:creationId xmlns:a16="http://schemas.microsoft.com/office/drawing/2014/main" id="{7705664E-DB81-4627-8BB5-C4E57E7B2477}"/>
              </a:ext>
            </a:extLst>
          </p:cNvPr>
          <p:cNvGrpSpPr>
            <a:grpSpLocks/>
          </p:cNvGrpSpPr>
          <p:nvPr/>
        </p:nvGrpSpPr>
        <p:grpSpPr bwMode="auto">
          <a:xfrm>
            <a:off x="457200" y="4822868"/>
            <a:ext cx="8491538" cy="946150"/>
            <a:chOff x="288" y="3264"/>
            <a:chExt cx="5349" cy="596"/>
          </a:xfrm>
        </p:grpSpPr>
        <p:sp>
          <p:nvSpPr>
            <p:cNvPr id="22536" name="Text Box 7">
              <a:extLst>
                <a:ext uri="{FF2B5EF4-FFF2-40B4-BE49-F238E27FC236}">
                  <a16:creationId xmlns:a16="http://schemas.microsoft.com/office/drawing/2014/main" id="{34992210-5A4C-4D51-B271-36F78A1AA714}"/>
                </a:ext>
              </a:extLst>
            </p:cNvPr>
            <p:cNvSpPr txBox="1">
              <a:spLocks noChangeArrowheads="1"/>
            </p:cNvSpPr>
            <p:nvPr/>
          </p:nvSpPr>
          <p:spPr bwMode="auto">
            <a:xfrm>
              <a:off x="288" y="3264"/>
              <a:ext cx="4656"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dirty="0"/>
                <a:t>定理5.4 任何满足5.3并具有</a:t>
              </a:r>
              <a:r>
                <a:rPr lang="en-US" altLang="zh-CN" sz="2800" dirty="0"/>
                <a:t>q&gt;2</a:t>
              </a:r>
              <a:r>
                <a:rPr lang="zh-CN" altLang="en-US" sz="2800" dirty="0"/>
                <a:t>的函数</a:t>
              </a:r>
              <a:r>
                <a:rPr lang="en-US" altLang="zh-CN" sz="2800" dirty="0"/>
                <a:t>T(.)</a:t>
              </a:r>
              <a:r>
                <a:rPr lang="zh-CN" altLang="en-US" sz="2800" dirty="0"/>
                <a:t>是有界的。</a:t>
              </a:r>
            </a:p>
          </p:txBody>
        </p:sp>
        <p:graphicFrame>
          <p:nvGraphicFramePr>
            <p:cNvPr id="22537" name="Object 10">
              <a:extLst>
                <a:ext uri="{FF2B5EF4-FFF2-40B4-BE49-F238E27FC236}">
                  <a16:creationId xmlns:a16="http://schemas.microsoft.com/office/drawing/2014/main" id="{34409AE0-F5D0-4F1C-BC2E-397B8BD97638}"/>
                </a:ext>
              </a:extLst>
            </p:cNvPr>
            <p:cNvGraphicFramePr>
              <a:graphicFrameLocks noChangeAspect="1"/>
            </p:cNvGraphicFramePr>
            <p:nvPr>
              <p:extLst>
                <p:ext uri="{D42A27DB-BD31-4B8C-83A1-F6EECF244321}">
                  <p14:modId xmlns:p14="http://schemas.microsoft.com/office/powerpoint/2010/main" val="724739851"/>
                </p:ext>
              </p:extLst>
            </p:nvPr>
          </p:nvGraphicFramePr>
          <p:xfrm>
            <a:off x="4752" y="3264"/>
            <a:ext cx="885" cy="347"/>
          </p:xfrm>
          <a:graphic>
            <a:graphicData uri="http://schemas.openxmlformats.org/presentationml/2006/ole">
              <mc:AlternateContent xmlns:mc="http://schemas.openxmlformats.org/markup-compatibility/2006">
                <mc:Choice xmlns:v="urn:schemas-microsoft-com:vml" Requires="v">
                  <p:oleObj name="Equation" r:id="rId6" imgW="583947" imgH="228501" progId="Equation.3">
                    <p:embed/>
                  </p:oleObj>
                </mc:Choice>
                <mc:Fallback>
                  <p:oleObj name="Equation" r:id="rId6" imgW="583947" imgH="228501" progId="Equation.3">
                    <p:embed/>
                    <p:pic>
                      <p:nvPicPr>
                        <p:cNvPr id="22537" name="Object 10">
                          <a:extLst>
                            <a:ext uri="{FF2B5EF4-FFF2-40B4-BE49-F238E27FC236}">
                              <a16:creationId xmlns:a16="http://schemas.microsoft.com/office/drawing/2014/main" id="{34409AE0-F5D0-4F1C-BC2E-397B8BD976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2" y="3264"/>
                          <a:ext cx="885" cy="347"/>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177381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4587"/>
                                        </p:tgtEl>
                                        <p:attrNameLst>
                                          <p:attrName>style.visibility</p:attrName>
                                        </p:attrNameLst>
                                      </p:cBhvr>
                                      <p:to>
                                        <p:strVal val="visible"/>
                                      </p:to>
                                    </p:set>
                                    <p:anim calcmode="lin" valueType="num">
                                      <p:cBhvr additive="base">
                                        <p:cTn id="7" dur="500" fill="hold"/>
                                        <p:tgtEl>
                                          <p:spTgt spid="24587"/>
                                        </p:tgtEl>
                                        <p:attrNameLst>
                                          <p:attrName>ppt_x</p:attrName>
                                        </p:attrNameLst>
                                      </p:cBhvr>
                                      <p:tavLst>
                                        <p:tav tm="0">
                                          <p:val>
                                            <p:strVal val="0-#ppt_w/2"/>
                                          </p:val>
                                        </p:tav>
                                        <p:tav tm="100000">
                                          <p:val>
                                            <p:strVal val="#ppt_x"/>
                                          </p:val>
                                        </p:tav>
                                      </p:tavLst>
                                    </p:anim>
                                    <p:anim calcmode="lin" valueType="num">
                                      <p:cBhvr additive="base">
                                        <p:cTn id="8" dur="500" fill="hold"/>
                                        <p:tgtEl>
                                          <p:spTgt spid="245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B34085DE-0B0A-4824-A509-D91370C73FC2}"/>
              </a:ext>
            </a:extLst>
          </p:cNvPr>
          <p:cNvSpPr>
            <a:spLocks noGrp="1" noChangeArrowheads="1"/>
          </p:cNvSpPr>
          <p:nvPr>
            <p:ph type="title"/>
          </p:nvPr>
        </p:nvSpPr>
        <p:spPr/>
        <p:txBody>
          <a:bodyPr/>
          <a:lstStyle/>
          <a:p>
            <a:pPr eaLnBrk="1" hangingPunct="1"/>
            <a:r>
              <a:rPr lang="zh-CN" altLang="en-US"/>
              <a:t>其他递推关系</a:t>
            </a:r>
          </a:p>
        </p:txBody>
      </p:sp>
      <p:sp>
        <p:nvSpPr>
          <p:cNvPr id="23556" name="Rectangle 3">
            <a:extLst>
              <a:ext uri="{FF2B5EF4-FFF2-40B4-BE49-F238E27FC236}">
                <a16:creationId xmlns:a16="http://schemas.microsoft.com/office/drawing/2014/main" id="{ADF1317F-7270-453A-A910-A78F060083EA}"/>
              </a:ext>
            </a:extLst>
          </p:cNvPr>
          <p:cNvSpPr>
            <a:spLocks noGrp="1" noChangeArrowheads="1"/>
          </p:cNvSpPr>
          <p:nvPr>
            <p:ph idx="1"/>
          </p:nvPr>
        </p:nvSpPr>
        <p:spPr>
          <a:xfrm>
            <a:off x="628650" y="1556792"/>
            <a:ext cx="7886700" cy="4620171"/>
          </a:xfrm>
        </p:spPr>
        <p:txBody>
          <a:bodyPr/>
          <a:lstStyle/>
          <a:p>
            <a:pPr algn="just" eaLnBrk="1" hangingPunct="1">
              <a:lnSpc>
                <a:spcPct val="150000"/>
              </a:lnSpc>
              <a:spcAft>
                <a:spcPts val="1200"/>
              </a:spcAft>
            </a:pPr>
            <a:r>
              <a:rPr lang="zh-CN" altLang="en-US" sz="2400" dirty="0"/>
              <a:t>定理5.5 任何满足5.3式并具有</a:t>
            </a:r>
            <a:r>
              <a:rPr lang="en-US" altLang="zh-CN" sz="2400" dirty="0"/>
              <a:t>q=1</a:t>
            </a:r>
            <a:r>
              <a:rPr lang="zh-CN" altLang="en-US" sz="2400" dirty="0"/>
              <a:t>的函数</a:t>
            </a:r>
            <a:r>
              <a:rPr lang="en-US" altLang="zh-CN" sz="2400" dirty="0"/>
              <a:t>T(.) (T(n)&lt;=T(n/2)+O(n))</a:t>
            </a:r>
            <a:r>
              <a:rPr lang="zh-CN" altLang="en-US" sz="2400" dirty="0"/>
              <a:t>是</a:t>
            </a:r>
            <a:r>
              <a:rPr lang="en-US" altLang="zh-CN" sz="2400" dirty="0"/>
              <a:t>O(n)</a:t>
            </a:r>
            <a:r>
              <a:rPr lang="zh-CN" altLang="en-US" sz="2400" dirty="0"/>
              <a:t>有界的。</a:t>
            </a:r>
          </a:p>
          <a:p>
            <a:pPr algn="just" eaLnBrk="1" hangingPunct="1"/>
            <a:r>
              <a:rPr lang="zh-CN" altLang="en-US" sz="2400" dirty="0"/>
              <a:t>证明：</a:t>
            </a:r>
          </a:p>
          <a:p>
            <a:pPr eaLnBrk="1" hangingPunct="1"/>
            <a:endParaRPr lang="zh-CN" altLang="en-US" dirty="0"/>
          </a:p>
        </p:txBody>
      </p:sp>
      <p:sp>
        <p:nvSpPr>
          <p:cNvPr id="23554" name="灯片编号占位符 5">
            <a:extLst>
              <a:ext uri="{FF2B5EF4-FFF2-40B4-BE49-F238E27FC236}">
                <a16:creationId xmlns:a16="http://schemas.microsoft.com/office/drawing/2014/main" id="{B0D447AB-8AB8-4462-A14E-F5F3BA0ACE1E}"/>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E315FAC-3953-4B3D-9DF9-2C0FFB8AD493}" type="slidenum">
              <a:rPr kumimoji="0" lang="zh-CN" altLang="en-US" sz="1400" smtClean="0"/>
              <a:pPr>
                <a:spcBef>
                  <a:spcPct val="0"/>
                </a:spcBef>
                <a:buClrTx/>
                <a:buSzTx/>
                <a:buFontTx/>
                <a:buNone/>
              </a:pPr>
              <a:t>78</a:t>
            </a:fld>
            <a:endParaRPr kumimoji="0" lang="en-US" altLang="zh-CN" sz="1400"/>
          </a:p>
        </p:txBody>
      </p:sp>
      <p:graphicFrame>
        <p:nvGraphicFramePr>
          <p:cNvPr id="23557" name="Object 4">
            <a:extLst>
              <a:ext uri="{FF2B5EF4-FFF2-40B4-BE49-F238E27FC236}">
                <a16:creationId xmlns:a16="http://schemas.microsoft.com/office/drawing/2014/main" id="{A7631784-0276-4348-BF5F-D52FBDFF884D}"/>
              </a:ext>
            </a:extLst>
          </p:cNvPr>
          <p:cNvGraphicFramePr>
            <a:graphicFrameLocks noChangeAspect="1"/>
          </p:cNvGraphicFramePr>
          <p:nvPr>
            <p:extLst>
              <p:ext uri="{D42A27DB-BD31-4B8C-83A1-F6EECF244321}">
                <p14:modId xmlns:p14="http://schemas.microsoft.com/office/powerpoint/2010/main" val="58038717"/>
              </p:ext>
            </p:extLst>
          </p:nvPr>
        </p:nvGraphicFramePr>
        <p:xfrm>
          <a:off x="1600106" y="3645024"/>
          <a:ext cx="5867400" cy="1039813"/>
        </p:xfrm>
        <a:graphic>
          <a:graphicData uri="http://schemas.openxmlformats.org/presentationml/2006/ole">
            <mc:AlternateContent xmlns:mc="http://schemas.openxmlformats.org/markup-compatibility/2006">
              <mc:Choice xmlns:v="urn:schemas-microsoft-com:vml" Requires="v">
                <p:oleObj name="Equation" r:id="rId2" imgW="2578100" imgH="457200" progId="Equation.3">
                  <p:embed/>
                </p:oleObj>
              </mc:Choice>
              <mc:Fallback>
                <p:oleObj name="Equation" r:id="rId2" imgW="2578100" imgH="457200" progId="Equation.3">
                  <p:embed/>
                  <p:pic>
                    <p:nvPicPr>
                      <p:cNvPr id="23557" name="Object 4">
                        <a:extLst>
                          <a:ext uri="{FF2B5EF4-FFF2-40B4-BE49-F238E27FC236}">
                            <a16:creationId xmlns:a16="http://schemas.microsoft.com/office/drawing/2014/main" id="{A7631784-0276-4348-BF5F-D52FBDFF8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106" y="3645024"/>
                        <a:ext cx="5867400" cy="1039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53742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6CAB6CE0-7BE7-419E-83A3-6BDE36E41EAB}"/>
              </a:ext>
            </a:extLst>
          </p:cNvPr>
          <p:cNvSpPr>
            <a:spLocks noGrp="1" noChangeArrowheads="1"/>
          </p:cNvSpPr>
          <p:nvPr>
            <p:ph type="title"/>
          </p:nvPr>
        </p:nvSpPr>
        <p:spPr>
          <a:xfrm>
            <a:off x="658806" y="460714"/>
            <a:ext cx="7793038" cy="1143000"/>
          </a:xfrm>
        </p:spPr>
        <p:txBody>
          <a:bodyPr/>
          <a:lstStyle/>
          <a:p>
            <a:pPr eaLnBrk="1" hangingPunct="1"/>
            <a:r>
              <a:rPr lang="zh-CN" altLang="en-US" dirty="0"/>
              <a:t>其他递推关系</a:t>
            </a:r>
          </a:p>
        </p:txBody>
      </p:sp>
      <p:sp>
        <p:nvSpPr>
          <p:cNvPr id="24580" name="Rectangle 3">
            <a:extLst>
              <a:ext uri="{FF2B5EF4-FFF2-40B4-BE49-F238E27FC236}">
                <a16:creationId xmlns:a16="http://schemas.microsoft.com/office/drawing/2014/main" id="{D0757D0F-0F9C-47BF-B171-40D66515E273}"/>
              </a:ext>
            </a:extLst>
          </p:cNvPr>
          <p:cNvSpPr>
            <a:spLocks noGrp="1" noChangeArrowheads="1"/>
          </p:cNvSpPr>
          <p:nvPr>
            <p:ph idx="1"/>
          </p:nvPr>
        </p:nvSpPr>
        <p:spPr/>
        <p:txBody>
          <a:bodyPr/>
          <a:lstStyle/>
          <a:p>
            <a:pPr eaLnBrk="1" hangingPunct="1"/>
            <a:r>
              <a:rPr lang="zh-CN" altLang="en-US" dirty="0"/>
              <a:t>命题5.6 对某个常数</a:t>
            </a:r>
            <a:r>
              <a:rPr lang="en-US" altLang="zh-CN" dirty="0"/>
              <a:t>c, </a:t>
            </a:r>
          </a:p>
          <a:p>
            <a:pPr eaLnBrk="1" hangingPunct="1"/>
            <a:endParaRPr lang="zh-CN" altLang="en-US" dirty="0"/>
          </a:p>
          <a:p>
            <a:pPr eaLnBrk="1" hangingPunct="1">
              <a:buFont typeface="Wingdings" panose="05000000000000000000" pitchFamily="2" charset="2"/>
              <a:buNone/>
            </a:pPr>
            <a:r>
              <a:rPr lang="en-US" altLang="zh-CN" dirty="0"/>
              <a:t> T(n)</a:t>
            </a:r>
            <a:r>
              <a:rPr lang="zh-CN" altLang="en-US" dirty="0"/>
              <a:t>的复杂度应该是？</a:t>
            </a:r>
          </a:p>
        </p:txBody>
      </p:sp>
      <p:sp>
        <p:nvSpPr>
          <p:cNvPr id="24578" name="灯片编号占位符 5">
            <a:extLst>
              <a:ext uri="{FF2B5EF4-FFF2-40B4-BE49-F238E27FC236}">
                <a16:creationId xmlns:a16="http://schemas.microsoft.com/office/drawing/2014/main" id="{92140771-774E-4D24-911D-9E71E4578586}"/>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83376CD-B197-450D-AF18-DC237E297860}" type="slidenum">
              <a:rPr kumimoji="0" lang="zh-CN" altLang="en-US" sz="1400" smtClean="0"/>
              <a:pPr>
                <a:spcBef>
                  <a:spcPct val="0"/>
                </a:spcBef>
                <a:buClrTx/>
                <a:buSzTx/>
                <a:buFontTx/>
                <a:buNone/>
              </a:pPr>
              <a:t>79</a:t>
            </a:fld>
            <a:endParaRPr kumimoji="0" lang="en-US" altLang="zh-CN" sz="1400"/>
          </a:p>
        </p:txBody>
      </p:sp>
      <p:graphicFrame>
        <p:nvGraphicFramePr>
          <p:cNvPr id="24581" name="Object 4">
            <a:extLst>
              <a:ext uri="{FF2B5EF4-FFF2-40B4-BE49-F238E27FC236}">
                <a16:creationId xmlns:a16="http://schemas.microsoft.com/office/drawing/2014/main" id="{F4AEFB69-186E-4EEF-955D-74F9EE67D501}"/>
              </a:ext>
            </a:extLst>
          </p:cNvPr>
          <p:cNvGraphicFramePr>
            <a:graphicFrameLocks noChangeAspect="1"/>
          </p:cNvGraphicFramePr>
          <p:nvPr>
            <p:extLst>
              <p:ext uri="{D42A27DB-BD31-4B8C-83A1-F6EECF244321}">
                <p14:modId xmlns:p14="http://schemas.microsoft.com/office/powerpoint/2010/main" val="4085040273"/>
              </p:ext>
            </p:extLst>
          </p:nvPr>
        </p:nvGraphicFramePr>
        <p:xfrm>
          <a:off x="2238772" y="3209883"/>
          <a:ext cx="4666456" cy="1258929"/>
        </p:xfrm>
        <a:graphic>
          <a:graphicData uri="http://schemas.openxmlformats.org/presentationml/2006/ole">
            <mc:AlternateContent xmlns:mc="http://schemas.openxmlformats.org/markup-compatibility/2006">
              <mc:Choice xmlns:v="urn:schemas-microsoft-com:vml" Requires="v">
                <p:oleObj name="Equation" r:id="rId2" imgW="1790700" imgH="482600" progId="Equation.3">
                  <p:embed/>
                </p:oleObj>
              </mc:Choice>
              <mc:Fallback>
                <p:oleObj name="Equation" r:id="rId2" imgW="1790700" imgH="482600" progId="Equation.3">
                  <p:embed/>
                  <p:pic>
                    <p:nvPicPr>
                      <p:cNvPr id="24581" name="Object 4">
                        <a:extLst>
                          <a:ext uri="{FF2B5EF4-FFF2-40B4-BE49-F238E27FC236}">
                            <a16:creationId xmlns:a16="http://schemas.microsoft.com/office/drawing/2014/main" id="{F4AEFB69-186E-4EEF-955D-74F9EE67D5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772" y="3209883"/>
                        <a:ext cx="4666456" cy="1258929"/>
                      </a:xfrm>
                      <a:prstGeom prst="rect">
                        <a:avLst/>
                      </a:prstGeom>
                      <a:noFill/>
                      <a:ln>
                        <a:noFill/>
                      </a:ln>
                      <a:effectLst/>
                    </p:spPr>
                  </p:pic>
                </p:oleObj>
              </mc:Fallback>
            </mc:AlternateContent>
          </a:graphicData>
        </a:graphic>
      </p:graphicFrame>
      <p:graphicFrame>
        <p:nvGraphicFramePr>
          <p:cNvPr id="26629" name="Object 5">
            <a:extLst>
              <a:ext uri="{FF2B5EF4-FFF2-40B4-BE49-F238E27FC236}">
                <a16:creationId xmlns:a16="http://schemas.microsoft.com/office/drawing/2014/main" id="{83033620-C1AC-45EA-A044-9E72611ECD31}"/>
              </a:ext>
            </a:extLst>
          </p:cNvPr>
          <p:cNvGraphicFramePr>
            <a:graphicFrameLocks noChangeAspect="1"/>
          </p:cNvGraphicFramePr>
          <p:nvPr/>
        </p:nvGraphicFramePr>
        <p:xfrm>
          <a:off x="2209800" y="4648200"/>
          <a:ext cx="2133600" cy="582613"/>
        </p:xfrm>
        <a:graphic>
          <a:graphicData uri="http://schemas.openxmlformats.org/presentationml/2006/ole">
            <mc:AlternateContent xmlns:mc="http://schemas.openxmlformats.org/markup-compatibility/2006">
              <mc:Choice xmlns:v="urn:schemas-microsoft-com:vml" Requires="v">
                <p:oleObj name="Equation" r:id="rId4" imgW="838200" imgH="228600" progId="Equation.3">
                  <p:embed/>
                </p:oleObj>
              </mc:Choice>
              <mc:Fallback>
                <p:oleObj name="Equation" r:id="rId4" imgW="838200" imgH="228600" progId="Equation.3">
                  <p:embed/>
                  <p:pic>
                    <p:nvPicPr>
                      <p:cNvPr id="26629" name="Object 5">
                        <a:extLst>
                          <a:ext uri="{FF2B5EF4-FFF2-40B4-BE49-F238E27FC236}">
                            <a16:creationId xmlns:a16="http://schemas.microsoft.com/office/drawing/2014/main" id="{83033620-C1AC-45EA-A044-9E72611EC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648200"/>
                        <a:ext cx="21336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47408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629"/>
                                        </p:tgtEl>
                                        <p:attrNameLst>
                                          <p:attrName>style.visibility</p:attrName>
                                        </p:attrNameLst>
                                      </p:cBhvr>
                                      <p:to>
                                        <p:strVal val="visible"/>
                                      </p:to>
                                    </p:set>
                                    <p:anim calcmode="lin" valueType="num">
                                      <p:cBhvr additive="base">
                                        <p:cTn id="7" dur="500" fill="hold"/>
                                        <p:tgtEl>
                                          <p:spTgt spid="26629"/>
                                        </p:tgtEl>
                                        <p:attrNameLst>
                                          <p:attrName>ppt_x</p:attrName>
                                        </p:attrNameLst>
                                      </p:cBhvr>
                                      <p:tavLst>
                                        <p:tav tm="0">
                                          <p:val>
                                            <p:strVal val="0-#ppt_w/2"/>
                                          </p:val>
                                        </p:tav>
                                        <p:tav tm="100000">
                                          <p:val>
                                            <p:strVal val="#ppt_x"/>
                                          </p:val>
                                        </p:tav>
                                      </p:tavLst>
                                    </p:anim>
                                    <p:anim calcmode="lin" valueType="num">
                                      <p:cBhvr additive="base">
                                        <p:cTn id="8" dur="500" fill="hold"/>
                                        <p:tgtEl>
                                          <p:spTgt spid="266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a:latin typeface="黑体" pitchFamily="2" charset="-122"/>
                <a:ea typeface="黑体" pitchFamily="2" charset="-122"/>
              </a:rPr>
              <a:t>2.1  </a:t>
            </a:r>
            <a:r>
              <a:rPr lang="zh-CN" altLang="en-US">
                <a:effectLst>
                  <a:outerShdw blurRad="38100" dist="38100" dir="2700000" algn="tl">
                    <a:srgbClr val="C0C0C0"/>
                  </a:outerShdw>
                </a:effectLst>
                <a:latin typeface="黑体" pitchFamily="2" charset="-122"/>
                <a:ea typeface="黑体" pitchFamily="2" charset="-122"/>
              </a:rPr>
              <a:t>递归的概念</a:t>
            </a:r>
          </a:p>
        </p:txBody>
      </p:sp>
      <p:sp>
        <p:nvSpPr>
          <p:cNvPr id="14339" name="Text Box 3"/>
          <p:cNvSpPr txBox="1">
            <a:spLocks noChangeArrowheads="1"/>
          </p:cNvSpPr>
          <p:nvPr/>
        </p:nvSpPr>
        <p:spPr bwMode="auto">
          <a:xfrm>
            <a:off x="433388" y="1511446"/>
            <a:ext cx="8710612" cy="131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lnSpc>
                <a:spcPct val="150000"/>
              </a:lnSpc>
            </a:pPr>
            <a:r>
              <a:rPr lang="zh-CN" altLang="en-US" sz="3200" b="1" dirty="0">
                <a:solidFill>
                  <a:schemeClr val="accent1"/>
                </a:solidFill>
                <a:latin typeface="黑体" pitchFamily="2" charset="-122"/>
                <a:ea typeface="黑体" pitchFamily="2" charset="-122"/>
              </a:rPr>
              <a:t>例</a:t>
            </a:r>
            <a:r>
              <a:rPr lang="en-US" altLang="zh-CN" sz="3200" b="1" dirty="0">
                <a:solidFill>
                  <a:schemeClr val="accent1"/>
                </a:solidFill>
                <a:latin typeface="黑体" pitchFamily="2" charset="-122"/>
                <a:ea typeface="黑体" pitchFamily="2" charset="-122"/>
              </a:rPr>
              <a:t>1  </a:t>
            </a:r>
            <a:r>
              <a:rPr lang="zh-CN" altLang="en-US" sz="3200" b="1" dirty="0">
                <a:solidFill>
                  <a:schemeClr val="accent1"/>
                </a:solidFill>
                <a:latin typeface="黑体" pitchFamily="2" charset="-122"/>
                <a:ea typeface="黑体" pitchFamily="2" charset="-122"/>
              </a:rPr>
              <a:t>阶乘函数</a:t>
            </a:r>
          </a:p>
          <a:p>
            <a:pPr>
              <a:lnSpc>
                <a:spcPct val="150000"/>
              </a:lnSpc>
            </a:pPr>
            <a:r>
              <a:rPr lang="zh-CN" altLang="en-US" sz="2400" dirty="0">
                <a:solidFill>
                  <a:schemeClr val="accent1"/>
                </a:solidFill>
                <a:latin typeface="宋体" pitchFamily="2" charset="-122"/>
              </a:rPr>
              <a:t>    </a:t>
            </a:r>
            <a:r>
              <a:rPr lang="zh-CN" altLang="en-US" sz="2400" dirty="0">
                <a:solidFill>
                  <a:schemeClr val="accent1"/>
                </a:solidFill>
                <a:latin typeface="楷体_GB2312" pitchFamily="49" charset="-122"/>
                <a:ea typeface="楷体_GB2312" pitchFamily="49" charset="-122"/>
              </a:rPr>
              <a:t>阶乘函数可递归地定义为：</a:t>
            </a:r>
          </a:p>
        </p:txBody>
      </p:sp>
      <p:graphicFrame>
        <p:nvGraphicFramePr>
          <p:cNvPr id="14341" name="Object 5"/>
          <p:cNvGraphicFramePr>
            <a:graphicFrameLocks noChangeAspect="1"/>
          </p:cNvGraphicFramePr>
          <p:nvPr/>
        </p:nvGraphicFramePr>
        <p:xfrm>
          <a:off x="2411760" y="2924944"/>
          <a:ext cx="3384550" cy="1204912"/>
        </p:xfrm>
        <a:graphic>
          <a:graphicData uri="http://schemas.openxmlformats.org/presentationml/2006/ole">
            <mc:AlternateContent xmlns:mc="http://schemas.openxmlformats.org/markup-compatibility/2006">
              <mc:Choice xmlns:v="urn:schemas-microsoft-com:vml" Requires="v">
                <p:oleObj name="公式" r:id="rId3" imgW="1282700" imgH="457200" progId="Equation.3">
                  <p:embed/>
                </p:oleObj>
              </mc:Choice>
              <mc:Fallback>
                <p:oleObj name="公式" r:id="rId3" imgW="1282700" imgH="457200" progId="Equation.3">
                  <p:embed/>
                  <p:pic>
                    <p:nvPicPr>
                      <p:cNvPr id="1434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924944"/>
                        <a:ext cx="3384550" cy="1204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图片 2">
            <a:extLst>
              <a:ext uri="{FF2B5EF4-FFF2-40B4-BE49-F238E27FC236}">
                <a16:creationId xmlns:a16="http://schemas.microsoft.com/office/drawing/2014/main" id="{1A5199B4-AA66-4011-837D-7BA8DBF43D39}"/>
              </a:ext>
            </a:extLst>
          </p:cNvPr>
          <p:cNvPicPr>
            <a:picLocks noChangeAspect="1"/>
          </p:cNvPicPr>
          <p:nvPr/>
        </p:nvPicPr>
        <p:blipFill>
          <a:blip r:embed="rId5"/>
          <a:stretch>
            <a:fillRect/>
          </a:stretch>
        </p:blipFill>
        <p:spPr>
          <a:xfrm>
            <a:off x="403865" y="4688681"/>
            <a:ext cx="8258175" cy="1838325"/>
          </a:xfrm>
          <a:prstGeom prst="rect">
            <a:avLst/>
          </a:prstGeom>
        </p:spPr>
      </p:pic>
    </p:spTree>
    <p:extLst>
      <p:ext uri="{BB962C8B-B14F-4D97-AF65-F5344CB8AC3E}">
        <p14:creationId xmlns:p14="http://schemas.microsoft.com/office/powerpoint/2010/main" val="35536045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CD1F9A93-F9A4-4B02-BDC7-7301E8A9E201}"/>
              </a:ext>
            </a:extLst>
          </p:cNvPr>
          <p:cNvSpPr/>
          <p:nvPr/>
        </p:nvSpPr>
        <p:spPr>
          <a:xfrm>
            <a:off x="467544" y="1412875"/>
            <a:ext cx="7993063" cy="407988"/>
          </a:xfrm>
          <a:custGeom>
            <a:avLst/>
            <a:gdLst/>
            <a:ahLst/>
            <a:cxnLst/>
            <a:rect l="0" t="0" r="0" b="0"/>
            <a:pathLst>
              <a:path w="7993381" h="406909">
                <a:moveTo>
                  <a:pt x="0" y="406908"/>
                </a:moveTo>
                <a:lnTo>
                  <a:pt x="7993380" y="406908"/>
                </a:lnTo>
                <a:lnTo>
                  <a:pt x="7993380" y="0"/>
                </a:lnTo>
                <a:lnTo>
                  <a:pt x="0" y="0"/>
                </a:lnTo>
                <a:close/>
              </a:path>
            </a:pathLst>
          </a:custGeom>
          <a:solidFill>
            <a:srgbClr val="DBEEF4"/>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6" name="任意多边形: 形状 5">
            <a:extLst>
              <a:ext uri="{FF2B5EF4-FFF2-40B4-BE49-F238E27FC236}">
                <a16:creationId xmlns:a16="http://schemas.microsoft.com/office/drawing/2014/main" id="{2081186F-7318-489D-AE05-02F77E6330EC}"/>
              </a:ext>
            </a:extLst>
          </p:cNvPr>
          <p:cNvSpPr/>
          <p:nvPr/>
        </p:nvSpPr>
        <p:spPr>
          <a:xfrm>
            <a:off x="467544" y="2060577"/>
            <a:ext cx="7993063" cy="765175"/>
          </a:xfrm>
          <a:custGeom>
            <a:avLst/>
            <a:gdLst/>
            <a:ahLst/>
            <a:cxnLst/>
            <a:rect l="0" t="0" r="0" b="0"/>
            <a:pathLst>
              <a:path w="7993381" h="765049">
                <a:moveTo>
                  <a:pt x="0" y="765048"/>
                </a:moveTo>
                <a:lnTo>
                  <a:pt x="7993380" y="765048"/>
                </a:lnTo>
                <a:lnTo>
                  <a:pt x="7993380" y="0"/>
                </a:lnTo>
                <a:lnTo>
                  <a:pt x="0" y="0"/>
                </a:lnTo>
                <a:close/>
              </a:path>
            </a:pathLst>
          </a:custGeom>
          <a:solidFill>
            <a:srgbClr val="DBEEF4"/>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7" name="任意多边形: 形状 6">
            <a:extLst>
              <a:ext uri="{FF2B5EF4-FFF2-40B4-BE49-F238E27FC236}">
                <a16:creationId xmlns:a16="http://schemas.microsoft.com/office/drawing/2014/main" id="{1E728277-8CE2-47EE-A1DC-6A7470728583}"/>
              </a:ext>
            </a:extLst>
          </p:cNvPr>
          <p:cNvSpPr/>
          <p:nvPr/>
        </p:nvSpPr>
        <p:spPr>
          <a:xfrm>
            <a:off x="467544" y="3092451"/>
            <a:ext cx="7993063" cy="409575"/>
          </a:xfrm>
          <a:custGeom>
            <a:avLst/>
            <a:gdLst/>
            <a:ahLst/>
            <a:cxnLst/>
            <a:rect l="0" t="0" r="0" b="0"/>
            <a:pathLst>
              <a:path w="7993381" h="408433">
                <a:moveTo>
                  <a:pt x="0" y="408432"/>
                </a:moveTo>
                <a:lnTo>
                  <a:pt x="7993380" y="408432"/>
                </a:lnTo>
                <a:lnTo>
                  <a:pt x="7993380" y="0"/>
                </a:lnTo>
                <a:lnTo>
                  <a:pt x="0" y="0"/>
                </a:lnTo>
                <a:close/>
              </a:path>
            </a:pathLst>
          </a:custGeom>
          <a:solidFill>
            <a:srgbClr val="DBEEF4"/>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10" name="文本框 9">
            <a:extLst>
              <a:ext uri="{FF2B5EF4-FFF2-40B4-BE49-F238E27FC236}">
                <a16:creationId xmlns:a16="http://schemas.microsoft.com/office/drawing/2014/main" id="{DF955359-17FD-4614-B47C-FF759613B900}"/>
              </a:ext>
            </a:extLst>
          </p:cNvPr>
          <p:cNvSpPr txBox="1"/>
          <p:nvPr/>
        </p:nvSpPr>
        <p:spPr>
          <a:xfrm>
            <a:off x="336550" y="860426"/>
            <a:ext cx="1128514" cy="342273"/>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2196" b="1">
                <a:solidFill>
                  <a:srgbClr val="FFFFFF"/>
                </a:solidFill>
                <a:latin typeface="微软雅黑" panose="020B0503020204020204" pitchFamily="34" charset="-122"/>
                <a:ea typeface="+mn-ea"/>
              </a:rPr>
              <a:t>快速排序</a:t>
            </a:r>
          </a:p>
        </p:txBody>
      </p:sp>
      <p:sp>
        <p:nvSpPr>
          <p:cNvPr id="11" name="文本框 10">
            <a:extLst>
              <a:ext uri="{FF2B5EF4-FFF2-40B4-BE49-F238E27FC236}">
                <a16:creationId xmlns:a16="http://schemas.microsoft.com/office/drawing/2014/main" id="{0E925F8C-CD98-49C1-82DC-9C932F360C6D}"/>
              </a:ext>
            </a:extLst>
          </p:cNvPr>
          <p:cNvSpPr txBox="1"/>
          <p:nvPr/>
        </p:nvSpPr>
        <p:spPr>
          <a:xfrm>
            <a:off x="704081" y="1474789"/>
            <a:ext cx="8019824" cy="307777"/>
          </a:xfrm>
          <a:prstGeom prst="rect">
            <a:avLst/>
          </a:prstGeom>
          <a:noFill/>
        </p:spPr>
        <p:txBody>
          <a:bodyPr wrap="none" lIns="0" tIns="0" rIns="0" bIns="0">
            <a:spAutoFit/>
          </a:bodyPr>
          <a:lstStyle/>
          <a:p>
            <a:pPr fontAlgn="auto">
              <a:lnSpc>
                <a:spcPts val="2360"/>
              </a:lnSpc>
              <a:spcBef>
                <a:spcPts val="0"/>
              </a:spcBef>
              <a:spcAft>
                <a:spcPts val="0"/>
              </a:spcAft>
              <a:defRPr/>
            </a:pPr>
            <a:r>
              <a:rPr lang="zh-CN" altLang="en-US" sz="2400" b="1" dirty="0">
                <a:solidFill>
                  <a:srgbClr val="F77A2D"/>
                </a:solidFill>
                <a:latin typeface="微软雅黑" panose="020B0503020204020204" pitchFamily="34" charset="-122"/>
                <a:ea typeface="+mn-ea"/>
              </a:rPr>
              <a:t>任务描述：</a:t>
            </a:r>
            <a:r>
              <a:rPr lang="zh-CN" altLang="en-US" sz="2000" dirty="0">
                <a:solidFill>
                  <a:srgbClr val="000000"/>
                </a:solidFill>
                <a:latin typeface="微软雅黑" panose="020B0503020204020204" pitchFamily="34" charset="-122"/>
                <a:ea typeface="+mn-ea"/>
              </a:rPr>
              <a:t>任意给定一包含</a:t>
            </a:r>
            <a:r>
              <a:rPr lang="en-US" altLang="zh-CN" sz="2000" dirty="0">
                <a:solidFill>
                  <a:srgbClr val="000000"/>
                </a:solidFill>
                <a:latin typeface="微软雅黑" panose="020B0503020204020204" pitchFamily="34" charset="-122"/>
                <a:ea typeface="+mn-ea"/>
              </a:rPr>
              <a:t>n</a:t>
            </a:r>
            <a:r>
              <a:rPr lang="zh-CN" altLang="en-US" sz="2000" dirty="0">
                <a:solidFill>
                  <a:srgbClr val="000000"/>
                </a:solidFill>
                <a:latin typeface="微软雅黑" panose="020B0503020204020204" pitchFamily="34" charset="-122"/>
                <a:ea typeface="+mn-ea"/>
              </a:rPr>
              <a:t>个整数的集合，把</a:t>
            </a:r>
            <a:r>
              <a:rPr lang="en-US" altLang="zh-CN" sz="2000" dirty="0">
                <a:solidFill>
                  <a:srgbClr val="000000"/>
                </a:solidFill>
                <a:latin typeface="微软雅黑" panose="020B0503020204020204" pitchFamily="34" charset="-122"/>
                <a:ea typeface="+mn-ea"/>
              </a:rPr>
              <a:t>n</a:t>
            </a:r>
            <a:r>
              <a:rPr lang="zh-CN" altLang="en-US" sz="2000" dirty="0">
                <a:solidFill>
                  <a:srgbClr val="000000"/>
                </a:solidFill>
                <a:latin typeface="微软雅黑" panose="020B0503020204020204" pitchFamily="34" charset="-122"/>
                <a:ea typeface="+mn-ea"/>
              </a:rPr>
              <a:t>个整数按升序排列。</a:t>
            </a:r>
            <a:endParaRPr lang="zh-CN" altLang="en-US" dirty="0">
              <a:solidFill>
                <a:srgbClr val="000000"/>
              </a:solidFill>
              <a:latin typeface="微软雅黑" panose="020B0503020204020204" pitchFamily="34" charset="-122"/>
              <a:ea typeface="+mn-ea"/>
            </a:endParaRPr>
          </a:p>
        </p:txBody>
      </p:sp>
      <p:sp>
        <p:nvSpPr>
          <p:cNvPr id="12" name="文本框 11">
            <a:extLst>
              <a:ext uri="{FF2B5EF4-FFF2-40B4-BE49-F238E27FC236}">
                <a16:creationId xmlns:a16="http://schemas.microsoft.com/office/drawing/2014/main" id="{EEAC261C-A00D-4CF8-A238-5C7A9ACDD126}"/>
              </a:ext>
            </a:extLst>
          </p:cNvPr>
          <p:cNvSpPr txBox="1"/>
          <p:nvPr/>
        </p:nvSpPr>
        <p:spPr>
          <a:xfrm>
            <a:off x="704080" y="2122489"/>
            <a:ext cx="7755328" cy="307777"/>
          </a:xfrm>
          <a:prstGeom prst="rect">
            <a:avLst/>
          </a:prstGeom>
          <a:noFill/>
        </p:spPr>
        <p:txBody>
          <a:bodyPr wrap="none" lIns="0" tIns="0" rIns="0" bIns="0">
            <a:spAutoFit/>
          </a:bodyPr>
          <a:lstStyle/>
          <a:p>
            <a:pPr fontAlgn="auto">
              <a:lnSpc>
                <a:spcPts val="2360"/>
              </a:lnSpc>
              <a:spcBef>
                <a:spcPts val="0"/>
              </a:spcBef>
              <a:spcAft>
                <a:spcPts val="0"/>
              </a:spcAft>
              <a:defRPr/>
            </a:pPr>
            <a:r>
              <a:rPr lang="zh-CN" altLang="en-US" sz="2400" b="1" dirty="0">
                <a:solidFill>
                  <a:srgbClr val="F77A2D"/>
                </a:solidFill>
                <a:latin typeface="微软雅黑" panose="020B0503020204020204" pitchFamily="34" charset="-122"/>
                <a:ea typeface="+mn-ea"/>
              </a:rPr>
              <a:t>输入：</a:t>
            </a:r>
            <a:r>
              <a:rPr lang="zh-CN" altLang="en-US" sz="2000" dirty="0">
                <a:solidFill>
                  <a:srgbClr val="000000"/>
                </a:solidFill>
                <a:latin typeface="微软雅黑" panose="020B0503020204020204" pitchFamily="34" charset="-122"/>
                <a:ea typeface="+mn-ea"/>
              </a:rPr>
              <a:t>每测试用例包括两行，第一行输入整数个数，第二行输入</a:t>
            </a:r>
            <a:r>
              <a:rPr lang="en-US" altLang="zh-CN" sz="2000" dirty="0">
                <a:solidFill>
                  <a:srgbClr val="000000"/>
                </a:solidFill>
                <a:latin typeface="微软雅黑" panose="020B0503020204020204" pitchFamily="34" charset="-122"/>
                <a:ea typeface="+mn-ea"/>
              </a:rPr>
              <a:t>n</a:t>
            </a:r>
            <a:r>
              <a:rPr lang="zh-CN" altLang="en-US" sz="2000" dirty="0">
                <a:solidFill>
                  <a:srgbClr val="000000"/>
                </a:solidFill>
                <a:latin typeface="微软雅黑" panose="020B0503020204020204" pitchFamily="34" charset="-122"/>
                <a:ea typeface="+mn-ea"/>
              </a:rPr>
              <a:t>个</a:t>
            </a:r>
            <a:endParaRPr lang="zh-CN" altLang="en-US" dirty="0">
              <a:solidFill>
                <a:srgbClr val="000000"/>
              </a:solidFill>
              <a:latin typeface="微软雅黑" panose="020B0503020204020204" pitchFamily="34" charset="-122"/>
              <a:ea typeface="+mn-ea"/>
            </a:endParaRPr>
          </a:p>
        </p:txBody>
      </p:sp>
      <p:sp>
        <p:nvSpPr>
          <p:cNvPr id="13" name="文本框 12">
            <a:extLst>
              <a:ext uri="{FF2B5EF4-FFF2-40B4-BE49-F238E27FC236}">
                <a16:creationId xmlns:a16="http://schemas.microsoft.com/office/drawing/2014/main" id="{A99D252E-AF10-4176-BAAB-DCC1ED191CA7}"/>
              </a:ext>
            </a:extLst>
          </p:cNvPr>
          <p:cNvSpPr txBox="1"/>
          <p:nvPr/>
        </p:nvSpPr>
        <p:spPr>
          <a:xfrm>
            <a:off x="704080" y="2551114"/>
            <a:ext cx="7442743" cy="269304"/>
          </a:xfrm>
          <a:prstGeom prst="rect">
            <a:avLst/>
          </a:prstGeom>
          <a:noFill/>
        </p:spPr>
        <p:txBody>
          <a:bodyPr wrap="none" lIns="0" tIns="0" rIns="0" bIns="0">
            <a:spAutoFit/>
          </a:bodyPr>
          <a:lstStyle/>
          <a:p>
            <a:pPr fontAlgn="auto">
              <a:lnSpc>
                <a:spcPts val="2096"/>
              </a:lnSpc>
              <a:spcBef>
                <a:spcPts val="0"/>
              </a:spcBef>
              <a:spcAft>
                <a:spcPts val="0"/>
              </a:spcAft>
              <a:defRPr/>
            </a:pPr>
            <a:r>
              <a:rPr lang="zh-CN" altLang="en-US" sz="2000" dirty="0">
                <a:solidFill>
                  <a:srgbClr val="000000"/>
                </a:solidFill>
                <a:latin typeface="微软雅黑" panose="020B0503020204020204" pitchFamily="34" charset="-122"/>
                <a:ea typeface="+mn-ea"/>
              </a:rPr>
              <a:t>整数，数与数之间用空格隔开。最后一行包含</a:t>
            </a:r>
            <a:r>
              <a:rPr lang="en-US" altLang="zh-CN" sz="2000" dirty="0">
                <a:solidFill>
                  <a:srgbClr val="000000"/>
                </a:solidFill>
                <a:latin typeface="微软雅黑" panose="020B0503020204020204" pitchFamily="34" charset="-122"/>
                <a:ea typeface="+mn-ea"/>
              </a:rPr>
              <a:t>-1</a:t>
            </a:r>
            <a:r>
              <a:rPr lang="zh-CN" altLang="en-US" sz="2000" dirty="0">
                <a:solidFill>
                  <a:srgbClr val="000000"/>
                </a:solidFill>
                <a:latin typeface="微软雅黑" panose="020B0503020204020204" pitchFamily="34" charset="-122"/>
                <a:ea typeface="+mn-ea"/>
              </a:rPr>
              <a:t>，表示输入结束。</a:t>
            </a:r>
          </a:p>
        </p:txBody>
      </p:sp>
      <p:sp>
        <p:nvSpPr>
          <p:cNvPr id="14" name="文本框 13">
            <a:extLst>
              <a:ext uri="{FF2B5EF4-FFF2-40B4-BE49-F238E27FC236}">
                <a16:creationId xmlns:a16="http://schemas.microsoft.com/office/drawing/2014/main" id="{F2200F8D-D35B-40C7-A576-A5BECF9AF4B7}"/>
              </a:ext>
            </a:extLst>
          </p:cNvPr>
          <p:cNvSpPr txBox="1"/>
          <p:nvPr/>
        </p:nvSpPr>
        <p:spPr>
          <a:xfrm>
            <a:off x="692744" y="3135812"/>
            <a:ext cx="8011809" cy="1179810"/>
          </a:xfrm>
          <a:prstGeom prst="rect">
            <a:avLst/>
          </a:prstGeom>
          <a:noFill/>
        </p:spPr>
        <p:txBody>
          <a:bodyPr wrap="none" lIns="0" tIns="0" rIns="0" bIns="0">
            <a:spAutoFit/>
          </a:bodyPr>
          <a:lstStyle/>
          <a:p>
            <a:pPr fontAlgn="auto">
              <a:lnSpc>
                <a:spcPts val="2360"/>
              </a:lnSpc>
              <a:spcBef>
                <a:spcPts val="0"/>
              </a:spcBef>
              <a:spcAft>
                <a:spcPts val="0"/>
              </a:spcAft>
              <a:defRPr/>
            </a:pPr>
            <a:r>
              <a:rPr lang="zh-CN" altLang="en-US" sz="2400" b="1" dirty="0">
                <a:solidFill>
                  <a:srgbClr val="F77A2D"/>
                </a:solidFill>
                <a:latin typeface="微软雅黑" panose="020B0503020204020204" pitchFamily="34" charset="-122"/>
                <a:ea typeface="+mn-ea"/>
              </a:rPr>
              <a:t>输出：</a:t>
            </a:r>
            <a:r>
              <a:rPr lang="zh-CN" altLang="en-US" sz="2000" dirty="0">
                <a:solidFill>
                  <a:srgbClr val="000000"/>
                </a:solidFill>
                <a:latin typeface="微软雅黑" panose="020B0503020204020204" pitchFamily="34" charset="-122"/>
                <a:ea typeface="+mn-ea"/>
              </a:rPr>
              <a:t>每组测试数据的结果输出占一行，输出按升序排列的</a:t>
            </a:r>
            <a:r>
              <a:rPr lang="en-US" altLang="zh-CN" sz="2000" dirty="0">
                <a:solidFill>
                  <a:srgbClr val="000000"/>
                </a:solidFill>
                <a:latin typeface="微软雅黑" panose="020B0503020204020204" pitchFamily="34" charset="-122"/>
                <a:ea typeface="+mn-ea"/>
              </a:rPr>
              <a:t>n</a:t>
            </a:r>
            <a:r>
              <a:rPr lang="zh-CN" altLang="en-US" sz="2000" dirty="0">
                <a:solidFill>
                  <a:srgbClr val="000000"/>
                </a:solidFill>
                <a:latin typeface="微软雅黑" panose="020B0503020204020204" pitchFamily="34" charset="-122"/>
                <a:ea typeface="+mn-ea"/>
              </a:rPr>
              <a:t>个整数。</a:t>
            </a:r>
            <a:endParaRPr lang="en-US" altLang="zh-CN" sz="2000" dirty="0">
              <a:solidFill>
                <a:srgbClr val="000000"/>
              </a:solidFill>
              <a:latin typeface="微软雅黑" panose="020B0503020204020204" pitchFamily="34" charset="-122"/>
              <a:ea typeface="+mn-ea"/>
            </a:endParaRPr>
          </a:p>
          <a:p>
            <a:pPr fontAlgn="auto">
              <a:lnSpc>
                <a:spcPts val="2360"/>
              </a:lnSpc>
              <a:spcBef>
                <a:spcPts val="0"/>
              </a:spcBef>
              <a:spcAft>
                <a:spcPts val="0"/>
              </a:spcAft>
              <a:defRPr/>
            </a:pPr>
            <a:endParaRPr lang="zh-CN" altLang="en-US" dirty="0">
              <a:solidFill>
                <a:srgbClr val="000000"/>
              </a:solidFill>
              <a:latin typeface="微软雅黑" panose="020B0503020204020204" pitchFamily="34" charset="-122"/>
              <a:ea typeface="+mn-ea"/>
            </a:endParaRPr>
          </a:p>
          <a:p>
            <a:pPr fontAlgn="auto">
              <a:lnSpc>
                <a:spcPts val="1000"/>
              </a:lnSpc>
              <a:spcBef>
                <a:spcPts val="0"/>
              </a:spcBef>
              <a:spcAft>
                <a:spcPts val="0"/>
              </a:spcAft>
              <a:defRPr/>
            </a:pPr>
            <a:endParaRPr lang="zh-CN" altLang="en-US" dirty="0">
              <a:solidFill>
                <a:srgbClr val="000000"/>
              </a:solidFill>
              <a:latin typeface="微软雅黑" panose="020B0503020204020204" pitchFamily="34" charset="-122"/>
              <a:ea typeface="+mn-ea"/>
            </a:endParaRPr>
          </a:p>
          <a:p>
            <a:pPr fontAlgn="auto">
              <a:lnSpc>
                <a:spcPts val="1000"/>
              </a:lnSpc>
              <a:spcBef>
                <a:spcPts val="0"/>
              </a:spcBef>
              <a:spcAft>
                <a:spcPts val="0"/>
              </a:spcAft>
              <a:defRPr/>
            </a:pPr>
            <a:endParaRPr lang="zh-CN" altLang="en-US" dirty="0">
              <a:solidFill>
                <a:srgbClr val="000000"/>
              </a:solidFill>
              <a:latin typeface="微软雅黑" panose="020B0503020204020204" pitchFamily="34" charset="-122"/>
              <a:ea typeface="+mn-ea"/>
            </a:endParaRPr>
          </a:p>
          <a:p>
            <a:pPr fontAlgn="auto">
              <a:lnSpc>
                <a:spcPts val="2440"/>
              </a:lnSpc>
              <a:spcBef>
                <a:spcPts val="0"/>
              </a:spcBef>
              <a:spcAft>
                <a:spcPts val="0"/>
              </a:spcAft>
              <a:defRPr/>
            </a:pPr>
            <a:r>
              <a:rPr lang="zh-CN" altLang="en-US" sz="2400" b="1" dirty="0">
                <a:solidFill>
                  <a:srgbClr val="F77A2D"/>
                </a:solidFill>
                <a:latin typeface="微软雅黑" panose="020B0503020204020204" pitchFamily="34" charset="-122"/>
                <a:ea typeface="+mn-ea"/>
              </a:rPr>
              <a:t>样例输入：</a:t>
            </a:r>
          </a:p>
        </p:txBody>
      </p:sp>
      <p:sp>
        <p:nvSpPr>
          <p:cNvPr id="15" name="文本框 14">
            <a:extLst>
              <a:ext uri="{FF2B5EF4-FFF2-40B4-BE49-F238E27FC236}">
                <a16:creationId xmlns:a16="http://schemas.microsoft.com/office/drawing/2014/main" id="{9C915CD4-ACA6-4918-87AC-AC263668525A}"/>
              </a:ext>
            </a:extLst>
          </p:cNvPr>
          <p:cNvSpPr txBox="1"/>
          <p:nvPr/>
        </p:nvSpPr>
        <p:spPr>
          <a:xfrm>
            <a:off x="704081" y="4750494"/>
            <a:ext cx="153888" cy="205826"/>
          </a:xfrm>
          <a:prstGeom prst="rect">
            <a:avLst/>
          </a:prstGeom>
          <a:noFill/>
        </p:spPr>
        <p:txBody>
          <a:bodyPr wrap="none" lIns="0" tIns="0" rIns="0" bIns="0">
            <a:spAutoFit/>
          </a:bodyPr>
          <a:lstStyle/>
          <a:p>
            <a:pPr fontAlgn="auto">
              <a:lnSpc>
                <a:spcPts val="1596"/>
              </a:lnSpc>
              <a:spcBef>
                <a:spcPts val="0"/>
              </a:spcBef>
              <a:spcAft>
                <a:spcPts val="0"/>
              </a:spcAft>
              <a:defRPr/>
            </a:pPr>
            <a:r>
              <a:rPr lang="en-US" altLang="zh-CN" sz="2400">
                <a:solidFill>
                  <a:srgbClr val="000000"/>
                </a:solidFill>
                <a:latin typeface="新宋体" panose="02010609030101010101" pitchFamily="49" charset="-122"/>
                <a:ea typeface="+mn-ea"/>
              </a:rPr>
              <a:t>7</a:t>
            </a:r>
            <a:endParaRPr lang="zh-CN" altLang="en-US" sz="2400">
              <a:solidFill>
                <a:srgbClr val="000000"/>
              </a:solidFill>
              <a:latin typeface="新宋体" panose="02010609030101010101" pitchFamily="49" charset="-122"/>
              <a:ea typeface="+mn-ea"/>
            </a:endParaRPr>
          </a:p>
        </p:txBody>
      </p:sp>
      <p:sp>
        <p:nvSpPr>
          <p:cNvPr id="16" name="文本框 15">
            <a:extLst>
              <a:ext uri="{FF2B5EF4-FFF2-40B4-BE49-F238E27FC236}">
                <a16:creationId xmlns:a16="http://schemas.microsoft.com/office/drawing/2014/main" id="{67C8D6CC-6D1D-427A-A5D5-E24820D10F3C}"/>
              </a:ext>
            </a:extLst>
          </p:cNvPr>
          <p:cNvSpPr txBox="1"/>
          <p:nvPr/>
        </p:nvSpPr>
        <p:spPr>
          <a:xfrm>
            <a:off x="704080" y="5141019"/>
            <a:ext cx="3077766" cy="602729"/>
          </a:xfrm>
          <a:prstGeom prst="rect">
            <a:avLst/>
          </a:prstGeom>
          <a:noFill/>
        </p:spPr>
        <p:txBody>
          <a:bodyPr wrap="none" lIns="0" tIns="0" rIns="0" bIns="0">
            <a:spAutoFit/>
          </a:bodyPr>
          <a:lstStyle/>
          <a:p>
            <a:pPr fontAlgn="auto">
              <a:lnSpc>
                <a:spcPts val="1596"/>
              </a:lnSpc>
              <a:spcBef>
                <a:spcPts val="0"/>
              </a:spcBef>
              <a:spcAft>
                <a:spcPts val="0"/>
              </a:spcAft>
              <a:defRPr/>
            </a:pPr>
            <a:r>
              <a:rPr lang="en-US" altLang="zh-CN" sz="2400">
                <a:solidFill>
                  <a:srgbClr val="000000"/>
                </a:solidFill>
                <a:latin typeface="新宋体" panose="02010609030101010101" pitchFamily="49" charset="-122"/>
                <a:ea typeface="+mn-ea"/>
              </a:rPr>
              <a:t>49 38 65 97 76 13 27</a:t>
            </a:r>
          </a:p>
          <a:p>
            <a:pPr fontAlgn="auto">
              <a:lnSpc>
                <a:spcPts val="1000"/>
              </a:lnSpc>
              <a:spcBef>
                <a:spcPts val="0"/>
              </a:spcBef>
              <a:spcAft>
                <a:spcPts val="0"/>
              </a:spcAft>
              <a:defRPr/>
            </a:pPr>
            <a:endParaRPr lang="en-US" altLang="zh-CN" sz="2400">
              <a:solidFill>
                <a:srgbClr val="000000"/>
              </a:solidFill>
              <a:latin typeface="新宋体" panose="02010609030101010101" pitchFamily="49" charset="-122"/>
              <a:ea typeface="+mn-ea"/>
            </a:endParaRPr>
          </a:p>
          <a:p>
            <a:pPr fontAlgn="auto">
              <a:lnSpc>
                <a:spcPts val="2072"/>
              </a:lnSpc>
              <a:spcBef>
                <a:spcPts val="0"/>
              </a:spcBef>
              <a:spcAft>
                <a:spcPts val="0"/>
              </a:spcAft>
              <a:defRPr/>
            </a:pPr>
            <a:r>
              <a:rPr lang="en-US" altLang="zh-CN" sz="2400">
                <a:solidFill>
                  <a:srgbClr val="000000"/>
                </a:solidFill>
                <a:latin typeface="新宋体" panose="02010609030101010101" pitchFamily="49" charset="-122"/>
                <a:ea typeface="+mn-ea"/>
              </a:rPr>
              <a:t>-1</a:t>
            </a:r>
            <a:endParaRPr lang="zh-CN" altLang="en-US" sz="2400">
              <a:solidFill>
                <a:srgbClr val="000000"/>
              </a:solidFill>
              <a:latin typeface="新宋体" panose="02010609030101010101" pitchFamily="49" charset="-122"/>
              <a:ea typeface="+mn-ea"/>
            </a:endParaRPr>
          </a:p>
        </p:txBody>
      </p:sp>
      <p:sp>
        <p:nvSpPr>
          <p:cNvPr id="17" name="文本框 16">
            <a:extLst>
              <a:ext uri="{FF2B5EF4-FFF2-40B4-BE49-F238E27FC236}">
                <a16:creationId xmlns:a16="http://schemas.microsoft.com/office/drawing/2014/main" id="{59CA06ED-317D-44E2-984D-24767E3DD17B}"/>
              </a:ext>
            </a:extLst>
          </p:cNvPr>
          <p:cNvSpPr txBox="1"/>
          <p:nvPr/>
        </p:nvSpPr>
        <p:spPr>
          <a:xfrm>
            <a:off x="704081" y="5972869"/>
            <a:ext cx="4624664" cy="307777"/>
          </a:xfrm>
          <a:prstGeom prst="rect">
            <a:avLst/>
          </a:prstGeom>
          <a:noFill/>
        </p:spPr>
        <p:txBody>
          <a:bodyPr wrap="none" lIns="0" tIns="0" rIns="0" bIns="0">
            <a:spAutoFit/>
          </a:bodyPr>
          <a:lstStyle/>
          <a:p>
            <a:pPr fontAlgn="auto">
              <a:lnSpc>
                <a:spcPts val="2360"/>
              </a:lnSpc>
              <a:spcBef>
                <a:spcPts val="0"/>
              </a:spcBef>
              <a:spcAft>
                <a:spcPts val="0"/>
              </a:spcAft>
              <a:defRPr/>
            </a:pPr>
            <a:r>
              <a:rPr lang="zh-CN" altLang="en-US" sz="2400" b="1" dirty="0">
                <a:solidFill>
                  <a:srgbClr val="F77A2D"/>
                </a:solidFill>
                <a:latin typeface="微软雅黑" panose="020B0503020204020204" pitchFamily="34" charset="-122"/>
                <a:ea typeface="+mn-ea"/>
              </a:rPr>
              <a:t>样例输出：</a:t>
            </a:r>
            <a:r>
              <a:rPr lang="en-US" altLang="zh-CN" sz="2400" dirty="0">
                <a:solidFill>
                  <a:srgbClr val="000000"/>
                </a:solidFill>
                <a:latin typeface="新宋体" panose="02010609030101010101" pitchFamily="49" charset="-122"/>
                <a:ea typeface="+mn-ea"/>
              </a:rPr>
              <a:t>13 27 38 49 65 76 97</a:t>
            </a:r>
            <a:endParaRPr lang="zh-CN" altLang="en-US" sz="2400" dirty="0">
              <a:solidFill>
                <a:srgbClr val="000000"/>
              </a:solidFill>
              <a:latin typeface="新宋体" panose="02010609030101010101" pitchFamily="49" charset="-122"/>
              <a:ea typeface="+mn-ea"/>
            </a:endParaRPr>
          </a:p>
        </p:txBody>
      </p:sp>
      <p:sp>
        <p:nvSpPr>
          <p:cNvPr id="18" name="Rectangle 4">
            <a:extLst>
              <a:ext uri="{FF2B5EF4-FFF2-40B4-BE49-F238E27FC236}">
                <a16:creationId xmlns:a16="http://schemas.microsoft.com/office/drawing/2014/main" id="{0CB8C56B-0675-403C-8698-8C1602F48B14}"/>
              </a:ext>
            </a:extLst>
          </p:cNvPr>
          <p:cNvSpPr>
            <a:spLocks noChangeArrowheads="1"/>
          </p:cNvSpPr>
          <p:nvPr/>
        </p:nvSpPr>
        <p:spPr bwMode="auto">
          <a:xfrm>
            <a:off x="611560" y="269776"/>
            <a:ext cx="41132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en-US" dirty="0" err="1">
                <a:effectLst>
                  <a:outerShdw blurRad="38100" dist="38100" dir="2700000" algn="tl">
                    <a:srgbClr val="C0C0C0"/>
                  </a:outerShdw>
                </a:effectLst>
                <a:latin typeface="黑体" pitchFamily="2" charset="-122"/>
                <a:ea typeface="黑体" pitchFamily="2" charset="-122"/>
              </a:rPr>
              <a:t>快速排序</a:t>
            </a:r>
            <a:endParaRPr lang="zh-CN" altLang="en-US" dirty="0">
              <a:effectLst>
                <a:outerShdw blurRad="38100" dist="38100" dir="2700000" algn="tl">
                  <a:srgbClr val="C0C0C0"/>
                </a:outerShdw>
              </a:effectLst>
              <a:latin typeface="黑体" pitchFamily="2" charset="-122"/>
              <a:ea typeface="黑体"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EA45601-5FB6-4D56-9259-28BE7CDBDE29}"/>
              </a:ext>
            </a:extLst>
          </p:cNvPr>
          <p:cNvSpPr txBox="1"/>
          <p:nvPr/>
        </p:nvSpPr>
        <p:spPr>
          <a:xfrm>
            <a:off x="336550" y="1556792"/>
            <a:ext cx="1237518" cy="369332"/>
          </a:xfrm>
          <a:prstGeom prst="rect">
            <a:avLst/>
          </a:prstGeom>
          <a:noFill/>
        </p:spPr>
        <p:txBody>
          <a:bodyPr wrap="none" lIns="0" tIns="0" rIns="0" bIns="0">
            <a:spAutoFit/>
          </a:bodyPr>
          <a:lstStyle/>
          <a:p>
            <a:pPr fontAlgn="auto">
              <a:spcBef>
                <a:spcPts val="0"/>
              </a:spcBef>
              <a:spcAft>
                <a:spcPts val="0"/>
              </a:spcAft>
              <a:defRPr/>
            </a:pPr>
            <a:r>
              <a:rPr lang="zh-CN" altLang="en-US" sz="2400" b="1">
                <a:solidFill>
                  <a:srgbClr val="FFFFFF"/>
                </a:solidFill>
                <a:latin typeface="微软雅黑" panose="020B0503020204020204" pitchFamily="34" charset="-122"/>
                <a:ea typeface="+mn-ea"/>
              </a:rPr>
              <a:t>算法思路</a:t>
            </a:r>
          </a:p>
        </p:txBody>
      </p:sp>
      <p:sp>
        <p:nvSpPr>
          <p:cNvPr id="4101" name="文本框 6">
            <a:extLst>
              <a:ext uri="{FF2B5EF4-FFF2-40B4-BE49-F238E27FC236}">
                <a16:creationId xmlns:a16="http://schemas.microsoft.com/office/drawing/2014/main" id="{63169C81-B463-4E82-8ABD-488DCA1603C8}"/>
              </a:ext>
            </a:extLst>
          </p:cNvPr>
          <p:cNvSpPr txBox="1">
            <a:spLocks noChangeArrowheads="1"/>
          </p:cNvSpPr>
          <p:nvPr/>
        </p:nvSpPr>
        <p:spPr bwMode="auto">
          <a:xfrm>
            <a:off x="577921" y="1412776"/>
            <a:ext cx="8156894"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auto">
              <a:spcBef>
                <a:spcPts val="0"/>
              </a:spcBef>
              <a:spcAft>
                <a:spcPts val="0"/>
              </a:spcAft>
              <a:defRPr/>
            </a:pPr>
            <a:r>
              <a:rPr lang="zh-CN" altLang="en-US" sz="2400" b="1" dirty="0">
                <a:solidFill>
                  <a:srgbClr val="F77A2D"/>
                </a:solidFill>
                <a:latin typeface="Times New Roman" panose="02020603050405020304" pitchFamily="18" charset="0"/>
              </a:rPr>
              <a:t>分：</a:t>
            </a:r>
            <a:r>
              <a:rPr lang="zh-CN" altLang="en-US" sz="2400" dirty="0">
                <a:solidFill>
                  <a:srgbClr val="000000"/>
                </a:solidFill>
                <a:latin typeface="Times New Roman" panose="02020603050405020304" pitchFamily="18" charset="0"/>
              </a:rPr>
              <a:t>首先考虑怎样对原始的整数集合（记为</a:t>
            </a:r>
            <a:r>
              <a:rPr lang="zh-CN" altLang="en-US" sz="2400" dirty="0">
                <a:solidFill>
                  <a:srgbClr val="000000"/>
                </a:solidFill>
                <a:latin typeface="Cambria Math" panose="02040503050406030204" pitchFamily="18" charset="0"/>
              </a:rPr>
              <a:t>𝐴 </a:t>
            </a:r>
            <a:r>
              <a:rPr lang="en-US" altLang="zh-CN" sz="2400" dirty="0">
                <a:solidFill>
                  <a:srgbClr val="000000"/>
                </a:solidFill>
                <a:latin typeface="Cambria Math" panose="02040503050406030204" pitchFamily="18" charset="0"/>
              </a:rPr>
              <a:t>= {</a:t>
            </a:r>
            <a:r>
              <a:rPr lang="zh-CN" altLang="en-US" sz="2400" dirty="0">
                <a:solidFill>
                  <a:srgbClr val="000000"/>
                </a:solidFill>
                <a:latin typeface="Cambria Math" panose="02040503050406030204" pitchFamily="18" charset="0"/>
              </a:rPr>
              <a:t>𝑎 </a:t>
            </a:r>
            <a:r>
              <a:rPr lang="en-US" altLang="zh-CN" sz="2400" dirty="0">
                <a:solidFill>
                  <a:srgbClr val="000000"/>
                </a:solidFill>
                <a:latin typeface="Cambria Math" panose="02040503050406030204" pitchFamily="18" charset="0"/>
              </a:rPr>
              <a:t>[</a:t>
            </a:r>
            <a:r>
              <a:rPr lang="zh-CN" altLang="en-US" sz="2400" dirty="0">
                <a:solidFill>
                  <a:srgbClr val="000000"/>
                </a:solidFill>
                <a:latin typeface="Cambria Math" panose="02040503050406030204" pitchFamily="18" charset="0"/>
              </a:rPr>
              <a:t>𝑙</a:t>
            </a:r>
            <a:r>
              <a:rPr lang="en-US" altLang="zh-CN" sz="2400" dirty="0">
                <a:solidFill>
                  <a:srgbClr val="000000"/>
                </a:solidFill>
                <a:latin typeface="Cambria Math" panose="02040503050406030204" pitchFamily="18" charset="0"/>
              </a:rPr>
              <a:t>]</a:t>
            </a:r>
            <a:r>
              <a:rPr lang="zh-CN" altLang="en-US" sz="2400" dirty="0">
                <a:solidFill>
                  <a:srgbClr val="000000"/>
                </a:solidFill>
                <a:latin typeface="Cambria Math" panose="02040503050406030204" pitchFamily="18" charset="0"/>
              </a:rPr>
              <a:t> </a:t>
            </a:r>
            <a:r>
              <a:rPr lang="en-US" altLang="zh-CN" sz="2400" dirty="0">
                <a:solidFill>
                  <a:srgbClr val="000000"/>
                </a:solidFill>
                <a:latin typeface="Cambria Math" panose="02040503050406030204" pitchFamily="18" charset="0"/>
              </a:rPr>
              <a:t>, ⋯ , </a:t>
            </a:r>
            <a:r>
              <a:rPr lang="zh-CN" altLang="en-US" sz="2400" dirty="0">
                <a:solidFill>
                  <a:srgbClr val="000000"/>
                </a:solidFill>
                <a:latin typeface="Cambria Math" panose="02040503050406030204" pitchFamily="18" charset="0"/>
              </a:rPr>
              <a:t>𝑎</a:t>
            </a:r>
            <a:r>
              <a:rPr lang="en-US" altLang="zh-CN" sz="2400" dirty="0">
                <a:solidFill>
                  <a:srgbClr val="000000"/>
                </a:solidFill>
                <a:latin typeface="Cambria Math" panose="02040503050406030204" pitchFamily="18" charset="0"/>
              </a:rPr>
              <a:t>[</a:t>
            </a:r>
            <a:r>
              <a:rPr lang="zh-CN" altLang="en-US" sz="2400" dirty="0">
                <a:solidFill>
                  <a:srgbClr val="000000"/>
                </a:solidFill>
                <a:latin typeface="Cambria Math" panose="02040503050406030204" pitchFamily="18" charset="0"/>
              </a:rPr>
              <a:t>𝑟</a:t>
            </a:r>
            <a:r>
              <a:rPr lang="en-US" altLang="zh-CN" sz="2400" dirty="0">
                <a:solidFill>
                  <a:srgbClr val="000000"/>
                </a:solidFill>
                <a:latin typeface="Cambria Math" panose="02040503050406030204" pitchFamily="18" charset="0"/>
              </a:rPr>
              <a:t>]} </a:t>
            </a:r>
            <a:r>
              <a:rPr lang="zh-CN" altLang="en-US" sz="2400" dirty="0">
                <a:solidFill>
                  <a:srgbClr val="000000"/>
                </a:solidFill>
                <a:latin typeface="Times New Roman" panose="02020603050405020304" pitchFamily="18" charset="0"/>
              </a:rPr>
              <a:t>）进行划</a:t>
            </a:r>
            <a:r>
              <a:rPr lang="zh-CN" altLang="en-US" sz="2400" dirty="0">
                <a:solidFill>
                  <a:srgbClr val="000000"/>
                </a:solidFill>
                <a:latin typeface="Times New Roman" panose="02020603050405020304" pitchFamily="18" charset="0"/>
                <a:ea typeface="+mn-ea"/>
              </a:rPr>
              <a:t>分 。 以 元 素 </a:t>
            </a:r>
            <a:r>
              <a:rPr lang="zh-CN" altLang="en-US" sz="2400" dirty="0">
                <a:solidFill>
                  <a:srgbClr val="000000"/>
                </a:solidFill>
                <a:latin typeface="Cambria Math" panose="02040503050406030204" pitchFamily="18" charset="0"/>
                <a:ea typeface="+mn-ea"/>
              </a:rPr>
              <a:t>𝑎</a:t>
            </a:r>
            <a:r>
              <a:rPr lang="en-US" altLang="zh-CN" sz="2400" dirty="0">
                <a:solidFill>
                  <a:srgbClr val="000000"/>
                </a:solidFill>
                <a:latin typeface="Cambria Math" panose="02040503050406030204" pitchFamily="18" charset="0"/>
                <a:ea typeface="+mn-ea"/>
              </a:rPr>
              <a:t>[</a:t>
            </a:r>
            <a:r>
              <a:rPr lang="zh-CN" altLang="en-US" sz="2400" dirty="0">
                <a:solidFill>
                  <a:srgbClr val="000000"/>
                </a:solidFill>
                <a:latin typeface="Cambria Math" panose="02040503050406030204" pitchFamily="18" charset="0"/>
                <a:ea typeface="+mn-ea"/>
              </a:rPr>
              <a:t>𝑙</a:t>
            </a:r>
            <a:r>
              <a:rPr lang="en-US" altLang="zh-CN" sz="2400" dirty="0">
                <a:solidFill>
                  <a:srgbClr val="000000"/>
                </a:solidFill>
                <a:latin typeface="Cambria Math" panose="02040503050406030204" pitchFamily="18" charset="0"/>
                <a:ea typeface="+mn-ea"/>
              </a:rPr>
              <a:t>] </a:t>
            </a:r>
            <a:r>
              <a:rPr lang="zh-CN" altLang="en-US" sz="2400" dirty="0">
                <a:solidFill>
                  <a:srgbClr val="000000"/>
                </a:solidFill>
                <a:latin typeface="Times New Roman" panose="02020603050405020304" pitchFamily="18" charset="0"/>
                <a:ea typeface="+mn-ea"/>
              </a:rPr>
              <a:t>为 </a:t>
            </a:r>
            <a:r>
              <a:rPr lang="zh-CN" altLang="en-US" sz="2400" b="1" dirty="0">
                <a:solidFill>
                  <a:srgbClr val="000000"/>
                </a:solidFill>
                <a:latin typeface="Times New Roman" panose="02020603050405020304" pitchFamily="18" charset="0"/>
                <a:ea typeface="+mn-ea"/>
              </a:rPr>
              <a:t>基 准 元 素 </a:t>
            </a:r>
            <a:r>
              <a:rPr lang="zh-CN" altLang="en-US" sz="2400" dirty="0">
                <a:solidFill>
                  <a:srgbClr val="000000"/>
                </a:solidFill>
                <a:latin typeface="Times New Roman" panose="02020603050405020304" pitchFamily="18" charset="0"/>
                <a:ea typeface="+mn-ea"/>
              </a:rPr>
              <a:t>， 把 原 数 组 </a:t>
            </a:r>
            <a:r>
              <a:rPr lang="zh-CN" altLang="en-US" sz="2400" dirty="0">
                <a:solidFill>
                  <a:srgbClr val="000000"/>
                </a:solidFill>
                <a:latin typeface="Cambria Math" panose="02040503050406030204" pitchFamily="18" charset="0"/>
                <a:ea typeface="+mn-ea"/>
              </a:rPr>
              <a:t>𝐴 </a:t>
            </a:r>
            <a:r>
              <a:rPr lang="zh-CN" altLang="en-US" sz="2400" dirty="0">
                <a:solidFill>
                  <a:srgbClr val="000000"/>
                </a:solidFill>
                <a:latin typeface="Times New Roman" panose="02020603050405020304" pitchFamily="18" charset="0"/>
                <a:ea typeface="+mn-ea"/>
              </a:rPr>
              <a:t>分 为 三 个 部 分 ： </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1 </a:t>
            </a:r>
            <a:r>
              <a:rPr lang="en-US" altLang="zh-CN" sz="2400" dirty="0">
                <a:solidFill>
                  <a:srgbClr val="000000"/>
                </a:solidFill>
                <a:latin typeface="Cambria Math" panose="02040503050406030204" pitchFamily="18" charset="0"/>
                <a:ea typeface="+mn-ea"/>
              </a:rPr>
              <a:t>={</a:t>
            </a:r>
            <a:r>
              <a:rPr lang="zh-CN" altLang="en-US" sz="2400" dirty="0">
                <a:solidFill>
                  <a:srgbClr val="000000"/>
                </a:solidFill>
                <a:latin typeface="Cambria Math" panose="02040503050406030204" pitchFamily="18" charset="0"/>
                <a:ea typeface="+mn-ea"/>
              </a:rPr>
              <a:t>𝑎</a:t>
            </a:r>
            <a:r>
              <a:rPr lang="en-US" altLang="zh-CN" sz="1600" dirty="0">
                <a:solidFill>
                  <a:srgbClr val="000000"/>
                </a:solidFill>
                <a:latin typeface="Cambria Math" panose="02040503050406030204" pitchFamily="18" charset="0"/>
                <a:ea typeface="+mn-ea"/>
              </a:rPr>
              <a:t>′  </a:t>
            </a:r>
            <a:r>
              <a:rPr lang="en-US" altLang="zh-CN" sz="2400" dirty="0">
                <a:solidFill>
                  <a:srgbClr val="000000"/>
                </a:solidFill>
                <a:latin typeface="Cambria Math" panose="02040503050406030204" pitchFamily="18" charset="0"/>
                <a:ea typeface="+mn-ea"/>
              </a:rPr>
              <a:t>[</a:t>
            </a:r>
            <a:r>
              <a:rPr lang="zh-CN" altLang="en-US" sz="2400" dirty="0">
                <a:solidFill>
                  <a:srgbClr val="000000"/>
                </a:solidFill>
                <a:latin typeface="Cambria Math" panose="02040503050406030204" pitchFamily="18" charset="0"/>
                <a:ea typeface="+mn-ea"/>
              </a:rPr>
              <a:t>𝑙</a:t>
            </a:r>
            <a:r>
              <a:rPr lang="en-US" altLang="zh-CN" sz="2400" dirty="0">
                <a:solidFill>
                  <a:srgbClr val="000000"/>
                </a:solidFill>
                <a:latin typeface="Cambria Math" panose="02040503050406030204" pitchFamily="18" charset="0"/>
                <a:ea typeface="+mn-ea"/>
              </a:rPr>
              <a:t>]</a:t>
            </a:r>
            <a:r>
              <a:rPr lang="zh-CN" altLang="en-US" sz="2400" dirty="0">
                <a:solidFill>
                  <a:srgbClr val="000000"/>
                </a:solidFill>
                <a:latin typeface="Cambria Math" panose="02040503050406030204" pitchFamily="18" charset="0"/>
                <a:ea typeface="+mn-ea"/>
              </a:rPr>
              <a:t> </a:t>
            </a:r>
            <a:r>
              <a:rPr lang="en-US" altLang="zh-CN" sz="2400" dirty="0">
                <a:solidFill>
                  <a:srgbClr val="000000"/>
                </a:solidFill>
                <a:latin typeface="Cambria Math" panose="02040503050406030204" pitchFamily="18" charset="0"/>
                <a:ea typeface="+mn-ea"/>
              </a:rPr>
              <a:t>, ⋯ , </a:t>
            </a:r>
            <a:r>
              <a:rPr lang="zh-CN" altLang="en-US" sz="2400" dirty="0">
                <a:solidFill>
                  <a:srgbClr val="000000"/>
                </a:solidFill>
                <a:latin typeface="Cambria Math" panose="02040503050406030204" pitchFamily="18" charset="0"/>
                <a:ea typeface="+mn-ea"/>
              </a:rPr>
              <a:t>𝑎</a:t>
            </a:r>
            <a:r>
              <a:rPr lang="en-US" altLang="zh-CN" sz="1600" dirty="0">
                <a:solidFill>
                  <a:srgbClr val="000000"/>
                </a:solidFill>
                <a:latin typeface="Cambria Math" panose="02040503050406030204" pitchFamily="18" charset="0"/>
                <a:ea typeface="+mn-ea"/>
              </a:rPr>
              <a:t>′ </a:t>
            </a:r>
            <a:r>
              <a:rPr lang="en-US" altLang="zh-CN" sz="2400" dirty="0">
                <a:solidFill>
                  <a:srgbClr val="000000"/>
                </a:solidFill>
                <a:latin typeface="Cambria Math" panose="02040503050406030204" pitchFamily="18" charset="0"/>
                <a:ea typeface="+mn-ea"/>
              </a:rPr>
              <a:t>[</a:t>
            </a:r>
            <a:r>
              <a:rPr lang="zh-CN" altLang="en-US" sz="2400" dirty="0">
                <a:solidFill>
                  <a:srgbClr val="000000"/>
                </a:solidFill>
                <a:latin typeface="Cambria Math" panose="02040503050406030204" pitchFamily="18" charset="0"/>
                <a:ea typeface="+mn-ea"/>
              </a:rPr>
              <a:t>𝑘 − </a:t>
            </a:r>
            <a:r>
              <a:rPr lang="en-US" altLang="zh-CN" sz="2400" dirty="0">
                <a:solidFill>
                  <a:srgbClr val="000000"/>
                </a:solidFill>
                <a:latin typeface="Cambria Math" panose="02040503050406030204" pitchFamily="18" charset="0"/>
                <a:ea typeface="+mn-ea"/>
              </a:rPr>
              <a:t>1]</a:t>
            </a:r>
            <a:r>
              <a:rPr lang="zh-CN" altLang="en-US" sz="2400" dirty="0">
                <a:solidFill>
                  <a:srgbClr val="000000"/>
                </a:solidFill>
                <a:latin typeface="Times New Roman" panose="02020603050405020304" pitchFamily="18" charset="0"/>
                <a:ea typeface="+mn-ea"/>
              </a:rPr>
              <a:t>，</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2 </a:t>
            </a:r>
            <a:r>
              <a:rPr lang="en-US" altLang="zh-CN" sz="2400" dirty="0">
                <a:solidFill>
                  <a:srgbClr val="000000"/>
                </a:solidFill>
                <a:latin typeface="Cambria Math" panose="02040503050406030204" pitchFamily="18" charset="0"/>
                <a:ea typeface="+mn-ea"/>
              </a:rPr>
              <a:t>= {</a:t>
            </a:r>
            <a:r>
              <a:rPr lang="zh-CN" altLang="en-US" sz="2400" dirty="0">
                <a:solidFill>
                  <a:srgbClr val="000000"/>
                </a:solidFill>
                <a:latin typeface="Cambria Math" panose="02040503050406030204" pitchFamily="18" charset="0"/>
                <a:ea typeface="+mn-ea"/>
              </a:rPr>
              <a:t>𝑎</a:t>
            </a:r>
            <a:r>
              <a:rPr lang="en-US" altLang="zh-CN" sz="1600" dirty="0">
                <a:solidFill>
                  <a:srgbClr val="000000"/>
                </a:solidFill>
                <a:latin typeface="Cambria Math" panose="02040503050406030204" pitchFamily="18" charset="0"/>
                <a:ea typeface="+mn-ea"/>
              </a:rPr>
              <a:t>′ </a:t>
            </a:r>
            <a:r>
              <a:rPr lang="en-US" altLang="zh-CN" sz="2400" dirty="0">
                <a:solidFill>
                  <a:srgbClr val="000000"/>
                </a:solidFill>
                <a:latin typeface="Cambria Math" panose="02040503050406030204" pitchFamily="18" charset="0"/>
                <a:ea typeface="+mn-ea"/>
              </a:rPr>
              <a:t>[</a:t>
            </a:r>
            <a:r>
              <a:rPr lang="zh-CN" altLang="en-US" sz="2400" dirty="0">
                <a:solidFill>
                  <a:srgbClr val="000000"/>
                </a:solidFill>
                <a:latin typeface="Cambria Math" panose="02040503050406030204" pitchFamily="18" charset="0"/>
                <a:ea typeface="+mn-ea"/>
              </a:rPr>
              <a:t>𝑘</a:t>
            </a:r>
            <a:r>
              <a:rPr lang="en-US" altLang="zh-CN" sz="2400" dirty="0">
                <a:solidFill>
                  <a:srgbClr val="000000"/>
                </a:solidFill>
                <a:latin typeface="Cambria Math" panose="02040503050406030204" pitchFamily="18" charset="0"/>
                <a:ea typeface="+mn-ea"/>
              </a:rPr>
              <a:t>]}</a:t>
            </a:r>
            <a:r>
              <a:rPr lang="zh-CN" altLang="en-US" sz="2400" dirty="0">
                <a:solidFill>
                  <a:srgbClr val="000000"/>
                </a:solidFill>
                <a:latin typeface="Times New Roman" panose="02020603050405020304" pitchFamily="18" charset="0"/>
                <a:ea typeface="+mn-ea"/>
              </a:rPr>
              <a:t>，和</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3 </a:t>
            </a:r>
            <a:r>
              <a:rPr lang="en-US" altLang="zh-CN" sz="2400" dirty="0">
                <a:solidFill>
                  <a:srgbClr val="000000"/>
                </a:solidFill>
                <a:latin typeface="Cambria Math" panose="02040503050406030204" pitchFamily="18" charset="0"/>
                <a:ea typeface="+mn-ea"/>
              </a:rPr>
              <a:t>= {</a:t>
            </a:r>
            <a:r>
              <a:rPr lang="zh-CN" altLang="en-US" sz="2400" dirty="0">
                <a:solidFill>
                  <a:srgbClr val="000000"/>
                </a:solidFill>
                <a:latin typeface="Cambria Math" panose="02040503050406030204" pitchFamily="18" charset="0"/>
                <a:ea typeface="+mn-ea"/>
              </a:rPr>
              <a:t>𝑎</a:t>
            </a:r>
            <a:r>
              <a:rPr lang="en-US" altLang="zh-CN" sz="1600" dirty="0">
                <a:solidFill>
                  <a:srgbClr val="000000"/>
                </a:solidFill>
                <a:latin typeface="Cambria Math" panose="02040503050406030204" pitchFamily="18" charset="0"/>
                <a:ea typeface="+mn-ea"/>
              </a:rPr>
              <a:t>′ [</a:t>
            </a:r>
            <a:r>
              <a:rPr lang="zh-CN" altLang="en-US" sz="2400" dirty="0">
                <a:solidFill>
                  <a:srgbClr val="000000"/>
                </a:solidFill>
                <a:latin typeface="Cambria Math" panose="02040503050406030204" pitchFamily="18" charset="0"/>
                <a:ea typeface="+mn-ea"/>
              </a:rPr>
              <a:t>𝑘 </a:t>
            </a:r>
            <a:r>
              <a:rPr lang="en-US" altLang="zh-CN" sz="2400" dirty="0">
                <a:solidFill>
                  <a:srgbClr val="000000"/>
                </a:solidFill>
                <a:latin typeface="Cambria Math" panose="02040503050406030204" pitchFamily="18" charset="0"/>
                <a:ea typeface="+mn-ea"/>
              </a:rPr>
              <a:t>+ 1] , ⋯ , </a:t>
            </a:r>
            <a:r>
              <a:rPr lang="zh-CN" altLang="en-US" sz="2400" dirty="0">
                <a:solidFill>
                  <a:srgbClr val="000000"/>
                </a:solidFill>
                <a:latin typeface="Cambria Math" panose="02040503050406030204" pitchFamily="18" charset="0"/>
                <a:ea typeface="+mn-ea"/>
              </a:rPr>
              <a:t>𝑎</a:t>
            </a:r>
            <a:r>
              <a:rPr lang="en-US" altLang="zh-CN" sz="1600" dirty="0">
                <a:solidFill>
                  <a:srgbClr val="000000"/>
                </a:solidFill>
                <a:latin typeface="Cambria Math" panose="02040503050406030204" pitchFamily="18" charset="0"/>
                <a:ea typeface="+mn-ea"/>
              </a:rPr>
              <a:t>′ </a:t>
            </a:r>
            <a:r>
              <a:rPr lang="en-US" altLang="zh-CN" sz="2400" dirty="0">
                <a:solidFill>
                  <a:srgbClr val="000000"/>
                </a:solidFill>
                <a:latin typeface="Cambria Math" panose="02040503050406030204" pitchFamily="18" charset="0"/>
                <a:ea typeface="+mn-ea"/>
              </a:rPr>
              <a:t>[</a:t>
            </a:r>
            <a:r>
              <a:rPr lang="zh-CN" altLang="en-US" sz="2400" dirty="0">
                <a:solidFill>
                  <a:srgbClr val="000000"/>
                </a:solidFill>
                <a:latin typeface="Cambria Math" panose="02040503050406030204" pitchFamily="18" charset="0"/>
                <a:ea typeface="+mn-ea"/>
              </a:rPr>
              <a:t>𝑟</a:t>
            </a:r>
            <a:r>
              <a:rPr lang="en-US" altLang="zh-CN" sz="2400" dirty="0">
                <a:solidFill>
                  <a:srgbClr val="000000"/>
                </a:solidFill>
                <a:latin typeface="Cambria Math" panose="02040503050406030204" pitchFamily="18" charset="0"/>
                <a:ea typeface="+mn-ea"/>
              </a:rPr>
              <a:t>]}</a:t>
            </a:r>
            <a:r>
              <a:rPr lang="zh-CN" altLang="en-US" sz="2400" dirty="0">
                <a:solidFill>
                  <a:srgbClr val="000000"/>
                </a:solidFill>
                <a:latin typeface="Times New Roman" panose="02020603050405020304" pitchFamily="18" charset="0"/>
                <a:ea typeface="+mn-ea"/>
              </a:rPr>
              <a:t>， 其中</a:t>
            </a:r>
            <a:r>
              <a:rPr lang="zh-CN" altLang="en-US" sz="2400" dirty="0">
                <a:solidFill>
                  <a:schemeClr val="accent5">
                    <a:lumMod val="75000"/>
                  </a:schemeClr>
                </a:solidFill>
                <a:latin typeface="Cambria Math" panose="02040503050406030204" pitchFamily="18" charset="0"/>
                <a:ea typeface="+mn-ea"/>
              </a:rPr>
              <a:t>𝐴</a:t>
            </a:r>
            <a:r>
              <a:rPr lang="en-US" altLang="zh-CN" sz="1600" dirty="0">
                <a:solidFill>
                  <a:schemeClr val="accent5">
                    <a:lumMod val="75000"/>
                  </a:schemeClr>
                </a:solidFill>
                <a:latin typeface="Cambria Math" panose="02040503050406030204" pitchFamily="18" charset="0"/>
                <a:ea typeface="+mn-ea"/>
              </a:rPr>
              <a:t>1</a:t>
            </a:r>
            <a:r>
              <a:rPr lang="zh-CN" altLang="en-US" sz="2400" dirty="0">
                <a:solidFill>
                  <a:schemeClr val="accent5">
                    <a:lumMod val="75000"/>
                  </a:schemeClr>
                </a:solidFill>
                <a:latin typeface="Times New Roman" panose="02020603050405020304" pitchFamily="18" charset="0"/>
                <a:ea typeface="+mn-ea"/>
              </a:rPr>
              <a:t>中所有元素的值都小于等于基准元素</a:t>
            </a:r>
            <a:r>
              <a:rPr lang="zh-CN" altLang="en-US" sz="2400" dirty="0">
                <a:solidFill>
                  <a:schemeClr val="accent5">
                    <a:lumMod val="75000"/>
                  </a:schemeClr>
                </a:solidFill>
                <a:latin typeface="Cambria Math" panose="02040503050406030204" pitchFamily="18" charset="0"/>
                <a:ea typeface="+mn-ea"/>
              </a:rPr>
              <a:t>𝑎</a:t>
            </a:r>
            <a:r>
              <a:rPr lang="en-US" altLang="zh-CN" sz="2400" dirty="0">
                <a:solidFill>
                  <a:schemeClr val="accent5">
                    <a:lumMod val="75000"/>
                  </a:schemeClr>
                </a:solidFill>
                <a:latin typeface="Cambria Math" panose="02040503050406030204" pitchFamily="18" charset="0"/>
                <a:ea typeface="+mn-ea"/>
              </a:rPr>
              <a:t>[</a:t>
            </a:r>
            <a:r>
              <a:rPr lang="zh-CN" altLang="en-US" sz="2400" dirty="0">
                <a:solidFill>
                  <a:schemeClr val="accent5">
                    <a:lumMod val="75000"/>
                  </a:schemeClr>
                </a:solidFill>
                <a:latin typeface="Cambria Math" panose="02040503050406030204" pitchFamily="18" charset="0"/>
                <a:ea typeface="+mn-ea"/>
              </a:rPr>
              <a:t>𝑙</a:t>
            </a:r>
            <a:r>
              <a:rPr lang="en-US" altLang="zh-CN" sz="2400" dirty="0">
                <a:solidFill>
                  <a:schemeClr val="accent5">
                    <a:lumMod val="75000"/>
                  </a:schemeClr>
                </a:solidFill>
                <a:latin typeface="Cambria Math" panose="02040503050406030204" pitchFamily="18" charset="0"/>
                <a:ea typeface="+mn-ea"/>
              </a:rPr>
              <a:t>]</a:t>
            </a:r>
            <a:r>
              <a:rPr lang="zh-CN" altLang="en-US" sz="2400" dirty="0">
                <a:solidFill>
                  <a:schemeClr val="accent5">
                    <a:lumMod val="75000"/>
                  </a:schemeClr>
                </a:solidFill>
                <a:latin typeface="Times New Roman" panose="02020603050405020304" pitchFamily="18" charset="0"/>
                <a:ea typeface="+mn-ea"/>
              </a:rPr>
              <a:t>，而</a:t>
            </a:r>
            <a:r>
              <a:rPr lang="zh-CN" altLang="en-US" sz="2400" dirty="0">
                <a:solidFill>
                  <a:schemeClr val="accent5">
                    <a:lumMod val="75000"/>
                  </a:schemeClr>
                </a:solidFill>
                <a:latin typeface="Cambria Math" panose="02040503050406030204" pitchFamily="18" charset="0"/>
                <a:ea typeface="+mn-ea"/>
              </a:rPr>
              <a:t>𝐴</a:t>
            </a:r>
            <a:r>
              <a:rPr lang="en-US" altLang="zh-CN" sz="1600" dirty="0">
                <a:solidFill>
                  <a:schemeClr val="accent5">
                    <a:lumMod val="75000"/>
                  </a:schemeClr>
                </a:solidFill>
                <a:latin typeface="Cambria Math" panose="02040503050406030204" pitchFamily="18" charset="0"/>
                <a:ea typeface="+mn-ea"/>
              </a:rPr>
              <a:t>3 </a:t>
            </a:r>
            <a:r>
              <a:rPr lang="zh-CN" altLang="en-US" sz="2400" dirty="0">
                <a:solidFill>
                  <a:schemeClr val="accent5">
                    <a:lumMod val="75000"/>
                  </a:schemeClr>
                </a:solidFill>
                <a:latin typeface="Times New Roman" panose="02020603050405020304" pitchFamily="18" charset="0"/>
                <a:ea typeface="+mn-ea"/>
              </a:rPr>
              <a:t>中所有元素的值都大于基准元素</a:t>
            </a:r>
            <a:r>
              <a:rPr lang="zh-CN" altLang="en-US" sz="2400" dirty="0">
                <a:solidFill>
                  <a:schemeClr val="accent5">
                    <a:lumMod val="75000"/>
                  </a:schemeClr>
                </a:solidFill>
                <a:latin typeface="Cambria Math" panose="02040503050406030204" pitchFamily="18" charset="0"/>
                <a:ea typeface="+mn-ea"/>
              </a:rPr>
              <a:t>𝑎</a:t>
            </a:r>
            <a:r>
              <a:rPr lang="en-US" altLang="zh-CN" sz="2400" dirty="0">
                <a:solidFill>
                  <a:schemeClr val="accent5">
                    <a:lumMod val="75000"/>
                  </a:schemeClr>
                </a:solidFill>
                <a:latin typeface="Cambria Math" panose="02040503050406030204" pitchFamily="18" charset="0"/>
                <a:ea typeface="+mn-ea"/>
              </a:rPr>
              <a:t>[</a:t>
            </a:r>
            <a:r>
              <a:rPr lang="zh-CN" altLang="en-US" sz="2400" dirty="0">
                <a:solidFill>
                  <a:schemeClr val="accent5">
                    <a:lumMod val="75000"/>
                  </a:schemeClr>
                </a:solidFill>
                <a:latin typeface="Cambria Math" panose="02040503050406030204" pitchFamily="18" charset="0"/>
                <a:ea typeface="+mn-ea"/>
              </a:rPr>
              <a:t>𝑙</a:t>
            </a:r>
            <a:r>
              <a:rPr lang="en-US" altLang="zh-CN" sz="2400" dirty="0">
                <a:solidFill>
                  <a:schemeClr val="accent5">
                    <a:lumMod val="75000"/>
                  </a:schemeClr>
                </a:solidFill>
                <a:latin typeface="Cambria Math" panose="02040503050406030204" pitchFamily="18" charset="0"/>
                <a:ea typeface="+mn-ea"/>
              </a:rPr>
              <a:t>]</a:t>
            </a:r>
            <a:r>
              <a:rPr lang="zh-CN" altLang="en-US" sz="2400" dirty="0">
                <a:solidFill>
                  <a:schemeClr val="accent5">
                    <a:lumMod val="75000"/>
                  </a:schemeClr>
                </a:solidFill>
                <a:latin typeface="Cambria Math" panose="02040503050406030204" pitchFamily="18" charset="0"/>
                <a:ea typeface="+mn-ea"/>
              </a:rPr>
              <a:t> </a:t>
            </a:r>
            <a:r>
              <a:rPr lang="zh-CN" altLang="en-US" sz="2400" dirty="0">
                <a:solidFill>
                  <a:schemeClr val="accent5">
                    <a:lumMod val="75000"/>
                  </a:schemeClr>
                </a:solidFill>
                <a:latin typeface="Times New Roman" panose="02020603050405020304" pitchFamily="18" charset="0"/>
                <a:ea typeface="+mn-ea"/>
              </a:rPr>
              <a:t>， </a:t>
            </a:r>
            <a:r>
              <a:rPr lang="zh-CN" altLang="en-US" sz="2400" dirty="0">
                <a:solidFill>
                  <a:schemeClr val="accent5">
                    <a:lumMod val="75000"/>
                  </a:schemeClr>
                </a:solidFill>
                <a:latin typeface="Cambria Math" panose="02040503050406030204" pitchFamily="18" charset="0"/>
                <a:ea typeface="+mn-ea"/>
              </a:rPr>
              <a:t>𝐴</a:t>
            </a:r>
            <a:r>
              <a:rPr lang="en-US" altLang="zh-CN" sz="1600" dirty="0">
                <a:solidFill>
                  <a:schemeClr val="accent5">
                    <a:lumMod val="75000"/>
                  </a:schemeClr>
                </a:solidFill>
                <a:latin typeface="Cambria Math" panose="02040503050406030204" pitchFamily="18" charset="0"/>
                <a:ea typeface="+mn-ea"/>
              </a:rPr>
              <a:t>2 </a:t>
            </a:r>
            <a:r>
              <a:rPr lang="zh-CN" altLang="en-US" sz="2400" dirty="0">
                <a:solidFill>
                  <a:schemeClr val="accent5">
                    <a:lumMod val="75000"/>
                  </a:schemeClr>
                </a:solidFill>
                <a:latin typeface="Times New Roman" panose="02020603050405020304" pitchFamily="18" charset="0"/>
                <a:ea typeface="+mn-ea"/>
              </a:rPr>
              <a:t>中元素</a:t>
            </a:r>
            <a:r>
              <a:rPr lang="zh-CN" altLang="en-US" sz="2400" dirty="0">
                <a:solidFill>
                  <a:schemeClr val="accent5">
                    <a:lumMod val="75000"/>
                  </a:schemeClr>
                </a:solidFill>
                <a:latin typeface="Cambria Math" panose="02040503050406030204" pitchFamily="18" charset="0"/>
                <a:ea typeface="+mn-ea"/>
              </a:rPr>
              <a:t>𝑎</a:t>
            </a:r>
            <a:r>
              <a:rPr lang="en-US" altLang="zh-CN" sz="1600" dirty="0">
                <a:solidFill>
                  <a:schemeClr val="accent5">
                    <a:lumMod val="75000"/>
                  </a:schemeClr>
                </a:solidFill>
                <a:latin typeface="Cambria Math" panose="02040503050406030204" pitchFamily="18" charset="0"/>
                <a:ea typeface="+mn-ea"/>
              </a:rPr>
              <a:t>′</a:t>
            </a:r>
            <a:r>
              <a:rPr lang="en-US" altLang="zh-CN" sz="2400" dirty="0">
                <a:solidFill>
                  <a:schemeClr val="accent5">
                    <a:lumMod val="75000"/>
                  </a:schemeClr>
                </a:solidFill>
                <a:latin typeface="Cambria Math" panose="02040503050406030204" pitchFamily="18" charset="0"/>
                <a:ea typeface="+mn-ea"/>
              </a:rPr>
              <a:t>[</a:t>
            </a:r>
            <a:r>
              <a:rPr lang="zh-CN" altLang="en-US" sz="2400" dirty="0">
                <a:solidFill>
                  <a:schemeClr val="accent5">
                    <a:lumMod val="75000"/>
                  </a:schemeClr>
                </a:solidFill>
                <a:latin typeface="Cambria Math" panose="02040503050406030204" pitchFamily="18" charset="0"/>
                <a:ea typeface="+mn-ea"/>
              </a:rPr>
              <a:t>𝑘</a:t>
            </a:r>
            <a:r>
              <a:rPr lang="en-US" altLang="zh-CN" sz="2400" dirty="0">
                <a:solidFill>
                  <a:schemeClr val="accent5">
                    <a:lumMod val="75000"/>
                  </a:schemeClr>
                </a:solidFill>
                <a:latin typeface="Cambria Math" panose="02040503050406030204" pitchFamily="18" charset="0"/>
                <a:ea typeface="+mn-ea"/>
              </a:rPr>
              <a:t>]</a:t>
            </a:r>
            <a:r>
              <a:rPr lang="zh-CN" altLang="en-US" sz="2400" dirty="0">
                <a:solidFill>
                  <a:schemeClr val="accent5">
                    <a:lumMod val="75000"/>
                  </a:schemeClr>
                </a:solidFill>
                <a:latin typeface="Times New Roman" panose="02020603050405020304" pitchFamily="18" charset="0"/>
                <a:ea typeface="+mn-ea"/>
              </a:rPr>
              <a:t>就是调整位置后的基准元素</a:t>
            </a:r>
            <a:r>
              <a:rPr lang="zh-CN" altLang="en-US" sz="2400" dirty="0">
                <a:solidFill>
                  <a:schemeClr val="accent5">
                    <a:lumMod val="75000"/>
                  </a:schemeClr>
                </a:solidFill>
                <a:latin typeface="Cambria Math" panose="02040503050406030204" pitchFamily="18" charset="0"/>
                <a:ea typeface="+mn-ea"/>
              </a:rPr>
              <a:t>𝑎 </a:t>
            </a:r>
            <a:r>
              <a:rPr lang="en-US" altLang="zh-CN" sz="2400" dirty="0">
                <a:solidFill>
                  <a:schemeClr val="accent5">
                    <a:lumMod val="75000"/>
                  </a:schemeClr>
                </a:solidFill>
                <a:latin typeface="Cambria Math" panose="02040503050406030204" pitchFamily="18" charset="0"/>
                <a:ea typeface="+mn-ea"/>
              </a:rPr>
              <a:t>[</a:t>
            </a:r>
            <a:r>
              <a:rPr lang="zh-CN" altLang="en-US" sz="2400" dirty="0">
                <a:solidFill>
                  <a:schemeClr val="accent5">
                    <a:lumMod val="75000"/>
                  </a:schemeClr>
                </a:solidFill>
                <a:latin typeface="Cambria Math" panose="02040503050406030204" pitchFamily="18" charset="0"/>
                <a:ea typeface="+mn-ea"/>
              </a:rPr>
              <a:t>𝑙</a:t>
            </a:r>
            <a:r>
              <a:rPr lang="en-US" altLang="zh-CN" sz="2400" dirty="0">
                <a:solidFill>
                  <a:schemeClr val="accent5">
                    <a:lumMod val="75000"/>
                  </a:schemeClr>
                </a:solidFill>
                <a:latin typeface="Cambria Math" panose="02040503050406030204" pitchFamily="18" charset="0"/>
                <a:ea typeface="+mn-ea"/>
              </a:rPr>
              <a:t>]</a:t>
            </a:r>
            <a:r>
              <a:rPr lang="zh-CN" altLang="en-US" sz="2400" dirty="0">
                <a:solidFill>
                  <a:schemeClr val="accent5">
                    <a:lumMod val="75000"/>
                  </a:schemeClr>
                </a:solidFill>
                <a:latin typeface="Cambria Math" panose="02040503050406030204" pitchFamily="18" charset="0"/>
                <a:ea typeface="+mn-ea"/>
              </a:rPr>
              <a:t> </a:t>
            </a:r>
            <a:r>
              <a:rPr lang="zh-CN" altLang="en-US" sz="2400" dirty="0">
                <a:solidFill>
                  <a:srgbClr val="000000"/>
                </a:solidFill>
                <a:latin typeface="Times New Roman" panose="02020603050405020304" pitchFamily="18" charset="0"/>
                <a:ea typeface="+mn-ea"/>
              </a:rPr>
              <a:t>。</a:t>
            </a:r>
          </a:p>
          <a:p>
            <a:endParaRPr lang="zh-CN" altLang="en-US" sz="2400" dirty="0">
              <a:solidFill>
                <a:srgbClr val="000000"/>
              </a:solidFill>
              <a:latin typeface="Times New Roman" panose="02020603050405020304" pitchFamily="18" charset="0"/>
            </a:endParaRPr>
          </a:p>
        </p:txBody>
      </p:sp>
      <p:sp>
        <p:nvSpPr>
          <p:cNvPr id="9" name="文本框 8">
            <a:extLst>
              <a:ext uri="{FF2B5EF4-FFF2-40B4-BE49-F238E27FC236}">
                <a16:creationId xmlns:a16="http://schemas.microsoft.com/office/drawing/2014/main" id="{45BEDE91-092B-4F73-96D4-4A56B29B2B5E}"/>
              </a:ext>
            </a:extLst>
          </p:cNvPr>
          <p:cNvSpPr txBox="1"/>
          <p:nvPr/>
        </p:nvSpPr>
        <p:spPr>
          <a:xfrm>
            <a:off x="577921" y="3708974"/>
            <a:ext cx="8156895" cy="1477328"/>
          </a:xfrm>
          <a:prstGeom prst="rect">
            <a:avLst/>
          </a:prstGeom>
          <a:noFill/>
        </p:spPr>
        <p:txBody>
          <a:bodyPr wrap="square" lIns="0" tIns="0" rIns="0" bIns="0">
            <a:spAutoFit/>
          </a:bodyPr>
          <a:lstStyle/>
          <a:p>
            <a:pPr fontAlgn="auto">
              <a:spcBef>
                <a:spcPts val="0"/>
              </a:spcBef>
              <a:spcAft>
                <a:spcPts val="0"/>
              </a:spcAft>
              <a:defRPr/>
            </a:pPr>
            <a:r>
              <a:rPr lang="zh-CN" altLang="en-US" sz="2400" b="1" dirty="0">
                <a:solidFill>
                  <a:srgbClr val="F77A2D"/>
                </a:solidFill>
                <a:latin typeface="Times New Roman" panose="02020603050405020304" pitchFamily="18" charset="0"/>
                <a:ea typeface="+mn-ea"/>
              </a:rPr>
              <a:t>治：</a:t>
            </a:r>
            <a:r>
              <a:rPr lang="zh-CN" altLang="en-US" sz="2400" dirty="0">
                <a:solidFill>
                  <a:srgbClr val="000000"/>
                </a:solidFill>
                <a:latin typeface="Times New Roman" panose="02020603050405020304" pitchFamily="18" charset="0"/>
                <a:ea typeface="+mn-ea"/>
              </a:rPr>
              <a:t>如果划分后的子集</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1 </a:t>
            </a:r>
            <a:r>
              <a:rPr lang="zh-CN" altLang="en-US" sz="2400" dirty="0">
                <a:solidFill>
                  <a:srgbClr val="000000"/>
                </a:solidFill>
                <a:latin typeface="Times New Roman" panose="02020603050405020304" pitchFamily="18" charset="0"/>
                <a:ea typeface="+mn-ea"/>
              </a:rPr>
              <a:t>和</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3 </a:t>
            </a:r>
            <a:r>
              <a:rPr lang="zh-CN" altLang="en-US" sz="2400" dirty="0">
                <a:solidFill>
                  <a:srgbClr val="000000"/>
                </a:solidFill>
                <a:latin typeface="Times New Roman" panose="02020603050405020304" pitchFamily="18" charset="0"/>
                <a:ea typeface="+mn-ea"/>
              </a:rPr>
              <a:t>只包含一个整数，则不需任何操作，把这</a:t>
            </a:r>
            <a:r>
              <a:rPr lang="zh-CN" altLang="en-US" sz="2400" dirty="0">
                <a:solidFill>
                  <a:srgbClr val="000000"/>
                </a:solidFill>
                <a:latin typeface="Times New Roman" panose="02020603050405020304" pitchFamily="18" charset="0"/>
              </a:rPr>
              <a:t>单个整数当成已排好序的集合；否则，把该子集继续分割，然后</a:t>
            </a:r>
            <a:r>
              <a:rPr lang="zh-CN" altLang="en-US" sz="2400" b="1" dirty="0">
                <a:solidFill>
                  <a:srgbClr val="000000"/>
                </a:solidFill>
                <a:latin typeface="Times New Roman" panose="02020603050405020304" pitchFamily="18" charset="0"/>
              </a:rPr>
              <a:t>递归调</a:t>
            </a:r>
            <a:r>
              <a:rPr lang="zh-CN" altLang="en-US" sz="2400" b="1" dirty="0">
                <a:solidFill>
                  <a:srgbClr val="000000"/>
                </a:solidFill>
                <a:latin typeface="Times New Roman" panose="02020603050405020304" pitchFamily="18" charset="0"/>
                <a:ea typeface="+mn-ea"/>
              </a:rPr>
              <a:t>用。子集</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2 </a:t>
            </a:r>
            <a:r>
              <a:rPr lang="zh-CN" altLang="en-US" sz="2400" dirty="0">
                <a:solidFill>
                  <a:srgbClr val="000000"/>
                </a:solidFill>
                <a:latin typeface="Times New Roman" panose="02020603050405020304" pitchFamily="18" charset="0"/>
                <a:ea typeface="+mn-ea"/>
              </a:rPr>
              <a:t>中元素划分后其位置保持不变。</a:t>
            </a:r>
          </a:p>
        </p:txBody>
      </p:sp>
      <p:sp>
        <p:nvSpPr>
          <p:cNvPr id="12" name="文本框 11">
            <a:extLst>
              <a:ext uri="{FF2B5EF4-FFF2-40B4-BE49-F238E27FC236}">
                <a16:creationId xmlns:a16="http://schemas.microsoft.com/office/drawing/2014/main" id="{AE8A7740-1885-4141-B8DC-AF6AF6A623EE}"/>
              </a:ext>
            </a:extLst>
          </p:cNvPr>
          <p:cNvSpPr txBox="1"/>
          <p:nvPr/>
        </p:nvSpPr>
        <p:spPr>
          <a:xfrm>
            <a:off x="536380" y="5268540"/>
            <a:ext cx="8071239" cy="1107996"/>
          </a:xfrm>
          <a:prstGeom prst="rect">
            <a:avLst/>
          </a:prstGeom>
          <a:noFill/>
        </p:spPr>
        <p:txBody>
          <a:bodyPr wrap="square" lIns="0" tIns="0" rIns="0" bIns="0">
            <a:spAutoFit/>
          </a:bodyPr>
          <a:lstStyle/>
          <a:p>
            <a:pPr fontAlgn="auto">
              <a:spcBef>
                <a:spcPts val="0"/>
              </a:spcBef>
              <a:spcAft>
                <a:spcPts val="0"/>
              </a:spcAft>
              <a:defRPr/>
            </a:pPr>
            <a:r>
              <a:rPr lang="zh-CN" altLang="en-US" sz="2400" b="1" dirty="0">
                <a:solidFill>
                  <a:srgbClr val="F77A2D"/>
                </a:solidFill>
                <a:latin typeface="Times New Roman" panose="02020603050405020304" pitchFamily="18" charset="0"/>
                <a:ea typeface="+mn-ea"/>
              </a:rPr>
              <a:t>合：</a:t>
            </a:r>
            <a:r>
              <a:rPr lang="zh-CN" altLang="en-US" sz="2400" dirty="0">
                <a:solidFill>
                  <a:srgbClr val="000000"/>
                </a:solidFill>
                <a:latin typeface="Times New Roman" panose="02020603050405020304" pitchFamily="18" charset="0"/>
                <a:ea typeface="+mn-ea"/>
              </a:rPr>
              <a:t>因为子集</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1 </a:t>
            </a:r>
            <a:r>
              <a:rPr lang="zh-CN" altLang="en-US" sz="2400" dirty="0">
                <a:solidFill>
                  <a:srgbClr val="000000"/>
                </a:solidFill>
                <a:latin typeface="Times New Roman" panose="02020603050405020304" pitchFamily="18" charset="0"/>
                <a:ea typeface="+mn-ea"/>
              </a:rPr>
              <a:t>和</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3 </a:t>
            </a:r>
            <a:r>
              <a:rPr lang="zh-CN" altLang="en-US" sz="2400" dirty="0">
                <a:solidFill>
                  <a:srgbClr val="000000"/>
                </a:solidFill>
                <a:latin typeface="Times New Roman" panose="02020603050405020304" pitchFamily="18" charset="0"/>
                <a:ea typeface="+mn-ea"/>
              </a:rPr>
              <a:t>的排序是递归调用的，所以，在</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1 </a:t>
            </a:r>
            <a:r>
              <a:rPr lang="zh-CN" altLang="en-US" sz="2400" dirty="0">
                <a:solidFill>
                  <a:srgbClr val="000000"/>
                </a:solidFill>
                <a:latin typeface="Times New Roman" panose="02020603050405020304" pitchFamily="18" charset="0"/>
                <a:ea typeface="+mn-ea"/>
              </a:rPr>
              <a:t>和</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3 </a:t>
            </a:r>
            <a:r>
              <a:rPr lang="zh-CN" altLang="en-US" sz="2400" dirty="0">
                <a:solidFill>
                  <a:srgbClr val="000000"/>
                </a:solidFill>
                <a:latin typeface="Times New Roman" panose="02020603050405020304" pitchFamily="18" charset="0"/>
                <a:ea typeface="+mn-ea"/>
              </a:rPr>
              <a:t>都已经排好序后，不需要执行任何操作， </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1 </a:t>
            </a:r>
            <a:r>
              <a:rPr lang="zh-CN" altLang="en-US" sz="2400" dirty="0">
                <a:solidFill>
                  <a:srgbClr val="000000"/>
                </a:solidFill>
                <a:latin typeface="Times New Roman" panose="02020603050405020304" pitchFamily="18" charset="0"/>
                <a:ea typeface="+mn-ea"/>
              </a:rPr>
              <a:t>，</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2 </a:t>
            </a:r>
            <a:r>
              <a:rPr lang="zh-CN" altLang="en-US" sz="2400" dirty="0">
                <a:solidFill>
                  <a:srgbClr val="000000"/>
                </a:solidFill>
                <a:latin typeface="Times New Roman" panose="02020603050405020304" pitchFamily="18" charset="0"/>
                <a:ea typeface="+mn-ea"/>
              </a:rPr>
              <a:t>和</a:t>
            </a:r>
            <a:r>
              <a:rPr lang="zh-CN" altLang="en-US" sz="2400" dirty="0">
                <a:solidFill>
                  <a:srgbClr val="000000"/>
                </a:solidFill>
                <a:latin typeface="Cambria Math" panose="02040503050406030204" pitchFamily="18" charset="0"/>
                <a:ea typeface="+mn-ea"/>
              </a:rPr>
              <a:t>𝐴</a:t>
            </a:r>
            <a:r>
              <a:rPr lang="en-US" altLang="zh-CN" sz="1600" dirty="0">
                <a:solidFill>
                  <a:srgbClr val="000000"/>
                </a:solidFill>
                <a:latin typeface="Cambria Math" panose="02040503050406030204" pitchFamily="18" charset="0"/>
                <a:ea typeface="+mn-ea"/>
              </a:rPr>
              <a:t>3 </a:t>
            </a:r>
            <a:r>
              <a:rPr lang="zh-CN" altLang="en-US" sz="2400" dirty="0">
                <a:solidFill>
                  <a:srgbClr val="000000"/>
                </a:solidFill>
                <a:latin typeface="Times New Roman" panose="02020603050405020304" pitchFamily="18" charset="0"/>
                <a:ea typeface="+mn-ea"/>
              </a:rPr>
              <a:t>自然排列就是有序的。</a:t>
            </a:r>
          </a:p>
        </p:txBody>
      </p:sp>
      <p:sp>
        <p:nvSpPr>
          <p:cNvPr id="13" name="Rectangle 4">
            <a:extLst>
              <a:ext uri="{FF2B5EF4-FFF2-40B4-BE49-F238E27FC236}">
                <a16:creationId xmlns:a16="http://schemas.microsoft.com/office/drawing/2014/main" id="{BB0201C7-97E2-449C-B4EA-CC0D2EEEA337}"/>
              </a:ext>
            </a:extLst>
          </p:cNvPr>
          <p:cNvSpPr>
            <a:spLocks noChangeArrowheads="1"/>
          </p:cNvSpPr>
          <p:nvPr/>
        </p:nvSpPr>
        <p:spPr bwMode="auto">
          <a:xfrm>
            <a:off x="611560" y="269776"/>
            <a:ext cx="41132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en-US" dirty="0" err="1">
                <a:effectLst>
                  <a:outerShdw blurRad="38100" dist="38100" dir="2700000" algn="tl">
                    <a:srgbClr val="C0C0C0"/>
                  </a:outerShdw>
                </a:effectLst>
                <a:latin typeface="黑体" pitchFamily="2" charset="-122"/>
                <a:ea typeface="黑体" pitchFamily="2" charset="-122"/>
              </a:rPr>
              <a:t>快速排序</a:t>
            </a:r>
            <a:endParaRPr lang="zh-CN" altLang="en-US" dirty="0">
              <a:effectLst>
                <a:outerShdw blurRad="38100" dist="38100" dir="2700000" algn="tl">
                  <a:srgbClr val="C0C0C0"/>
                </a:outerShdw>
              </a:effectLst>
              <a:latin typeface="黑体" pitchFamily="2" charset="-122"/>
              <a:ea typeface="黑体" pitchFamily="2" charset="-122"/>
            </a:endParaRPr>
          </a:p>
        </p:txBody>
      </p:sp>
      <p:sp>
        <p:nvSpPr>
          <p:cNvPr id="3" name="文本框 2">
            <a:extLst>
              <a:ext uri="{FF2B5EF4-FFF2-40B4-BE49-F238E27FC236}">
                <a16:creationId xmlns:a16="http://schemas.microsoft.com/office/drawing/2014/main" id="{EE41B977-F41A-8F0E-5114-2AD17C4776F7}"/>
              </a:ext>
            </a:extLst>
          </p:cNvPr>
          <p:cNvSpPr txBox="1"/>
          <p:nvPr/>
        </p:nvSpPr>
        <p:spPr>
          <a:xfrm>
            <a:off x="3275856" y="752684"/>
            <a:ext cx="4572000" cy="369332"/>
          </a:xfrm>
          <a:prstGeom prst="rect">
            <a:avLst/>
          </a:prstGeom>
          <a:noFill/>
        </p:spPr>
        <p:txBody>
          <a:bodyPr wrap="square">
            <a:spAutoFit/>
          </a:bodyPr>
          <a:lstStyle/>
          <a:p>
            <a:r>
              <a:rPr lang="zh-CN" altLang="en-US" dirty="0">
                <a:hlinkClick r:id="rId3"/>
              </a:rPr>
              <a:t>快速排序算法</a:t>
            </a:r>
            <a:r>
              <a:rPr lang="en-US" altLang="zh-CN" dirty="0">
                <a:hlinkClick r:id="rId3"/>
              </a:rPr>
              <a:t>_</a:t>
            </a:r>
            <a:r>
              <a:rPr lang="zh-CN" altLang="en-US" dirty="0">
                <a:hlinkClick r:id="rId3"/>
              </a:rPr>
              <a:t>百度百科</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5AA0910C-A132-4AEE-AB09-DBB77D13054B}"/>
              </a:ext>
            </a:extLst>
          </p:cNvPr>
          <p:cNvSpPr/>
          <p:nvPr/>
        </p:nvSpPr>
        <p:spPr>
          <a:xfrm>
            <a:off x="0" y="1412776"/>
            <a:ext cx="9144000" cy="5143500"/>
          </a:xfrm>
          <a:custGeom>
            <a:avLst/>
            <a:gdLst/>
            <a:ahLst/>
            <a:cxnLst/>
            <a:rect l="0" t="0" r="0" b="0"/>
            <a:pathLst>
              <a:path w="9144001" h="5143501">
                <a:moveTo>
                  <a:pt x="0" y="5143500"/>
                </a:moveTo>
                <a:lnTo>
                  <a:pt x="9144000" y="5143500"/>
                </a:lnTo>
                <a:lnTo>
                  <a:pt x="9144000" y="0"/>
                </a:lnTo>
                <a:lnTo>
                  <a:pt x="0" y="0"/>
                </a:lnTo>
                <a:close/>
              </a:path>
            </a:pathLst>
          </a:custGeom>
          <a:solidFill>
            <a:srgbClr val="FFFFF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任意多边形: 形状 2">
            <a:extLst>
              <a:ext uri="{FF2B5EF4-FFF2-40B4-BE49-F238E27FC236}">
                <a16:creationId xmlns:a16="http://schemas.microsoft.com/office/drawing/2014/main" id="{3C53365E-BFF3-486C-9F0F-F4707A8CF051}"/>
              </a:ext>
            </a:extLst>
          </p:cNvPr>
          <p:cNvSpPr/>
          <p:nvPr/>
        </p:nvSpPr>
        <p:spPr>
          <a:xfrm>
            <a:off x="2" y="1412776"/>
            <a:ext cx="5148263" cy="407988"/>
          </a:xfrm>
          <a:custGeom>
            <a:avLst/>
            <a:gdLst/>
            <a:ahLst/>
            <a:cxnLst/>
            <a:rect l="0" t="0" r="0" b="0"/>
            <a:pathLst>
              <a:path w="5148073" h="408433">
                <a:moveTo>
                  <a:pt x="0" y="0"/>
                </a:moveTo>
                <a:lnTo>
                  <a:pt x="4943856" y="0"/>
                </a:lnTo>
                <a:lnTo>
                  <a:pt x="5148072" y="204216"/>
                </a:lnTo>
                <a:lnTo>
                  <a:pt x="4943856" y="408432"/>
                </a:lnTo>
                <a:lnTo>
                  <a:pt x="0" y="408432"/>
                </a:lnTo>
                <a:close/>
              </a:path>
            </a:pathLst>
          </a:custGeom>
          <a:solidFill>
            <a:srgbClr val="10A5DA"/>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任意多边形: 形状 3">
            <a:extLst>
              <a:ext uri="{FF2B5EF4-FFF2-40B4-BE49-F238E27FC236}">
                <a16:creationId xmlns:a16="http://schemas.microsoft.com/office/drawing/2014/main" id="{AAF13723-92FA-4CA1-A182-4211235A5A95}"/>
              </a:ext>
            </a:extLst>
          </p:cNvPr>
          <p:cNvSpPr/>
          <p:nvPr/>
        </p:nvSpPr>
        <p:spPr>
          <a:xfrm>
            <a:off x="5076826" y="1412776"/>
            <a:ext cx="503239" cy="407988"/>
          </a:xfrm>
          <a:custGeom>
            <a:avLst/>
            <a:gdLst/>
            <a:ahLst/>
            <a:cxnLst/>
            <a:rect l="0" t="0" r="0" b="0"/>
            <a:pathLst>
              <a:path w="502921" h="408433">
                <a:moveTo>
                  <a:pt x="0" y="0"/>
                </a:moveTo>
                <a:lnTo>
                  <a:pt x="298704" y="0"/>
                </a:lnTo>
                <a:lnTo>
                  <a:pt x="502920" y="204216"/>
                </a:lnTo>
                <a:lnTo>
                  <a:pt x="298704" y="408432"/>
                </a:lnTo>
                <a:lnTo>
                  <a:pt x="0" y="408432"/>
                </a:lnTo>
                <a:lnTo>
                  <a:pt x="204216" y="204216"/>
                </a:lnTo>
                <a:close/>
              </a:path>
            </a:pathLst>
          </a:custGeom>
          <a:solidFill>
            <a:srgbClr val="21D3F7"/>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126" name="图片 7">
            <a:extLst>
              <a:ext uri="{FF2B5EF4-FFF2-40B4-BE49-F238E27FC236}">
                <a16:creationId xmlns:a16="http://schemas.microsoft.com/office/drawing/2014/main" id="{0F1789DB-F381-4E2F-82AD-11558FCCE72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1958876"/>
            <a:ext cx="76454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2E610449-1705-493B-96C5-B501CC2B65AB}"/>
              </a:ext>
            </a:extLst>
          </p:cNvPr>
          <p:cNvSpPr txBox="1"/>
          <p:nvPr/>
        </p:nvSpPr>
        <p:spPr>
          <a:xfrm>
            <a:off x="336550" y="1415951"/>
            <a:ext cx="1692771" cy="342273"/>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2196" b="1">
                <a:solidFill>
                  <a:srgbClr val="FFFFFF"/>
                </a:solidFill>
                <a:latin typeface="微软雅黑" panose="020B0503020204020204" pitchFamily="34" charset="-122"/>
                <a:ea typeface="+mn-ea"/>
              </a:rPr>
              <a:t>算法过程示例</a:t>
            </a:r>
          </a:p>
        </p:txBody>
      </p:sp>
      <p:sp>
        <p:nvSpPr>
          <p:cNvPr id="8" name="Rectangle 4">
            <a:extLst>
              <a:ext uri="{FF2B5EF4-FFF2-40B4-BE49-F238E27FC236}">
                <a16:creationId xmlns:a16="http://schemas.microsoft.com/office/drawing/2014/main" id="{5A0925F3-0BD4-4B06-AAD4-4D0F30BD10CA}"/>
              </a:ext>
            </a:extLst>
          </p:cNvPr>
          <p:cNvSpPr>
            <a:spLocks noChangeArrowheads="1"/>
          </p:cNvSpPr>
          <p:nvPr/>
        </p:nvSpPr>
        <p:spPr bwMode="auto">
          <a:xfrm>
            <a:off x="611560" y="269776"/>
            <a:ext cx="41132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en-US" dirty="0" err="1">
                <a:effectLst>
                  <a:outerShdw blurRad="38100" dist="38100" dir="2700000" algn="tl">
                    <a:srgbClr val="C0C0C0"/>
                  </a:outerShdw>
                </a:effectLst>
                <a:latin typeface="黑体" pitchFamily="2" charset="-122"/>
                <a:ea typeface="黑体" pitchFamily="2" charset="-122"/>
              </a:rPr>
              <a:t>快速排序</a:t>
            </a:r>
            <a:endParaRPr lang="zh-CN" altLang="en-US" dirty="0">
              <a:effectLst>
                <a:outerShdw blurRad="38100" dist="38100" dir="2700000" algn="tl">
                  <a:srgbClr val="C0C0C0"/>
                </a:outerShdw>
              </a:effectLst>
              <a:latin typeface="黑体" pitchFamily="2" charset="-122"/>
              <a:ea typeface="黑体"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ACDA7BEC-124D-40E5-97D9-CBAADB674C51}"/>
              </a:ext>
            </a:extLst>
          </p:cNvPr>
          <p:cNvSpPr/>
          <p:nvPr/>
        </p:nvSpPr>
        <p:spPr>
          <a:xfrm>
            <a:off x="0" y="1381844"/>
            <a:ext cx="9144000" cy="5143500"/>
          </a:xfrm>
          <a:custGeom>
            <a:avLst/>
            <a:gdLst/>
            <a:ahLst/>
            <a:cxnLst/>
            <a:rect l="0" t="0" r="0" b="0"/>
            <a:pathLst>
              <a:path w="9144001" h="5143501">
                <a:moveTo>
                  <a:pt x="0" y="5143500"/>
                </a:moveTo>
                <a:lnTo>
                  <a:pt x="9144000" y="5143500"/>
                </a:lnTo>
                <a:lnTo>
                  <a:pt x="9144000" y="0"/>
                </a:lnTo>
                <a:lnTo>
                  <a:pt x="0" y="0"/>
                </a:lnTo>
                <a:close/>
              </a:path>
            </a:pathLst>
          </a:custGeom>
          <a:solidFill>
            <a:srgbClr val="FFFFF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a</a:t>
            </a:r>
            <a:endParaRPr lang="zh-CN" altLang="en-US" dirty="0"/>
          </a:p>
        </p:txBody>
      </p:sp>
      <p:sp>
        <p:nvSpPr>
          <p:cNvPr id="3" name="任意多边形: 形状 2">
            <a:extLst>
              <a:ext uri="{FF2B5EF4-FFF2-40B4-BE49-F238E27FC236}">
                <a16:creationId xmlns:a16="http://schemas.microsoft.com/office/drawing/2014/main" id="{EEA42938-D8CF-47AB-9459-5A96DDBD74E2}"/>
              </a:ext>
            </a:extLst>
          </p:cNvPr>
          <p:cNvSpPr/>
          <p:nvPr/>
        </p:nvSpPr>
        <p:spPr>
          <a:xfrm>
            <a:off x="2" y="1381844"/>
            <a:ext cx="5148263" cy="407988"/>
          </a:xfrm>
          <a:custGeom>
            <a:avLst/>
            <a:gdLst/>
            <a:ahLst/>
            <a:cxnLst/>
            <a:rect l="0" t="0" r="0" b="0"/>
            <a:pathLst>
              <a:path w="5148073" h="408433">
                <a:moveTo>
                  <a:pt x="0" y="0"/>
                </a:moveTo>
                <a:lnTo>
                  <a:pt x="4943856" y="0"/>
                </a:lnTo>
                <a:lnTo>
                  <a:pt x="5148072" y="204216"/>
                </a:lnTo>
                <a:lnTo>
                  <a:pt x="4943856" y="408432"/>
                </a:lnTo>
                <a:lnTo>
                  <a:pt x="0" y="408432"/>
                </a:lnTo>
                <a:close/>
              </a:path>
            </a:pathLst>
          </a:custGeom>
          <a:solidFill>
            <a:srgbClr val="10A5DA"/>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任意多边形: 形状 3">
            <a:extLst>
              <a:ext uri="{FF2B5EF4-FFF2-40B4-BE49-F238E27FC236}">
                <a16:creationId xmlns:a16="http://schemas.microsoft.com/office/drawing/2014/main" id="{AF46A1F3-936C-4A58-BCE5-4D3F84320AF4}"/>
              </a:ext>
            </a:extLst>
          </p:cNvPr>
          <p:cNvSpPr/>
          <p:nvPr/>
        </p:nvSpPr>
        <p:spPr>
          <a:xfrm>
            <a:off x="5076826" y="1381844"/>
            <a:ext cx="503239" cy="407988"/>
          </a:xfrm>
          <a:custGeom>
            <a:avLst/>
            <a:gdLst/>
            <a:ahLst/>
            <a:cxnLst/>
            <a:rect l="0" t="0" r="0" b="0"/>
            <a:pathLst>
              <a:path w="502921" h="408433">
                <a:moveTo>
                  <a:pt x="0" y="0"/>
                </a:moveTo>
                <a:lnTo>
                  <a:pt x="298704" y="0"/>
                </a:lnTo>
                <a:lnTo>
                  <a:pt x="502920" y="204216"/>
                </a:lnTo>
                <a:lnTo>
                  <a:pt x="298704" y="408432"/>
                </a:lnTo>
                <a:lnTo>
                  <a:pt x="0" y="408432"/>
                </a:lnTo>
                <a:lnTo>
                  <a:pt x="204216" y="204216"/>
                </a:lnTo>
                <a:close/>
              </a:path>
            </a:pathLst>
          </a:custGeom>
          <a:solidFill>
            <a:srgbClr val="21D3F7"/>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149" name="图片 5">
            <a:extLst>
              <a:ext uri="{FF2B5EF4-FFF2-40B4-BE49-F238E27FC236}">
                <a16:creationId xmlns:a16="http://schemas.microsoft.com/office/drawing/2014/main" id="{BDBB0BA2-63B0-4C35-B045-E1C256AE7B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3776588"/>
            <a:ext cx="190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3">
            <a:extLst>
              <a:ext uri="{FF2B5EF4-FFF2-40B4-BE49-F238E27FC236}">
                <a16:creationId xmlns:a16="http://schemas.microsoft.com/office/drawing/2014/main" id="{A967F598-91D8-4D50-9549-698077055B9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100" y="3729757"/>
            <a:ext cx="17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表格 18">
            <a:extLst>
              <a:ext uri="{FF2B5EF4-FFF2-40B4-BE49-F238E27FC236}">
                <a16:creationId xmlns:a16="http://schemas.microsoft.com/office/drawing/2014/main" id="{58DE3710-60E4-4A75-8730-632745E8394A}"/>
              </a:ext>
            </a:extLst>
          </p:cNvPr>
          <p:cNvGraphicFramePr>
            <a:graphicFrameLocks noGrp="1"/>
          </p:cNvGraphicFramePr>
          <p:nvPr>
            <p:extLst>
              <p:ext uri="{D42A27DB-BD31-4B8C-83A1-F6EECF244321}">
                <p14:modId xmlns:p14="http://schemas.microsoft.com/office/powerpoint/2010/main" val="479893603"/>
              </p:ext>
            </p:extLst>
          </p:nvPr>
        </p:nvGraphicFramePr>
        <p:xfrm>
          <a:off x="1339851" y="3356695"/>
          <a:ext cx="6096001" cy="371475"/>
        </p:xfrm>
        <a:graphic>
          <a:graphicData uri="http://schemas.openxmlformats.org/drawingml/2006/table">
            <a:tbl>
              <a:tblPr firstRow="1" bandRow="1">
                <a:tableStyleId>{5C22544A-7EE6-4342-B048-85BDC9FD1C3A}</a:tableStyleId>
              </a:tblPr>
              <a:tblGrid>
                <a:gridCol w="870839">
                  <a:extLst>
                    <a:ext uri="{9D8B030D-6E8A-4147-A177-3AD203B41FA5}">
                      <a16:colId xmlns:a16="http://schemas.microsoft.com/office/drawing/2014/main" val="20000"/>
                    </a:ext>
                  </a:extLst>
                </a:gridCol>
                <a:gridCol w="870839">
                  <a:extLst>
                    <a:ext uri="{9D8B030D-6E8A-4147-A177-3AD203B41FA5}">
                      <a16:colId xmlns:a16="http://schemas.microsoft.com/office/drawing/2014/main" val="20001"/>
                    </a:ext>
                  </a:extLst>
                </a:gridCol>
                <a:gridCol w="870839">
                  <a:extLst>
                    <a:ext uri="{9D8B030D-6E8A-4147-A177-3AD203B41FA5}">
                      <a16:colId xmlns:a16="http://schemas.microsoft.com/office/drawing/2014/main" val="20002"/>
                    </a:ext>
                  </a:extLst>
                </a:gridCol>
                <a:gridCol w="870839">
                  <a:extLst>
                    <a:ext uri="{9D8B030D-6E8A-4147-A177-3AD203B41FA5}">
                      <a16:colId xmlns:a16="http://schemas.microsoft.com/office/drawing/2014/main" val="20003"/>
                    </a:ext>
                  </a:extLst>
                </a:gridCol>
                <a:gridCol w="870839">
                  <a:extLst>
                    <a:ext uri="{9D8B030D-6E8A-4147-A177-3AD203B41FA5}">
                      <a16:colId xmlns:a16="http://schemas.microsoft.com/office/drawing/2014/main" val="20004"/>
                    </a:ext>
                  </a:extLst>
                </a:gridCol>
                <a:gridCol w="870839">
                  <a:extLst>
                    <a:ext uri="{9D8B030D-6E8A-4147-A177-3AD203B41FA5}">
                      <a16:colId xmlns:a16="http://schemas.microsoft.com/office/drawing/2014/main" val="20005"/>
                    </a:ext>
                  </a:extLst>
                </a:gridCol>
                <a:gridCol w="870967">
                  <a:extLst>
                    <a:ext uri="{9D8B030D-6E8A-4147-A177-3AD203B41FA5}">
                      <a16:colId xmlns:a16="http://schemas.microsoft.com/office/drawing/2014/main" val="20006"/>
                    </a:ext>
                  </a:extLst>
                </a:gridCol>
              </a:tblGrid>
              <a:tr h="371475">
                <a:tc>
                  <a:txBody>
                    <a:bodyPr/>
                    <a:lstStyle/>
                    <a:p>
                      <a:pPr>
                        <a:lnSpc>
                          <a:spcPts val="2007"/>
                        </a:lnSpc>
                        <a:spcBef>
                          <a:spcPts val="0"/>
                        </a:spcBef>
                        <a:spcAft>
                          <a:spcPts val="0"/>
                        </a:spcAft>
                      </a:pPr>
                      <a:r>
                        <a:rPr lang="en-US" altLang="zh-CN" sz="1900" b="1" i="0">
                          <a:solidFill>
                            <a:srgbClr val="FFFFFF"/>
                          </a:solidFill>
                          <a:latin typeface="Times New Roman" panose="02020603050405020304" pitchFamily="18" charset="0"/>
                        </a:rPr>
                        <a:t>49</a:t>
                      </a:r>
                      <a:endParaRPr lang="zh-CN" altLang="en-US" sz="1900" b="1" i="0">
                        <a:solidFill>
                          <a:srgbClr val="FFFFFF"/>
                        </a:solidFill>
                        <a:latin typeface="Times New Roman" panose="02020603050405020304" pitchFamily="18" charset="0"/>
                      </a:endParaRPr>
                    </a:p>
                  </a:txBody>
                  <a:tcPr marL="0" marR="0" marT="0" marB="0">
                    <a:lnR w="38100" cap="flat" cmpd="sng" algn="ctr">
                      <a:solidFill>
                        <a:srgbClr val="FFFFFF"/>
                      </a:solidFill>
                      <a:prstDash val="solid"/>
                      <a:round/>
                      <a:headEnd type="none" w="med" len="med"/>
                      <a:tailEnd type="none" w="med" len="med"/>
                    </a:lnR>
                    <a:solidFill>
                      <a:srgbClr val="92D050"/>
                    </a:solidFill>
                  </a:tcPr>
                </a:tc>
                <a:tc>
                  <a:txBody>
                    <a:bodyPr/>
                    <a:lstStyle/>
                    <a:p>
                      <a:pPr>
                        <a:lnSpc>
                          <a:spcPts val="2007"/>
                        </a:lnSpc>
                        <a:spcBef>
                          <a:spcPts val="0"/>
                        </a:spcBef>
                        <a:spcAft>
                          <a:spcPts val="0"/>
                        </a:spcAft>
                      </a:pPr>
                      <a:r>
                        <a:rPr lang="en-US" altLang="zh-CN" sz="1900" b="1" i="0">
                          <a:solidFill>
                            <a:srgbClr val="FFFFFF"/>
                          </a:solidFill>
                          <a:latin typeface="Times New Roman" panose="02020603050405020304" pitchFamily="18" charset="0"/>
                        </a:rPr>
                        <a:t>38</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10"/>
                        </a:lnSpc>
                        <a:spcBef>
                          <a:spcPts val="0"/>
                        </a:spcBef>
                        <a:spcAft>
                          <a:spcPts val="0"/>
                        </a:spcAft>
                      </a:pPr>
                      <a:r>
                        <a:rPr lang="en-US" altLang="zh-CN" sz="1900" b="1" i="0" dirty="0">
                          <a:solidFill>
                            <a:srgbClr val="FFFFFF"/>
                          </a:solidFill>
                          <a:latin typeface="Times New Roman" panose="02020603050405020304" pitchFamily="18" charset="0"/>
                        </a:rPr>
                        <a:t>65</a:t>
                      </a:r>
                      <a:endParaRPr lang="zh-CN" altLang="en-US" sz="1900" b="1" i="0" dirty="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07"/>
                        </a:lnSpc>
                        <a:spcBef>
                          <a:spcPts val="0"/>
                        </a:spcBef>
                        <a:spcAft>
                          <a:spcPts val="0"/>
                        </a:spcAft>
                      </a:pPr>
                      <a:r>
                        <a:rPr lang="en-US" altLang="zh-CN" sz="1900" b="1" i="0">
                          <a:solidFill>
                            <a:srgbClr val="FFFFFF"/>
                          </a:solidFill>
                          <a:latin typeface="Times New Roman" panose="02020603050405020304" pitchFamily="18" charset="0"/>
                        </a:rPr>
                        <a:t>97</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07"/>
                        </a:lnSpc>
                        <a:spcBef>
                          <a:spcPts val="0"/>
                        </a:spcBef>
                        <a:spcAft>
                          <a:spcPts val="0"/>
                        </a:spcAft>
                      </a:pPr>
                      <a:r>
                        <a:rPr lang="en-US" altLang="zh-CN" sz="1900" b="1" i="0">
                          <a:solidFill>
                            <a:srgbClr val="FFFFFF"/>
                          </a:solidFill>
                          <a:latin typeface="Times New Roman" panose="02020603050405020304" pitchFamily="18" charset="0"/>
                        </a:rPr>
                        <a:t>76</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07"/>
                        </a:lnSpc>
                        <a:spcBef>
                          <a:spcPts val="0"/>
                        </a:spcBef>
                        <a:spcAft>
                          <a:spcPts val="0"/>
                        </a:spcAft>
                      </a:pPr>
                      <a:r>
                        <a:rPr lang="en-US" altLang="zh-CN" sz="1900" b="1" i="0">
                          <a:solidFill>
                            <a:srgbClr val="FFFFFF"/>
                          </a:solidFill>
                          <a:latin typeface="Times New Roman" panose="02020603050405020304" pitchFamily="18" charset="0"/>
                        </a:rPr>
                        <a:t>13</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07"/>
                        </a:lnSpc>
                        <a:spcBef>
                          <a:spcPts val="0"/>
                        </a:spcBef>
                        <a:spcAft>
                          <a:spcPts val="0"/>
                        </a:spcAft>
                      </a:pPr>
                      <a:r>
                        <a:rPr lang="en-US" altLang="zh-CN" sz="1900" b="1" i="0" dirty="0">
                          <a:solidFill>
                            <a:srgbClr val="FFFFFF"/>
                          </a:solidFill>
                          <a:latin typeface="Times New Roman" panose="02020603050405020304" pitchFamily="18" charset="0"/>
                        </a:rPr>
                        <a:t>27</a:t>
                      </a:r>
                      <a:endParaRPr lang="zh-CN" altLang="en-US" sz="1900" b="1" i="0" dirty="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extLst>
                  <a:ext uri="{0D108BD9-81ED-4DB2-BD59-A6C34878D82A}">
                    <a16:rowId xmlns:a16="http://schemas.microsoft.com/office/drawing/2014/main" val="10000"/>
                  </a:ext>
                </a:extLst>
              </a:tr>
            </a:tbl>
          </a:graphicData>
        </a:graphic>
      </p:graphicFrame>
      <p:sp>
        <p:nvSpPr>
          <p:cNvPr id="23" name="文本框 22">
            <a:extLst>
              <a:ext uri="{FF2B5EF4-FFF2-40B4-BE49-F238E27FC236}">
                <a16:creationId xmlns:a16="http://schemas.microsoft.com/office/drawing/2014/main" id="{7344D47C-DD68-4397-98A0-B8BB7DBF09BD}"/>
              </a:ext>
            </a:extLst>
          </p:cNvPr>
          <p:cNvSpPr txBox="1"/>
          <p:nvPr/>
        </p:nvSpPr>
        <p:spPr>
          <a:xfrm>
            <a:off x="336551" y="1385019"/>
            <a:ext cx="1974900" cy="342273"/>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2196" b="1">
                <a:solidFill>
                  <a:srgbClr val="FFFFFF"/>
                </a:solidFill>
                <a:latin typeface="微软雅黑" panose="020B0503020204020204" pitchFamily="34" charset="-122"/>
                <a:ea typeface="+mn-ea"/>
              </a:rPr>
              <a:t>划分子程序演示</a:t>
            </a:r>
          </a:p>
        </p:txBody>
      </p:sp>
      <p:sp>
        <p:nvSpPr>
          <p:cNvPr id="17" name="Rectangle 4">
            <a:extLst>
              <a:ext uri="{FF2B5EF4-FFF2-40B4-BE49-F238E27FC236}">
                <a16:creationId xmlns:a16="http://schemas.microsoft.com/office/drawing/2014/main" id="{5F52B65C-9B00-42E7-8C04-5C431C0A0220}"/>
              </a:ext>
            </a:extLst>
          </p:cNvPr>
          <p:cNvSpPr>
            <a:spLocks noChangeArrowheads="1"/>
          </p:cNvSpPr>
          <p:nvPr/>
        </p:nvSpPr>
        <p:spPr bwMode="auto">
          <a:xfrm>
            <a:off x="611560" y="269776"/>
            <a:ext cx="41132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en-US" dirty="0" err="1">
                <a:effectLst>
                  <a:outerShdw blurRad="38100" dist="38100" dir="2700000" algn="tl">
                    <a:srgbClr val="C0C0C0"/>
                  </a:outerShdw>
                </a:effectLst>
                <a:latin typeface="黑体" pitchFamily="2" charset="-122"/>
                <a:ea typeface="黑体" pitchFamily="2" charset="-122"/>
              </a:rPr>
              <a:t>快速排序</a:t>
            </a:r>
            <a:endParaRPr lang="zh-CN" altLang="en-US" dirty="0">
              <a:effectLst>
                <a:outerShdw blurRad="38100" dist="38100" dir="2700000" algn="tl">
                  <a:srgbClr val="C0C0C0"/>
                </a:outerShdw>
              </a:effectLst>
              <a:latin typeface="黑体" pitchFamily="2" charset="-122"/>
              <a:ea typeface="黑体" pitchFamily="2" charset="-122"/>
            </a:endParaRPr>
          </a:p>
        </p:txBody>
      </p:sp>
      <p:pic>
        <p:nvPicPr>
          <p:cNvPr id="5" name="图片 5">
            <a:extLst>
              <a:ext uri="{FF2B5EF4-FFF2-40B4-BE49-F238E27FC236}">
                <a16:creationId xmlns:a16="http://schemas.microsoft.com/office/drawing/2014/main" id="{AD5BF7B0-7E6C-B6C8-B593-94629B51D58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396" y="3776588"/>
            <a:ext cx="190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表格 5">
            <a:extLst>
              <a:ext uri="{FF2B5EF4-FFF2-40B4-BE49-F238E27FC236}">
                <a16:creationId xmlns:a16="http://schemas.microsoft.com/office/drawing/2014/main" id="{81E0FAF0-1759-0133-C268-0AAC47B35646}"/>
              </a:ext>
            </a:extLst>
          </p:cNvPr>
          <p:cNvGraphicFramePr>
            <a:graphicFrameLocks noGrp="1"/>
          </p:cNvGraphicFramePr>
          <p:nvPr/>
        </p:nvGraphicFramePr>
        <p:xfrm>
          <a:off x="1331914" y="3356693"/>
          <a:ext cx="6096001" cy="369888"/>
        </p:xfrm>
        <a:graphic>
          <a:graphicData uri="http://schemas.openxmlformats.org/drawingml/2006/table">
            <a:tbl>
              <a:tblPr firstRow="1" bandRow="1">
                <a:tableStyleId>{5C22544A-7EE6-4342-B048-85BDC9FD1C3A}</a:tableStyleId>
              </a:tblPr>
              <a:tblGrid>
                <a:gridCol w="870839">
                  <a:extLst>
                    <a:ext uri="{9D8B030D-6E8A-4147-A177-3AD203B41FA5}">
                      <a16:colId xmlns:a16="http://schemas.microsoft.com/office/drawing/2014/main" val="20000"/>
                    </a:ext>
                  </a:extLst>
                </a:gridCol>
                <a:gridCol w="870967">
                  <a:extLst>
                    <a:ext uri="{9D8B030D-6E8A-4147-A177-3AD203B41FA5}">
                      <a16:colId xmlns:a16="http://schemas.microsoft.com/office/drawing/2014/main" val="20001"/>
                    </a:ext>
                  </a:extLst>
                </a:gridCol>
                <a:gridCol w="870839">
                  <a:extLst>
                    <a:ext uri="{9D8B030D-6E8A-4147-A177-3AD203B41FA5}">
                      <a16:colId xmlns:a16="http://schemas.microsoft.com/office/drawing/2014/main" val="20002"/>
                    </a:ext>
                  </a:extLst>
                </a:gridCol>
                <a:gridCol w="870839">
                  <a:extLst>
                    <a:ext uri="{9D8B030D-6E8A-4147-A177-3AD203B41FA5}">
                      <a16:colId xmlns:a16="http://schemas.microsoft.com/office/drawing/2014/main" val="20003"/>
                    </a:ext>
                  </a:extLst>
                </a:gridCol>
                <a:gridCol w="870839">
                  <a:extLst>
                    <a:ext uri="{9D8B030D-6E8A-4147-A177-3AD203B41FA5}">
                      <a16:colId xmlns:a16="http://schemas.microsoft.com/office/drawing/2014/main" val="20004"/>
                    </a:ext>
                  </a:extLst>
                </a:gridCol>
                <a:gridCol w="870839">
                  <a:extLst>
                    <a:ext uri="{9D8B030D-6E8A-4147-A177-3AD203B41FA5}">
                      <a16:colId xmlns:a16="http://schemas.microsoft.com/office/drawing/2014/main" val="20005"/>
                    </a:ext>
                  </a:extLst>
                </a:gridCol>
                <a:gridCol w="870839">
                  <a:extLst>
                    <a:ext uri="{9D8B030D-6E8A-4147-A177-3AD203B41FA5}">
                      <a16:colId xmlns:a16="http://schemas.microsoft.com/office/drawing/2014/main" val="20006"/>
                    </a:ext>
                  </a:extLst>
                </a:gridCol>
              </a:tblGrid>
              <a:tr h="369888">
                <a:tc>
                  <a:txBody>
                    <a:bodyPr/>
                    <a:lstStyle/>
                    <a:p>
                      <a:pPr>
                        <a:lnSpc>
                          <a:spcPts val="2007"/>
                        </a:lnSpc>
                        <a:spcBef>
                          <a:spcPts val="0"/>
                        </a:spcBef>
                        <a:spcAft>
                          <a:spcPts val="0"/>
                        </a:spcAft>
                      </a:pPr>
                      <a:r>
                        <a:rPr lang="en-US" altLang="zh-CN" sz="1900" b="1" i="0">
                          <a:solidFill>
                            <a:srgbClr val="FFFFFF"/>
                          </a:solidFill>
                          <a:latin typeface="Times New Roman" panose="02020603050405020304" pitchFamily="18" charset="0"/>
                        </a:rPr>
                        <a:t>49</a:t>
                      </a:r>
                      <a:endParaRPr lang="zh-CN" altLang="en-US" sz="1900" b="1" i="0">
                        <a:solidFill>
                          <a:srgbClr val="FFFFFF"/>
                        </a:solidFill>
                        <a:latin typeface="Times New Roman" panose="02020603050405020304" pitchFamily="18" charset="0"/>
                      </a:endParaRPr>
                    </a:p>
                  </a:txBody>
                  <a:tcPr marL="0" marR="0" marT="0" marB="0">
                    <a:lnR w="38100" cap="flat" cmpd="sng" algn="ctr">
                      <a:solidFill>
                        <a:srgbClr val="FFFFFF"/>
                      </a:solidFill>
                      <a:prstDash val="solid"/>
                      <a:round/>
                      <a:headEnd type="none" w="med" len="med"/>
                      <a:tailEnd type="none" w="med" len="med"/>
                    </a:lnR>
                    <a:solidFill>
                      <a:srgbClr val="92D050"/>
                    </a:solidFill>
                  </a:tcPr>
                </a:tc>
                <a:tc>
                  <a:txBody>
                    <a:bodyPr/>
                    <a:lstStyle/>
                    <a:p>
                      <a:pPr>
                        <a:lnSpc>
                          <a:spcPts val="2007"/>
                        </a:lnSpc>
                        <a:spcBef>
                          <a:spcPts val="0"/>
                        </a:spcBef>
                        <a:spcAft>
                          <a:spcPts val="0"/>
                        </a:spcAft>
                      </a:pPr>
                      <a:r>
                        <a:rPr lang="en-US" altLang="zh-CN" sz="1900" b="1" i="0" dirty="0">
                          <a:solidFill>
                            <a:srgbClr val="FFFFFF"/>
                          </a:solidFill>
                          <a:latin typeface="Times New Roman" panose="02020603050405020304" pitchFamily="18" charset="0"/>
                        </a:rPr>
                        <a:t>38</a:t>
                      </a:r>
                      <a:endParaRPr lang="zh-CN" altLang="en-US" sz="1900" b="1" i="0" dirty="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07"/>
                        </a:lnSpc>
                        <a:spcBef>
                          <a:spcPts val="0"/>
                        </a:spcBef>
                        <a:spcAft>
                          <a:spcPts val="0"/>
                        </a:spcAft>
                      </a:pPr>
                      <a:r>
                        <a:rPr lang="en-US" altLang="zh-CN" sz="1900" b="1" i="0" dirty="0">
                          <a:solidFill>
                            <a:srgbClr val="FFFFFF"/>
                          </a:solidFill>
                          <a:latin typeface="Times New Roman" panose="02020603050405020304" pitchFamily="18" charset="0"/>
                        </a:rPr>
                        <a:t>27</a:t>
                      </a:r>
                      <a:endParaRPr lang="zh-CN" altLang="en-US" sz="1900" b="1" i="0" dirty="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558ED5"/>
                    </a:solidFill>
                  </a:tcPr>
                </a:tc>
                <a:tc>
                  <a:txBody>
                    <a:bodyPr/>
                    <a:lstStyle/>
                    <a:p>
                      <a:pPr>
                        <a:lnSpc>
                          <a:spcPts val="2007"/>
                        </a:lnSpc>
                        <a:spcBef>
                          <a:spcPts val="0"/>
                        </a:spcBef>
                        <a:spcAft>
                          <a:spcPts val="0"/>
                        </a:spcAft>
                      </a:pPr>
                      <a:r>
                        <a:rPr lang="en-US" altLang="zh-CN" sz="1900" b="1" i="0">
                          <a:solidFill>
                            <a:srgbClr val="FFFFFF"/>
                          </a:solidFill>
                          <a:latin typeface="Times New Roman" panose="02020603050405020304" pitchFamily="18" charset="0"/>
                        </a:rPr>
                        <a:t>97</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07"/>
                        </a:lnSpc>
                        <a:spcBef>
                          <a:spcPts val="0"/>
                        </a:spcBef>
                        <a:spcAft>
                          <a:spcPts val="0"/>
                        </a:spcAft>
                      </a:pPr>
                      <a:r>
                        <a:rPr lang="en-US" altLang="zh-CN" sz="1900" b="1" i="0">
                          <a:solidFill>
                            <a:srgbClr val="FFFFFF"/>
                          </a:solidFill>
                          <a:latin typeface="Times New Roman" panose="02020603050405020304" pitchFamily="18" charset="0"/>
                        </a:rPr>
                        <a:t>76</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07"/>
                        </a:lnSpc>
                        <a:spcBef>
                          <a:spcPts val="0"/>
                        </a:spcBef>
                        <a:spcAft>
                          <a:spcPts val="0"/>
                        </a:spcAft>
                      </a:pPr>
                      <a:r>
                        <a:rPr lang="en-US" altLang="zh-CN" sz="1900" b="1" i="0">
                          <a:solidFill>
                            <a:srgbClr val="FFFFFF"/>
                          </a:solidFill>
                          <a:latin typeface="Times New Roman" panose="02020603050405020304" pitchFamily="18" charset="0"/>
                        </a:rPr>
                        <a:t>13</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07"/>
                        </a:lnSpc>
                        <a:spcBef>
                          <a:spcPts val="0"/>
                        </a:spcBef>
                        <a:spcAft>
                          <a:spcPts val="0"/>
                        </a:spcAft>
                      </a:pPr>
                      <a:r>
                        <a:rPr lang="en-US" altLang="zh-CN" sz="1900" b="1" i="0" dirty="0">
                          <a:solidFill>
                            <a:srgbClr val="FFFFFF"/>
                          </a:solidFill>
                          <a:latin typeface="Times New Roman" panose="02020603050405020304" pitchFamily="18" charset="0"/>
                        </a:rPr>
                        <a:t>65</a:t>
                      </a:r>
                      <a:endParaRPr lang="zh-CN" altLang="en-US" sz="1900" b="1" i="0" dirty="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558ED5"/>
                    </a:solidFill>
                  </a:tcPr>
                </a:tc>
                <a:extLst>
                  <a:ext uri="{0D108BD9-81ED-4DB2-BD59-A6C34878D82A}">
                    <a16:rowId xmlns:a16="http://schemas.microsoft.com/office/drawing/2014/main" val="10000"/>
                  </a:ext>
                </a:extLst>
              </a:tr>
            </a:tbl>
          </a:graphicData>
        </a:graphic>
      </p:graphicFrame>
      <p:pic>
        <p:nvPicPr>
          <p:cNvPr id="7" name="图片 5">
            <a:extLst>
              <a:ext uri="{FF2B5EF4-FFF2-40B4-BE49-F238E27FC236}">
                <a16:creationId xmlns:a16="http://schemas.microsoft.com/office/drawing/2014/main" id="{85D052FA-1BC1-CA13-936B-9B403EC0F0B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7484" y="3789040"/>
            <a:ext cx="190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3">
            <a:extLst>
              <a:ext uri="{FF2B5EF4-FFF2-40B4-BE49-F238E27FC236}">
                <a16:creationId xmlns:a16="http://schemas.microsoft.com/office/drawing/2014/main" id="{092DA0C4-4D28-A686-FB8E-DDF46C5D12A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376" y="3776588"/>
            <a:ext cx="17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表格 8">
            <a:extLst>
              <a:ext uri="{FF2B5EF4-FFF2-40B4-BE49-F238E27FC236}">
                <a16:creationId xmlns:a16="http://schemas.microsoft.com/office/drawing/2014/main" id="{CC178C03-C955-9D50-2632-0A1C8667F80C}"/>
              </a:ext>
            </a:extLst>
          </p:cNvPr>
          <p:cNvGraphicFramePr>
            <a:graphicFrameLocks noGrp="1"/>
          </p:cNvGraphicFramePr>
          <p:nvPr>
            <p:extLst>
              <p:ext uri="{D42A27DB-BD31-4B8C-83A1-F6EECF244321}">
                <p14:modId xmlns:p14="http://schemas.microsoft.com/office/powerpoint/2010/main" val="2631455239"/>
              </p:ext>
            </p:extLst>
          </p:nvPr>
        </p:nvGraphicFramePr>
        <p:xfrm>
          <a:off x="1331640" y="3356992"/>
          <a:ext cx="6096001" cy="371475"/>
        </p:xfrm>
        <a:graphic>
          <a:graphicData uri="http://schemas.openxmlformats.org/drawingml/2006/table">
            <a:tbl>
              <a:tblPr firstRow="1" bandRow="1">
                <a:tableStyleId>{5C22544A-7EE6-4342-B048-85BDC9FD1C3A}</a:tableStyleId>
              </a:tblPr>
              <a:tblGrid>
                <a:gridCol w="870839">
                  <a:extLst>
                    <a:ext uri="{9D8B030D-6E8A-4147-A177-3AD203B41FA5}">
                      <a16:colId xmlns:a16="http://schemas.microsoft.com/office/drawing/2014/main" val="20000"/>
                    </a:ext>
                  </a:extLst>
                </a:gridCol>
                <a:gridCol w="870839">
                  <a:extLst>
                    <a:ext uri="{9D8B030D-6E8A-4147-A177-3AD203B41FA5}">
                      <a16:colId xmlns:a16="http://schemas.microsoft.com/office/drawing/2014/main" val="20001"/>
                    </a:ext>
                  </a:extLst>
                </a:gridCol>
                <a:gridCol w="870839">
                  <a:extLst>
                    <a:ext uri="{9D8B030D-6E8A-4147-A177-3AD203B41FA5}">
                      <a16:colId xmlns:a16="http://schemas.microsoft.com/office/drawing/2014/main" val="20002"/>
                    </a:ext>
                  </a:extLst>
                </a:gridCol>
                <a:gridCol w="870967">
                  <a:extLst>
                    <a:ext uri="{9D8B030D-6E8A-4147-A177-3AD203B41FA5}">
                      <a16:colId xmlns:a16="http://schemas.microsoft.com/office/drawing/2014/main" val="20003"/>
                    </a:ext>
                  </a:extLst>
                </a:gridCol>
                <a:gridCol w="870839">
                  <a:extLst>
                    <a:ext uri="{9D8B030D-6E8A-4147-A177-3AD203B41FA5}">
                      <a16:colId xmlns:a16="http://schemas.microsoft.com/office/drawing/2014/main" val="20004"/>
                    </a:ext>
                  </a:extLst>
                </a:gridCol>
                <a:gridCol w="870839">
                  <a:extLst>
                    <a:ext uri="{9D8B030D-6E8A-4147-A177-3AD203B41FA5}">
                      <a16:colId xmlns:a16="http://schemas.microsoft.com/office/drawing/2014/main" val="20005"/>
                    </a:ext>
                  </a:extLst>
                </a:gridCol>
                <a:gridCol w="870839">
                  <a:extLst>
                    <a:ext uri="{9D8B030D-6E8A-4147-A177-3AD203B41FA5}">
                      <a16:colId xmlns:a16="http://schemas.microsoft.com/office/drawing/2014/main" val="20006"/>
                    </a:ext>
                  </a:extLst>
                </a:gridCol>
              </a:tblGrid>
              <a:tr h="371475">
                <a:tc>
                  <a:txBody>
                    <a:bodyPr/>
                    <a:lstStyle/>
                    <a:p>
                      <a:pPr>
                        <a:lnSpc>
                          <a:spcPts val="2007"/>
                        </a:lnSpc>
                        <a:spcBef>
                          <a:spcPts val="0"/>
                        </a:spcBef>
                        <a:spcAft>
                          <a:spcPts val="0"/>
                        </a:spcAft>
                      </a:pPr>
                      <a:r>
                        <a:rPr lang="en-US" altLang="zh-CN" sz="1900" b="0" i="0" dirty="0">
                          <a:solidFill>
                            <a:srgbClr val="000000"/>
                          </a:solidFill>
                          <a:latin typeface="Times New Roman" panose="02020603050405020304" pitchFamily="18" charset="0"/>
                        </a:rPr>
                        <a:t>49</a:t>
                      </a:r>
                      <a:endParaRPr lang="zh-CN" altLang="en-US" sz="1900" b="0" i="0" dirty="0">
                        <a:solidFill>
                          <a:srgbClr val="000000"/>
                        </a:solidFill>
                        <a:latin typeface="Times New Roman" panose="02020603050405020304" pitchFamily="18" charset="0"/>
                      </a:endParaRPr>
                    </a:p>
                  </a:txBody>
                  <a:tcPr marL="0" marR="0" marT="0" marB="0">
                    <a:lnR w="38100" cap="flat" cmpd="sng" algn="ctr">
                      <a:solidFill>
                        <a:srgbClr val="FFFFFF"/>
                      </a:solidFill>
                      <a:prstDash val="solid"/>
                      <a:round/>
                      <a:headEnd type="none" w="med" len="med"/>
                      <a:tailEnd type="none" w="med" len="med"/>
                    </a:lnR>
                    <a:solidFill>
                      <a:srgbClr val="92D050"/>
                    </a:solidFill>
                  </a:tcPr>
                </a:tc>
                <a:tc>
                  <a:txBody>
                    <a:bodyPr/>
                    <a:lstStyle/>
                    <a:p>
                      <a:pPr>
                        <a:lnSpc>
                          <a:spcPts val="2007"/>
                        </a:lnSpc>
                        <a:spcBef>
                          <a:spcPts val="0"/>
                        </a:spcBef>
                        <a:spcAft>
                          <a:spcPts val="0"/>
                        </a:spcAft>
                      </a:pPr>
                      <a:r>
                        <a:rPr lang="en-US" altLang="zh-CN" sz="1900" b="1" i="0" dirty="0">
                          <a:solidFill>
                            <a:srgbClr val="FFFFFF"/>
                          </a:solidFill>
                          <a:latin typeface="Times New Roman" panose="02020603050405020304" pitchFamily="18" charset="0"/>
                        </a:rPr>
                        <a:t>38</a:t>
                      </a:r>
                      <a:endParaRPr lang="zh-CN" altLang="en-US" sz="1900" b="1" i="0" dirty="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07"/>
                        </a:lnSpc>
                        <a:spcBef>
                          <a:spcPts val="0"/>
                        </a:spcBef>
                        <a:spcAft>
                          <a:spcPts val="0"/>
                        </a:spcAft>
                      </a:pPr>
                      <a:r>
                        <a:rPr lang="en-US" altLang="zh-CN" sz="1900" b="1" i="0">
                          <a:solidFill>
                            <a:srgbClr val="FFFFFF"/>
                          </a:solidFill>
                          <a:latin typeface="Times New Roman" panose="02020603050405020304" pitchFamily="18" charset="0"/>
                        </a:rPr>
                        <a:t>27</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558ED5"/>
                    </a:solidFill>
                  </a:tcPr>
                </a:tc>
                <a:tc>
                  <a:txBody>
                    <a:bodyPr/>
                    <a:lstStyle/>
                    <a:p>
                      <a:pPr>
                        <a:lnSpc>
                          <a:spcPts val="2007"/>
                        </a:lnSpc>
                        <a:spcBef>
                          <a:spcPts val="0"/>
                        </a:spcBef>
                        <a:spcAft>
                          <a:spcPts val="0"/>
                        </a:spcAft>
                      </a:pPr>
                      <a:r>
                        <a:rPr lang="en-US" altLang="zh-CN" sz="1900" b="0" i="0" dirty="0">
                          <a:solidFill>
                            <a:srgbClr val="000000"/>
                          </a:solidFill>
                          <a:latin typeface="Times New Roman" panose="02020603050405020304" pitchFamily="18" charset="0"/>
                        </a:rPr>
                        <a:t>13</a:t>
                      </a:r>
                      <a:endParaRPr lang="zh-CN" altLang="en-US" sz="1900" b="0" i="0" dirty="0">
                        <a:solidFill>
                          <a:srgbClr val="000000"/>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558ED5"/>
                    </a:solidFill>
                  </a:tcPr>
                </a:tc>
                <a:tc>
                  <a:txBody>
                    <a:bodyPr/>
                    <a:lstStyle/>
                    <a:p>
                      <a:pPr>
                        <a:lnSpc>
                          <a:spcPts val="2007"/>
                        </a:lnSpc>
                        <a:spcBef>
                          <a:spcPts val="0"/>
                        </a:spcBef>
                        <a:spcAft>
                          <a:spcPts val="0"/>
                        </a:spcAft>
                      </a:pPr>
                      <a:r>
                        <a:rPr lang="en-US" altLang="zh-CN" sz="1900" b="1" i="0" dirty="0">
                          <a:solidFill>
                            <a:srgbClr val="FFFFFF"/>
                          </a:solidFill>
                          <a:latin typeface="Times New Roman" panose="02020603050405020304" pitchFamily="18" charset="0"/>
                        </a:rPr>
                        <a:t>76</a:t>
                      </a:r>
                      <a:endParaRPr lang="zh-CN" altLang="en-US" sz="1900" b="1" i="0" dirty="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07"/>
                        </a:lnSpc>
                        <a:spcBef>
                          <a:spcPts val="0"/>
                        </a:spcBef>
                        <a:spcAft>
                          <a:spcPts val="0"/>
                        </a:spcAft>
                      </a:pPr>
                      <a:r>
                        <a:rPr lang="en-US" altLang="zh-CN" sz="1900" b="1" i="0" dirty="0">
                          <a:solidFill>
                            <a:srgbClr val="FFFFFF"/>
                          </a:solidFill>
                          <a:latin typeface="Times New Roman" panose="02020603050405020304" pitchFamily="18" charset="0"/>
                        </a:rPr>
                        <a:t>97</a:t>
                      </a:r>
                      <a:endParaRPr lang="zh-CN" altLang="en-US" sz="1900" b="1" i="0" dirty="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558ED5"/>
                    </a:solidFill>
                  </a:tcPr>
                </a:tc>
                <a:tc>
                  <a:txBody>
                    <a:bodyPr/>
                    <a:lstStyle/>
                    <a:p>
                      <a:pPr>
                        <a:lnSpc>
                          <a:spcPts val="2007"/>
                        </a:lnSpc>
                        <a:spcBef>
                          <a:spcPts val="0"/>
                        </a:spcBef>
                        <a:spcAft>
                          <a:spcPts val="0"/>
                        </a:spcAft>
                      </a:pPr>
                      <a:r>
                        <a:rPr lang="en-US" altLang="zh-CN" sz="1900" b="1" i="0" dirty="0">
                          <a:solidFill>
                            <a:srgbClr val="FFFFFF"/>
                          </a:solidFill>
                          <a:latin typeface="Times New Roman" panose="02020603050405020304" pitchFamily="18" charset="0"/>
                        </a:rPr>
                        <a:t>65</a:t>
                      </a:r>
                      <a:endParaRPr lang="zh-CN" altLang="en-US" sz="1900" b="1" i="0" dirty="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558ED5"/>
                    </a:solidFill>
                  </a:tcPr>
                </a:tc>
                <a:extLst>
                  <a:ext uri="{0D108BD9-81ED-4DB2-BD59-A6C34878D82A}">
                    <a16:rowId xmlns:a16="http://schemas.microsoft.com/office/drawing/2014/main" val="10000"/>
                  </a:ext>
                </a:extLst>
              </a:tr>
            </a:tbl>
          </a:graphicData>
        </a:graphic>
      </p:graphicFrame>
      <p:pic>
        <p:nvPicPr>
          <p:cNvPr id="10" name="图片 5">
            <a:extLst>
              <a:ext uri="{FF2B5EF4-FFF2-40B4-BE49-F238E27FC236}">
                <a16:creationId xmlns:a16="http://schemas.microsoft.com/office/drawing/2014/main" id="{4E546D8C-CD60-493D-F588-DFF2A3AE86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945" y="3789040"/>
            <a:ext cx="190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3">
            <a:extLst>
              <a:ext uri="{FF2B5EF4-FFF2-40B4-BE49-F238E27FC236}">
                <a16:creationId xmlns:a16="http://schemas.microsoft.com/office/drawing/2014/main" id="{20D3140D-5CDA-1BD3-3FB6-446D14F31EB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6954" y="3789040"/>
            <a:ext cx="17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A345EEB5-B5FB-7F01-B23E-3260AC18E9F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484" y="3789040"/>
            <a:ext cx="17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表格 17">
            <a:extLst>
              <a:ext uri="{FF2B5EF4-FFF2-40B4-BE49-F238E27FC236}">
                <a16:creationId xmlns:a16="http://schemas.microsoft.com/office/drawing/2014/main" id="{FD6A92BF-70C1-935E-52E4-98AC4379AE65}"/>
              </a:ext>
            </a:extLst>
          </p:cNvPr>
          <p:cNvGraphicFramePr>
            <a:graphicFrameLocks noGrp="1"/>
          </p:cNvGraphicFramePr>
          <p:nvPr>
            <p:extLst>
              <p:ext uri="{D42A27DB-BD31-4B8C-83A1-F6EECF244321}">
                <p14:modId xmlns:p14="http://schemas.microsoft.com/office/powerpoint/2010/main" val="3097533527"/>
              </p:ext>
            </p:extLst>
          </p:nvPr>
        </p:nvGraphicFramePr>
        <p:xfrm>
          <a:off x="1331914" y="3356992"/>
          <a:ext cx="6096001" cy="371475"/>
        </p:xfrm>
        <a:graphic>
          <a:graphicData uri="http://schemas.openxmlformats.org/drawingml/2006/table">
            <a:tbl>
              <a:tblPr firstRow="1" bandRow="1">
                <a:tableStyleId>{5C22544A-7EE6-4342-B048-85BDC9FD1C3A}</a:tableStyleId>
              </a:tblPr>
              <a:tblGrid>
                <a:gridCol w="870839">
                  <a:extLst>
                    <a:ext uri="{9D8B030D-6E8A-4147-A177-3AD203B41FA5}">
                      <a16:colId xmlns:a16="http://schemas.microsoft.com/office/drawing/2014/main" val="20000"/>
                    </a:ext>
                  </a:extLst>
                </a:gridCol>
                <a:gridCol w="870967">
                  <a:extLst>
                    <a:ext uri="{9D8B030D-6E8A-4147-A177-3AD203B41FA5}">
                      <a16:colId xmlns:a16="http://schemas.microsoft.com/office/drawing/2014/main" val="20001"/>
                    </a:ext>
                  </a:extLst>
                </a:gridCol>
                <a:gridCol w="870839">
                  <a:extLst>
                    <a:ext uri="{9D8B030D-6E8A-4147-A177-3AD203B41FA5}">
                      <a16:colId xmlns:a16="http://schemas.microsoft.com/office/drawing/2014/main" val="20002"/>
                    </a:ext>
                  </a:extLst>
                </a:gridCol>
                <a:gridCol w="870839">
                  <a:extLst>
                    <a:ext uri="{9D8B030D-6E8A-4147-A177-3AD203B41FA5}">
                      <a16:colId xmlns:a16="http://schemas.microsoft.com/office/drawing/2014/main" val="20003"/>
                    </a:ext>
                  </a:extLst>
                </a:gridCol>
                <a:gridCol w="870839">
                  <a:extLst>
                    <a:ext uri="{9D8B030D-6E8A-4147-A177-3AD203B41FA5}">
                      <a16:colId xmlns:a16="http://schemas.microsoft.com/office/drawing/2014/main" val="20004"/>
                    </a:ext>
                  </a:extLst>
                </a:gridCol>
                <a:gridCol w="870839">
                  <a:extLst>
                    <a:ext uri="{9D8B030D-6E8A-4147-A177-3AD203B41FA5}">
                      <a16:colId xmlns:a16="http://schemas.microsoft.com/office/drawing/2014/main" val="20005"/>
                    </a:ext>
                  </a:extLst>
                </a:gridCol>
                <a:gridCol w="870839">
                  <a:extLst>
                    <a:ext uri="{9D8B030D-6E8A-4147-A177-3AD203B41FA5}">
                      <a16:colId xmlns:a16="http://schemas.microsoft.com/office/drawing/2014/main" val="20006"/>
                    </a:ext>
                  </a:extLst>
                </a:gridCol>
              </a:tblGrid>
              <a:tr h="371475">
                <a:tc>
                  <a:txBody>
                    <a:bodyPr/>
                    <a:lstStyle/>
                    <a:p>
                      <a:pPr>
                        <a:lnSpc>
                          <a:spcPts val="2010"/>
                        </a:lnSpc>
                        <a:spcBef>
                          <a:spcPts val="0"/>
                        </a:spcBef>
                        <a:spcAft>
                          <a:spcPts val="0"/>
                        </a:spcAft>
                      </a:pPr>
                      <a:r>
                        <a:rPr lang="en-US" altLang="zh-CN" sz="1900" b="1" i="0" dirty="0">
                          <a:solidFill>
                            <a:srgbClr val="FFFFFF"/>
                          </a:solidFill>
                          <a:latin typeface="Times New Roman" panose="02020603050405020304" pitchFamily="18" charset="0"/>
                        </a:rPr>
                        <a:t>13</a:t>
                      </a:r>
                      <a:endParaRPr lang="zh-CN" altLang="en-US" sz="1900" b="1" i="0" dirty="0">
                        <a:solidFill>
                          <a:srgbClr val="FFFFFF"/>
                        </a:solidFill>
                        <a:latin typeface="Times New Roman" panose="02020603050405020304" pitchFamily="18" charset="0"/>
                      </a:endParaRPr>
                    </a:p>
                  </a:txBody>
                  <a:tcPr marL="0" marR="0" marT="0" marB="0">
                    <a:lnR w="38100" cap="flat" cmpd="sng" algn="ctr">
                      <a:solidFill>
                        <a:srgbClr val="FFFFFF"/>
                      </a:solidFill>
                      <a:prstDash val="solid"/>
                      <a:round/>
                      <a:headEnd type="none" w="med" len="med"/>
                      <a:tailEnd type="none" w="med" len="med"/>
                    </a:lnR>
                    <a:solidFill>
                      <a:srgbClr val="558ED5"/>
                    </a:solidFill>
                  </a:tcPr>
                </a:tc>
                <a:tc>
                  <a:txBody>
                    <a:bodyPr/>
                    <a:lstStyle/>
                    <a:p>
                      <a:pPr>
                        <a:lnSpc>
                          <a:spcPts val="2010"/>
                        </a:lnSpc>
                        <a:spcBef>
                          <a:spcPts val="0"/>
                        </a:spcBef>
                        <a:spcAft>
                          <a:spcPts val="0"/>
                        </a:spcAft>
                      </a:pPr>
                      <a:r>
                        <a:rPr lang="en-US" altLang="zh-CN" sz="1900" b="1" i="0">
                          <a:solidFill>
                            <a:srgbClr val="FFFFFF"/>
                          </a:solidFill>
                          <a:latin typeface="Times New Roman" panose="02020603050405020304" pitchFamily="18" charset="0"/>
                        </a:rPr>
                        <a:t>38</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10"/>
                        </a:lnSpc>
                        <a:spcBef>
                          <a:spcPts val="0"/>
                        </a:spcBef>
                        <a:spcAft>
                          <a:spcPts val="0"/>
                        </a:spcAft>
                      </a:pPr>
                      <a:r>
                        <a:rPr lang="en-US" altLang="zh-CN" sz="1900" b="1" i="0">
                          <a:solidFill>
                            <a:srgbClr val="FFFFFF"/>
                          </a:solidFill>
                          <a:latin typeface="Times New Roman" panose="02020603050405020304" pitchFamily="18" charset="0"/>
                        </a:rPr>
                        <a:t>27</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558ED5"/>
                    </a:solidFill>
                  </a:tcPr>
                </a:tc>
                <a:tc>
                  <a:txBody>
                    <a:bodyPr/>
                    <a:lstStyle/>
                    <a:p>
                      <a:pPr>
                        <a:lnSpc>
                          <a:spcPts val="2010"/>
                        </a:lnSpc>
                        <a:spcBef>
                          <a:spcPts val="0"/>
                        </a:spcBef>
                        <a:spcAft>
                          <a:spcPts val="0"/>
                        </a:spcAft>
                      </a:pPr>
                      <a:r>
                        <a:rPr lang="en-US" altLang="zh-CN" sz="1900" b="1" i="0">
                          <a:solidFill>
                            <a:srgbClr val="FFFFFF"/>
                          </a:solidFill>
                          <a:latin typeface="Times New Roman" panose="02020603050405020304" pitchFamily="18" charset="0"/>
                        </a:rPr>
                        <a:t>49</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558ED5"/>
                    </a:solidFill>
                  </a:tcPr>
                </a:tc>
                <a:tc>
                  <a:txBody>
                    <a:bodyPr/>
                    <a:lstStyle/>
                    <a:p>
                      <a:pPr>
                        <a:lnSpc>
                          <a:spcPts val="2010"/>
                        </a:lnSpc>
                        <a:spcBef>
                          <a:spcPts val="0"/>
                        </a:spcBef>
                        <a:spcAft>
                          <a:spcPts val="0"/>
                        </a:spcAft>
                      </a:pPr>
                      <a:r>
                        <a:rPr lang="en-US" altLang="zh-CN" sz="1900" b="1" i="0">
                          <a:solidFill>
                            <a:srgbClr val="FFFFFF"/>
                          </a:solidFill>
                          <a:latin typeface="Times New Roman" panose="02020603050405020304" pitchFamily="18" charset="0"/>
                        </a:rPr>
                        <a:t>76</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4F81BD"/>
                    </a:solidFill>
                  </a:tcPr>
                </a:tc>
                <a:tc>
                  <a:txBody>
                    <a:bodyPr/>
                    <a:lstStyle/>
                    <a:p>
                      <a:pPr>
                        <a:lnSpc>
                          <a:spcPts val="2010"/>
                        </a:lnSpc>
                        <a:spcBef>
                          <a:spcPts val="0"/>
                        </a:spcBef>
                        <a:spcAft>
                          <a:spcPts val="0"/>
                        </a:spcAft>
                      </a:pPr>
                      <a:r>
                        <a:rPr lang="en-US" altLang="zh-CN" sz="1900" b="1" i="0">
                          <a:solidFill>
                            <a:srgbClr val="FFFFFF"/>
                          </a:solidFill>
                          <a:latin typeface="Times New Roman" panose="02020603050405020304" pitchFamily="18" charset="0"/>
                        </a:rPr>
                        <a:t>97</a:t>
                      </a:r>
                      <a:endParaRPr lang="zh-CN" altLang="en-US" sz="1900" b="1" i="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558ED5"/>
                    </a:solidFill>
                  </a:tcPr>
                </a:tc>
                <a:tc>
                  <a:txBody>
                    <a:bodyPr/>
                    <a:lstStyle/>
                    <a:p>
                      <a:pPr>
                        <a:lnSpc>
                          <a:spcPts val="2010"/>
                        </a:lnSpc>
                        <a:spcBef>
                          <a:spcPts val="0"/>
                        </a:spcBef>
                        <a:spcAft>
                          <a:spcPts val="0"/>
                        </a:spcAft>
                      </a:pPr>
                      <a:r>
                        <a:rPr lang="en-US" altLang="zh-CN" sz="1900" b="1" i="0" dirty="0">
                          <a:solidFill>
                            <a:srgbClr val="FFFFFF"/>
                          </a:solidFill>
                          <a:latin typeface="Times New Roman" panose="02020603050405020304" pitchFamily="18" charset="0"/>
                        </a:rPr>
                        <a:t>65</a:t>
                      </a:r>
                      <a:endParaRPr lang="zh-CN" altLang="en-US" sz="1900" b="1" i="0" dirty="0">
                        <a:solidFill>
                          <a:srgbClr val="FFFFFF"/>
                        </a:solidFill>
                        <a:latin typeface="Times New Roman" panose="02020603050405020304" pitchFamily="18" charset="0"/>
                      </a:endParaRP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solidFill>
                      <a:srgbClr val="558ED5"/>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fade">
                                      <p:cBhvr>
                                        <p:cTn id="7" dur="500"/>
                                        <p:tgtEl>
                                          <p:spTgt spid="6149"/>
                                        </p:tgtEl>
                                      </p:cBhvr>
                                    </p:animEffect>
                                  </p:childTnLst>
                                </p:cTn>
                              </p:par>
                              <p:par>
                                <p:cTn id="8" presetID="10" presetClass="entr" presetSubtype="0" fill="hold" nodeType="withEffect">
                                  <p:stCondLst>
                                    <p:cond delay="0"/>
                                  </p:stCondLst>
                                  <p:childTnLst>
                                    <p:set>
                                      <p:cBhvr>
                                        <p:cTn id="9" dur="1" fill="hold">
                                          <p:stCondLst>
                                            <p:cond delay="0"/>
                                          </p:stCondLst>
                                        </p:cTn>
                                        <p:tgtEl>
                                          <p:spTgt spid="6153"/>
                                        </p:tgtEl>
                                        <p:attrNameLst>
                                          <p:attrName>style.visibility</p:attrName>
                                        </p:attrNameLst>
                                      </p:cBhvr>
                                      <p:to>
                                        <p:strVal val="visible"/>
                                      </p:to>
                                    </p:set>
                                    <p:animEffect transition="in" filter="fade">
                                      <p:cBhvr>
                                        <p:cTn id="10" dur="500"/>
                                        <p:tgtEl>
                                          <p:spTgt spid="61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149"/>
                                        </p:tgtEl>
                                      </p:cBhvr>
                                    </p:animEffect>
                                    <p:set>
                                      <p:cBhvr>
                                        <p:cTn id="15" dur="1" fill="hold">
                                          <p:stCondLst>
                                            <p:cond delay="499"/>
                                          </p:stCondLst>
                                        </p:cTn>
                                        <p:tgtEl>
                                          <p:spTgt spid="614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6153"/>
                                        </p:tgtEl>
                                      </p:cBhvr>
                                    </p:animEffect>
                                    <p:set>
                                      <p:cBhvr>
                                        <p:cTn id="39" dur="1" fill="hold">
                                          <p:stCondLst>
                                            <p:cond delay="499"/>
                                          </p:stCondLst>
                                        </p:cTn>
                                        <p:tgtEl>
                                          <p:spTgt spid="6153"/>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3"/>
                                        </p:tgtEl>
                                      </p:cBhvr>
                                    </p:animEffect>
                                    <p:set>
                                      <p:cBhvr>
                                        <p:cTn id="72" dur="1" fill="hold">
                                          <p:stCondLst>
                                            <p:cond delay="499"/>
                                          </p:stCondLst>
                                        </p:cTn>
                                        <p:tgtEl>
                                          <p:spTgt spid="1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0"/>
                                        </p:tgtEl>
                                      </p:cBhvr>
                                    </p:animEffect>
                                    <p:set>
                                      <p:cBhvr>
                                        <p:cTn id="85" dur="1" fill="hold">
                                          <p:stCondLst>
                                            <p:cond delay="499"/>
                                          </p:stCondLst>
                                        </p:cTn>
                                        <p:tgtEl>
                                          <p:spTgt spid="10"/>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0314745E-1706-4454-A4D7-5A4089685F93}"/>
              </a:ext>
            </a:extLst>
          </p:cNvPr>
          <p:cNvSpPr/>
          <p:nvPr/>
        </p:nvSpPr>
        <p:spPr>
          <a:xfrm>
            <a:off x="0" y="1525860"/>
            <a:ext cx="9144000" cy="5143500"/>
          </a:xfrm>
          <a:custGeom>
            <a:avLst/>
            <a:gdLst/>
            <a:ahLst/>
            <a:cxnLst/>
            <a:rect l="0" t="0" r="0" b="0"/>
            <a:pathLst>
              <a:path w="9144001" h="5143501">
                <a:moveTo>
                  <a:pt x="0" y="5143500"/>
                </a:moveTo>
                <a:lnTo>
                  <a:pt x="9144000" y="5143500"/>
                </a:lnTo>
                <a:lnTo>
                  <a:pt x="9144000" y="0"/>
                </a:lnTo>
                <a:lnTo>
                  <a:pt x="0" y="0"/>
                </a:lnTo>
                <a:close/>
              </a:path>
            </a:pathLst>
          </a:custGeom>
          <a:solidFill>
            <a:srgbClr val="FFFFF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任意多边形: 形状 2">
            <a:extLst>
              <a:ext uri="{FF2B5EF4-FFF2-40B4-BE49-F238E27FC236}">
                <a16:creationId xmlns:a16="http://schemas.microsoft.com/office/drawing/2014/main" id="{69654F8C-FE3C-4462-AB15-375BBC42532B}"/>
              </a:ext>
            </a:extLst>
          </p:cNvPr>
          <p:cNvSpPr/>
          <p:nvPr/>
        </p:nvSpPr>
        <p:spPr>
          <a:xfrm>
            <a:off x="2" y="1525860"/>
            <a:ext cx="5148263" cy="407988"/>
          </a:xfrm>
          <a:custGeom>
            <a:avLst/>
            <a:gdLst/>
            <a:ahLst/>
            <a:cxnLst/>
            <a:rect l="0" t="0" r="0" b="0"/>
            <a:pathLst>
              <a:path w="5148073" h="408433">
                <a:moveTo>
                  <a:pt x="0" y="0"/>
                </a:moveTo>
                <a:lnTo>
                  <a:pt x="4943856" y="0"/>
                </a:lnTo>
                <a:lnTo>
                  <a:pt x="5148072" y="204216"/>
                </a:lnTo>
                <a:lnTo>
                  <a:pt x="4943856" y="408432"/>
                </a:lnTo>
                <a:lnTo>
                  <a:pt x="0" y="408432"/>
                </a:lnTo>
                <a:close/>
              </a:path>
            </a:pathLst>
          </a:custGeom>
          <a:solidFill>
            <a:srgbClr val="10A5DA"/>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任意多边形: 形状 3">
            <a:extLst>
              <a:ext uri="{FF2B5EF4-FFF2-40B4-BE49-F238E27FC236}">
                <a16:creationId xmlns:a16="http://schemas.microsoft.com/office/drawing/2014/main" id="{55DF0D2E-BA46-4011-AE27-B1C818E1BDD2}"/>
              </a:ext>
            </a:extLst>
          </p:cNvPr>
          <p:cNvSpPr/>
          <p:nvPr/>
        </p:nvSpPr>
        <p:spPr>
          <a:xfrm>
            <a:off x="5076826" y="1525860"/>
            <a:ext cx="503239" cy="407988"/>
          </a:xfrm>
          <a:custGeom>
            <a:avLst/>
            <a:gdLst/>
            <a:ahLst/>
            <a:cxnLst/>
            <a:rect l="0" t="0" r="0" b="0"/>
            <a:pathLst>
              <a:path w="502921" h="408433">
                <a:moveTo>
                  <a:pt x="0" y="0"/>
                </a:moveTo>
                <a:lnTo>
                  <a:pt x="298704" y="0"/>
                </a:lnTo>
                <a:lnTo>
                  <a:pt x="502920" y="204216"/>
                </a:lnTo>
                <a:lnTo>
                  <a:pt x="298704" y="408432"/>
                </a:lnTo>
                <a:lnTo>
                  <a:pt x="0" y="408432"/>
                </a:lnTo>
                <a:lnTo>
                  <a:pt x="204216" y="204216"/>
                </a:lnTo>
                <a:close/>
              </a:path>
            </a:pathLst>
          </a:custGeom>
          <a:solidFill>
            <a:srgbClr val="21D3F7"/>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任意多边形: 形状 4">
            <a:extLst>
              <a:ext uri="{FF2B5EF4-FFF2-40B4-BE49-F238E27FC236}">
                <a16:creationId xmlns:a16="http://schemas.microsoft.com/office/drawing/2014/main" id="{1FE3D92E-7F8C-467F-B672-A3604F72EBD6}"/>
              </a:ext>
            </a:extLst>
          </p:cNvPr>
          <p:cNvSpPr/>
          <p:nvPr/>
        </p:nvSpPr>
        <p:spPr>
          <a:xfrm>
            <a:off x="7235825" y="3522935"/>
            <a:ext cx="928688" cy="460375"/>
          </a:xfrm>
          <a:custGeom>
            <a:avLst/>
            <a:gdLst/>
            <a:ahLst/>
            <a:cxnLst/>
            <a:rect l="0" t="0" r="0" b="0"/>
            <a:pathLst>
              <a:path w="928117" h="460249">
                <a:moveTo>
                  <a:pt x="0" y="460248"/>
                </a:moveTo>
                <a:lnTo>
                  <a:pt x="928116" y="460248"/>
                </a:lnTo>
                <a:lnTo>
                  <a:pt x="928116" y="0"/>
                </a:lnTo>
                <a:lnTo>
                  <a:pt x="0" y="0"/>
                </a:lnTo>
                <a:close/>
              </a:path>
            </a:pathLst>
          </a:custGeom>
          <a:solidFill>
            <a:srgbClr val="F9A46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7174" name="图片 6">
            <a:extLst>
              <a:ext uri="{FF2B5EF4-FFF2-40B4-BE49-F238E27FC236}">
                <a16:creationId xmlns:a16="http://schemas.microsoft.com/office/drawing/2014/main" id="{27AD1CF4-A616-49D0-AB52-03E6151117B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2008460"/>
            <a:ext cx="5918200"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78796699-FF98-42D8-AC32-A63D51E4DDE9}"/>
              </a:ext>
            </a:extLst>
          </p:cNvPr>
          <p:cNvSpPr txBox="1"/>
          <p:nvPr/>
        </p:nvSpPr>
        <p:spPr>
          <a:xfrm>
            <a:off x="336551" y="1529035"/>
            <a:ext cx="1974900" cy="342273"/>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2196" b="1">
                <a:solidFill>
                  <a:srgbClr val="FFFFFF"/>
                </a:solidFill>
                <a:latin typeface="微软雅黑" panose="020B0503020204020204" pitchFamily="34" charset="-122"/>
                <a:ea typeface="+mn-ea"/>
              </a:rPr>
              <a:t>划分子程序实现</a:t>
            </a:r>
          </a:p>
        </p:txBody>
      </p:sp>
      <p:sp>
        <p:nvSpPr>
          <p:cNvPr id="7177" name="文本框 10">
            <a:extLst>
              <a:ext uri="{FF2B5EF4-FFF2-40B4-BE49-F238E27FC236}">
                <a16:creationId xmlns:a16="http://schemas.microsoft.com/office/drawing/2014/main" id="{291576E0-896C-4D7E-85CE-44C931ED7902}"/>
              </a:ext>
            </a:extLst>
          </p:cNvPr>
          <p:cNvSpPr txBox="1">
            <a:spLocks noChangeArrowheads="1"/>
          </p:cNvSpPr>
          <p:nvPr/>
        </p:nvSpPr>
        <p:spPr bwMode="auto">
          <a:xfrm>
            <a:off x="7329489" y="3591197"/>
            <a:ext cx="436017"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663"/>
              </a:lnSpc>
            </a:pPr>
            <a:r>
              <a:rPr lang="en-US" altLang="zh-CN">
                <a:solidFill>
                  <a:srgbClr val="000000"/>
                </a:solidFill>
                <a:latin typeface="Times New Roman" panose="02020603050405020304" pitchFamily="18" charset="0"/>
              </a:rPr>
              <a:t>O(n)</a:t>
            </a:r>
            <a:endParaRPr lang="zh-CN" altLang="en-US">
              <a:solidFill>
                <a:srgbClr val="000000"/>
              </a:solidFill>
              <a:latin typeface="Times New Roman" panose="02020603050405020304" pitchFamily="18" charset="0"/>
            </a:endParaRPr>
          </a:p>
        </p:txBody>
      </p:sp>
      <p:sp>
        <p:nvSpPr>
          <p:cNvPr id="11" name="Rectangle 4">
            <a:extLst>
              <a:ext uri="{FF2B5EF4-FFF2-40B4-BE49-F238E27FC236}">
                <a16:creationId xmlns:a16="http://schemas.microsoft.com/office/drawing/2014/main" id="{65FE8ECF-79C2-497F-B7F4-54DE16E007A8}"/>
              </a:ext>
            </a:extLst>
          </p:cNvPr>
          <p:cNvSpPr>
            <a:spLocks noChangeArrowheads="1"/>
          </p:cNvSpPr>
          <p:nvPr/>
        </p:nvSpPr>
        <p:spPr bwMode="auto">
          <a:xfrm>
            <a:off x="611560" y="269776"/>
            <a:ext cx="41132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en-US" dirty="0" err="1">
                <a:effectLst>
                  <a:outerShdw blurRad="38100" dist="38100" dir="2700000" algn="tl">
                    <a:srgbClr val="C0C0C0"/>
                  </a:outerShdw>
                </a:effectLst>
                <a:latin typeface="黑体" pitchFamily="2" charset="-122"/>
                <a:ea typeface="黑体" pitchFamily="2" charset="-122"/>
              </a:rPr>
              <a:t>快速排序</a:t>
            </a:r>
            <a:endParaRPr lang="zh-CN" altLang="en-US" dirty="0">
              <a:effectLst>
                <a:outerShdw blurRad="38100" dist="38100" dir="2700000" algn="tl">
                  <a:srgbClr val="C0C0C0"/>
                </a:outerShdw>
              </a:effectLst>
              <a:latin typeface="黑体" pitchFamily="2" charset="-122"/>
              <a:ea typeface="黑体"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2">
            <a:extLst>
              <a:ext uri="{FF2B5EF4-FFF2-40B4-BE49-F238E27FC236}">
                <a16:creationId xmlns:a16="http://schemas.microsoft.com/office/drawing/2014/main" id="{A452FC1D-9467-43F4-AD32-C8837711E53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3852"/>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6">
            <a:extLst>
              <a:ext uri="{FF2B5EF4-FFF2-40B4-BE49-F238E27FC236}">
                <a16:creationId xmlns:a16="http://schemas.microsoft.com/office/drawing/2014/main" id="{6D4D6F23-9B15-4508-BE39-0654ABD278F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1" y="1961852"/>
            <a:ext cx="3009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图片 8">
            <a:extLst>
              <a:ext uri="{FF2B5EF4-FFF2-40B4-BE49-F238E27FC236}">
                <a16:creationId xmlns:a16="http://schemas.microsoft.com/office/drawing/2014/main" id="{730B4499-439E-44AA-A10A-D77E14AD877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1" y="2584152"/>
            <a:ext cx="78867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8969E1AD-C927-44DD-B587-BAC9434A6728}"/>
              </a:ext>
            </a:extLst>
          </p:cNvPr>
          <p:cNvSpPr txBox="1"/>
          <p:nvPr/>
        </p:nvSpPr>
        <p:spPr>
          <a:xfrm>
            <a:off x="336551" y="1457027"/>
            <a:ext cx="2630528" cy="846065"/>
          </a:xfrm>
          <a:prstGeom prst="rect">
            <a:avLst/>
          </a:prstGeom>
          <a:noFill/>
        </p:spPr>
        <p:txBody>
          <a:bodyPr wrap="none" lIns="0" tIns="0" rIns="0" bIns="0">
            <a:spAutoFit/>
          </a:bodyPr>
          <a:lstStyle/>
          <a:p>
            <a:pPr fontAlgn="auto">
              <a:lnSpc>
                <a:spcPts val="2879"/>
              </a:lnSpc>
              <a:spcBef>
                <a:spcPts val="0"/>
              </a:spcBef>
              <a:spcAft>
                <a:spcPts val="0"/>
              </a:spcAft>
              <a:tabLst>
                <a:tab pos="304792" algn="l"/>
              </a:tabLst>
              <a:defRPr/>
            </a:pPr>
            <a:r>
              <a:rPr lang="zh-CN" altLang="en-US" sz="2196" b="1">
                <a:solidFill>
                  <a:srgbClr val="FFFFFF"/>
                </a:solidFill>
                <a:latin typeface="微软雅黑" panose="020B0503020204020204" pitchFamily="34" charset="-122"/>
                <a:ea typeface="+mn-ea"/>
              </a:rPr>
              <a:t>快速排序实现</a:t>
            </a:r>
          </a:p>
          <a:p>
            <a:pPr fontAlgn="auto">
              <a:lnSpc>
                <a:spcPts val="1000"/>
              </a:lnSpc>
              <a:spcBef>
                <a:spcPts val="0"/>
              </a:spcBef>
              <a:spcAft>
                <a:spcPts val="0"/>
              </a:spcAft>
              <a:tabLst>
                <a:tab pos="304792" algn="l"/>
              </a:tabLst>
              <a:defRPr/>
            </a:pPr>
            <a:endParaRPr lang="zh-CN" altLang="en-US" sz="2196" b="1">
              <a:solidFill>
                <a:srgbClr val="FFFFFF"/>
              </a:solidFill>
              <a:latin typeface="微软雅黑" panose="020B0503020204020204" pitchFamily="34" charset="-122"/>
              <a:ea typeface="+mn-ea"/>
            </a:endParaRPr>
          </a:p>
          <a:p>
            <a:pPr fontAlgn="auto">
              <a:lnSpc>
                <a:spcPts val="2903"/>
              </a:lnSpc>
              <a:spcBef>
                <a:spcPts val="0"/>
              </a:spcBef>
              <a:spcAft>
                <a:spcPts val="0"/>
              </a:spcAft>
              <a:tabLst>
                <a:tab pos="304792" algn="l"/>
              </a:tabLst>
              <a:defRPr/>
            </a:pPr>
            <a:r>
              <a:rPr lang="zh-CN" altLang="en-US" sz="2196" b="1">
                <a:solidFill>
                  <a:srgbClr val="FFFFFF"/>
                </a:solidFill>
                <a:latin typeface="微软雅黑" panose="020B0503020204020204" pitchFamily="34" charset="-122"/>
                <a:ea typeface="+mn-ea"/>
              </a:rPr>
              <a:t>	</a:t>
            </a:r>
            <a:r>
              <a:rPr lang="zh-CN" altLang="en-US" sz="2004" b="1">
                <a:solidFill>
                  <a:srgbClr val="FFFFFF"/>
                </a:solidFill>
                <a:latin typeface="微软雅黑" panose="020B0503020204020204" pitchFamily="34" charset="-122"/>
                <a:ea typeface="+mn-ea"/>
              </a:rPr>
              <a:t>快速排序算法主程序</a:t>
            </a:r>
          </a:p>
        </p:txBody>
      </p:sp>
      <p:sp>
        <p:nvSpPr>
          <p:cNvPr id="11" name="文本框 10">
            <a:extLst>
              <a:ext uri="{FF2B5EF4-FFF2-40B4-BE49-F238E27FC236}">
                <a16:creationId xmlns:a16="http://schemas.microsoft.com/office/drawing/2014/main" id="{DB352D43-C6EF-4746-9C24-771F1EE9A1EB}"/>
              </a:ext>
            </a:extLst>
          </p:cNvPr>
          <p:cNvSpPr txBox="1"/>
          <p:nvPr/>
        </p:nvSpPr>
        <p:spPr>
          <a:xfrm>
            <a:off x="546101" y="4916190"/>
            <a:ext cx="3265317" cy="832407"/>
          </a:xfrm>
          <a:prstGeom prst="rect">
            <a:avLst/>
          </a:prstGeom>
          <a:noFill/>
        </p:spPr>
        <p:txBody>
          <a:bodyPr wrap="none" lIns="0" tIns="0" rIns="0" bIns="0">
            <a:spAutoFit/>
          </a:bodyPr>
          <a:lstStyle/>
          <a:p>
            <a:pPr fontAlgn="auto">
              <a:lnSpc>
                <a:spcPts val="1841"/>
              </a:lnSpc>
              <a:spcBef>
                <a:spcPts val="0"/>
              </a:spcBef>
              <a:spcAft>
                <a:spcPts val="0"/>
              </a:spcAft>
              <a:defRPr/>
            </a:pPr>
            <a:r>
              <a:rPr lang="en-US" altLang="zh-CN" sz="1404" dirty="0">
                <a:solidFill>
                  <a:srgbClr val="000000"/>
                </a:solidFill>
                <a:latin typeface="微软雅黑" panose="020B0503020204020204" pitchFamily="34" charset="-122"/>
                <a:ea typeface="+mn-ea"/>
              </a:rPr>
              <a:t>1</a:t>
            </a:r>
            <a:r>
              <a:rPr lang="zh-CN" altLang="en-US" sz="1404" dirty="0">
                <a:solidFill>
                  <a:srgbClr val="000000"/>
                </a:solidFill>
                <a:latin typeface="微软雅黑" panose="020B0503020204020204" pitchFamily="34" charset="-122"/>
                <a:ea typeface="+mn-ea"/>
              </a:rPr>
              <a:t>）最坏情况，对于一个已经排好序的集</a:t>
            </a:r>
          </a:p>
          <a:p>
            <a:pPr fontAlgn="auto">
              <a:lnSpc>
                <a:spcPts val="2520"/>
              </a:lnSpc>
              <a:spcBef>
                <a:spcPts val="0"/>
              </a:spcBef>
              <a:spcAft>
                <a:spcPts val="0"/>
              </a:spcAft>
              <a:defRPr/>
            </a:pPr>
            <a:r>
              <a:rPr lang="zh-CN" altLang="en-US" sz="1404" dirty="0">
                <a:solidFill>
                  <a:srgbClr val="000000"/>
                </a:solidFill>
                <a:latin typeface="微软雅黑" panose="020B0503020204020204" pitchFamily="34" charset="-122"/>
                <a:ea typeface="+mn-ea"/>
              </a:rPr>
              <a:t>合（比如 </a:t>
            </a:r>
            <a:r>
              <a:rPr lang="en-US" altLang="zh-CN" sz="1404" dirty="0">
                <a:solidFill>
                  <a:srgbClr val="000000"/>
                </a:solidFill>
                <a:latin typeface="微软雅黑" panose="020B0503020204020204" pitchFamily="34" charset="-122"/>
                <a:ea typeface="+mn-ea"/>
              </a:rPr>
              <a:t>{1, 2, 3, 4, 5, 6}</a:t>
            </a:r>
            <a:r>
              <a:rPr lang="zh-CN" altLang="en-US" sz="1404" dirty="0">
                <a:solidFill>
                  <a:srgbClr val="000000"/>
                </a:solidFill>
                <a:latin typeface="微软雅黑" panose="020B0503020204020204" pitchFamily="34" charset="-122"/>
                <a:ea typeface="+mn-ea"/>
              </a:rPr>
              <a:t>），调用快速排</a:t>
            </a:r>
          </a:p>
          <a:p>
            <a:pPr fontAlgn="auto">
              <a:lnSpc>
                <a:spcPts val="2520"/>
              </a:lnSpc>
              <a:spcBef>
                <a:spcPts val="0"/>
              </a:spcBef>
              <a:spcAft>
                <a:spcPts val="0"/>
              </a:spcAft>
              <a:defRPr/>
            </a:pPr>
            <a:r>
              <a:rPr lang="zh-CN" altLang="en-US" sz="1404" dirty="0">
                <a:solidFill>
                  <a:srgbClr val="000000"/>
                </a:solidFill>
                <a:latin typeface="微软雅黑" panose="020B0503020204020204" pitchFamily="34" charset="-122"/>
                <a:ea typeface="+mn-ea"/>
              </a:rPr>
              <a:t>序的时间复杂度为：</a:t>
            </a:r>
          </a:p>
        </p:txBody>
      </p:sp>
      <p:sp>
        <p:nvSpPr>
          <p:cNvPr id="12" name="文本框 11">
            <a:extLst>
              <a:ext uri="{FF2B5EF4-FFF2-40B4-BE49-F238E27FC236}">
                <a16:creationId xmlns:a16="http://schemas.microsoft.com/office/drawing/2014/main" id="{07790067-F2AA-484F-B601-16C01D5F6981}"/>
              </a:ext>
            </a:extLst>
          </p:cNvPr>
          <p:cNvSpPr txBox="1"/>
          <p:nvPr/>
        </p:nvSpPr>
        <p:spPr>
          <a:xfrm>
            <a:off x="4160839" y="4916190"/>
            <a:ext cx="4055597" cy="832407"/>
          </a:xfrm>
          <a:prstGeom prst="rect">
            <a:avLst/>
          </a:prstGeom>
          <a:noFill/>
        </p:spPr>
        <p:txBody>
          <a:bodyPr wrap="none" lIns="0" tIns="0" rIns="0" bIns="0">
            <a:spAutoFit/>
          </a:bodyPr>
          <a:lstStyle/>
          <a:p>
            <a:pPr fontAlgn="auto">
              <a:lnSpc>
                <a:spcPts val="1841"/>
              </a:lnSpc>
              <a:spcBef>
                <a:spcPts val="0"/>
              </a:spcBef>
              <a:spcAft>
                <a:spcPts val="0"/>
              </a:spcAft>
              <a:defRPr/>
            </a:pPr>
            <a:r>
              <a:rPr lang="en-US" altLang="zh-CN" sz="1404">
                <a:solidFill>
                  <a:srgbClr val="000000"/>
                </a:solidFill>
                <a:latin typeface="微软雅黑" panose="020B0503020204020204" pitchFamily="34" charset="-122"/>
                <a:ea typeface="+mn-ea"/>
              </a:rPr>
              <a:t>2</a:t>
            </a:r>
            <a:r>
              <a:rPr lang="zh-CN" altLang="en-US" sz="1404">
                <a:solidFill>
                  <a:srgbClr val="000000"/>
                </a:solidFill>
                <a:latin typeface="微软雅黑" panose="020B0503020204020204" pitchFamily="34" charset="-122"/>
                <a:ea typeface="+mn-ea"/>
              </a:rPr>
              <a:t>）最好情况，每次划分所取的基准都恰好为中值，</a:t>
            </a:r>
          </a:p>
          <a:p>
            <a:pPr fontAlgn="auto">
              <a:lnSpc>
                <a:spcPts val="2520"/>
              </a:lnSpc>
              <a:spcBef>
                <a:spcPts val="0"/>
              </a:spcBef>
              <a:spcAft>
                <a:spcPts val="0"/>
              </a:spcAft>
              <a:defRPr/>
            </a:pPr>
            <a:r>
              <a:rPr lang="zh-CN" altLang="en-US" sz="1404">
                <a:solidFill>
                  <a:srgbClr val="000000"/>
                </a:solidFill>
                <a:latin typeface="微软雅黑" panose="020B0503020204020204" pitchFamily="34" charset="-122"/>
                <a:ea typeface="+mn-ea"/>
              </a:rPr>
              <a:t>即每次划分都产生两个大小为</a:t>
            </a:r>
            <a:r>
              <a:rPr lang="en-US" altLang="zh-CN" sz="1404">
                <a:solidFill>
                  <a:srgbClr val="000000"/>
                </a:solidFill>
                <a:latin typeface="微软雅黑" panose="020B0503020204020204" pitchFamily="34" charset="-122"/>
                <a:ea typeface="+mn-ea"/>
              </a:rPr>
              <a:t>n/2</a:t>
            </a:r>
            <a:r>
              <a:rPr lang="zh-CN" altLang="en-US" sz="1404">
                <a:solidFill>
                  <a:srgbClr val="000000"/>
                </a:solidFill>
                <a:latin typeface="微软雅黑" panose="020B0503020204020204" pitchFamily="34" charset="-122"/>
                <a:ea typeface="+mn-ea"/>
              </a:rPr>
              <a:t>的区域，时间复</a:t>
            </a:r>
          </a:p>
          <a:p>
            <a:pPr fontAlgn="auto">
              <a:lnSpc>
                <a:spcPts val="2520"/>
              </a:lnSpc>
              <a:spcBef>
                <a:spcPts val="0"/>
              </a:spcBef>
              <a:spcAft>
                <a:spcPts val="0"/>
              </a:spcAft>
              <a:defRPr/>
            </a:pPr>
            <a:r>
              <a:rPr lang="zh-CN" altLang="en-US" sz="1404">
                <a:solidFill>
                  <a:srgbClr val="000000"/>
                </a:solidFill>
                <a:latin typeface="微软雅黑" panose="020B0503020204020204" pitchFamily="34" charset="-122"/>
                <a:ea typeface="+mn-ea"/>
              </a:rPr>
              <a:t>杂度为：</a:t>
            </a:r>
          </a:p>
        </p:txBody>
      </p:sp>
      <p:sp>
        <p:nvSpPr>
          <p:cNvPr id="8201" name="文本框 12">
            <a:extLst>
              <a:ext uri="{FF2B5EF4-FFF2-40B4-BE49-F238E27FC236}">
                <a16:creationId xmlns:a16="http://schemas.microsoft.com/office/drawing/2014/main" id="{439F1582-EB28-4884-8F9D-59759903D742}"/>
              </a:ext>
            </a:extLst>
          </p:cNvPr>
          <p:cNvSpPr txBox="1">
            <a:spLocks noChangeArrowheads="1"/>
          </p:cNvSpPr>
          <p:nvPr/>
        </p:nvSpPr>
        <p:spPr bwMode="auto">
          <a:xfrm>
            <a:off x="646113" y="6100465"/>
            <a:ext cx="567463"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113"/>
              </a:lnSpc>
            </a:pPr>
            <a:r>
              <a:rPr lang="zh-CN" altLang="am-ET" dirty="0">
                <a:solidFill>
                  <a:srgbClr val="000000"/>
                </a:solidFill>
                <a:latin typeface="Cambria Math" panose="02040503050406030204" pitchFamily="18" charset="0"/>
              </a:rPr>
              <a:t>𝑇 𝑛   </a:t>
            </a:r>
            <a:r>
              <a:rPr lang="am-ET" altLang="zh-CN" dirty="0">
                <a:solidFill>
                  <a:srgbClr val="000000"/>
                </a:solidFill>
                <a:latin typeface="Nyala" panose="02000504070300020003" pitchFamily="2" charset="0"/>
              </a:rPr>
              <a:t>=</a:t>
            </a:r>
            <a:endParaRPr lang="zh-CN" altLang="en-US" dirty="0">
              <a:solidFill>
                <a:srgbClr val="000000"/>
              </a:solidFill>
              <a:latin typeface="Cambria Math" panose="02040503050406030204" pitchFamily="18" charset="0"/>
            </a:endParaRPr>
          </a:p>
        </p:txBody>
      </p:sp>
      <p:sp>
        <p:nvSpPr>
          <p:cNvPr id="14" name="文本框 13">
            <a:extLst>
              <a:ext uri="{FF2B5EF4-FFF2-40B4-BE49-F238E27FC236}">
                <a16:creationId xmlns:a16="http://schemas.microsoft.com/office/drawing/2014/main" id="{4FBBCA3C-9398-4E37-ACC8-5825159BF959}"/>
              </a:ext>
            </a:extLst>
          </p:cNvPr>
          <p:cNvSpPr txBox="1"/>
          <p:nvPr/>
        </p:nvSpPr>
        <p:spPr>
          <a:xfrm>
            <a:off x="1525588" y="5943302"/>
            <a:ext cx="2258632" cy="577081"/>
          </a:xfrm>
          <a:prstGeom prst="rect">
            <a:avLst/>
          </a:prstGeom>
          <a:noFill/>
        </p:spPr>
        <p:txBody>
          <a:bodyPr wrap="none" lIns="0" tIns="0" rIns="0" bIns="0">
            <a:spAutoFit/>
          </a:bodyPr>
          <a:lstStyle/>
          <a:p>
            <a:pPr fontAlgn="auto">
              <a:lnSpc>
                <a:spcPts val="2364"/>
              </a:lnSpc>
              <a:spcBef>
                <a:spcPts val="0"/>
              </a:spcBef>
              <a:spcAft>
                <a:spcPts val="0"/>
              </a:spcAft>
              <a:tabLst>
                <a:tab pos="571486" algn="l"/>
              </a:tabLst>
              <a:defRPr/>
            </a:pPr>
            <a:r>
              <a:rPr lang="zh-CN" altLang="en-US" dirty="0">
                <a:latin typeface="+mn-lt"/>
                <a:ea typeface="+mn-ea"/>
              </a:rPr>
              <a:t>	</a:t>
            </a:r>
            <a:r>
              <a:rPr lang="zh-CN" altLang="en-US" sz="1803" dirty="0">
                <a:solidFill>
                  <a:srgbClr val="000000"/>
                </a:solidFill>
                <a:latin typeface="Cambria Math" panose="02040503050406030204" pitchFamily="18" charset="0"/>
                <a:ea typeface="+mn-ea"/>
              </a:rPr>
              <a:t>𝑂</a:t>
            </a:r>
            <a:r>
              <a:rPr lang="en-US" altLang="zh-CN" sz="1803" dirty="0">
                <a:solidFill>
                  <a:srgbClr val="000000"/>
                </a:solidFill>
                <a:latin typeface="Cambria Math" panose="02040503050406030204" pitchFamily="18" charset="0"/>
                <a:ea typeface="+mn-ea"/>
              </a:rPr>
              <a:t>(1)             </a:t>
            </a:r>
            <a:r>
              <a:rPr lang="zh-CN" altLang="en-US" sz="1803" dirty="0">
                <a:solidFill>
                  <a:srgbClr val="000000"/>
                </a:solidFill>
                <a:latin typeface="Cambria Math" panose="02040503050406030204" pitchFamily="18" charset="0"/>
                <a:ea typeface="+mn-ea"/>
              </a:rPr>
              <a:t>𝑛 ≤ </a:t>
            </a:r>
            <a:r>
              <a:rPr lang="en-US" altLang="zh-CN" sz="1803" dirty="0">
                <a:solidFill>
                  <a:srgbClr val="000000"/>
                </a:solidFill>
                <a:latin typeface="Cambria Math" panose="02040503050406030204" pitchFamily="18" charset="0"/>
                <a:ea typeface="+mn-ea"/>
              </a:rPr>
              <a:t>1</a:t>
            </a:r>
          </a:p>
          <a:p>
            <a:pPr fontAlgn="auto">
              <a:lnSpc>
                <a:spcPts val="2115"/>
              </a:lnSpc>
              <a:spcBef>
                <a:spcPts val="0"/>
              </a:spcBef>
              <a:spcAft>
                <a:spcPts val="0"/>
              </a:spcAft>
              <a:tabLst>
                <a:tab pos="571486" algn="l"/>
              </a:tabLst>
              <a:defRPr/>
            </a:pPr>
            <a:r>
              <a:rPr lang="zh-CN" altLang="en-US" dirty="0">
                <a:solidFill>
                  <a:srgbClr val="000000"/>
                </a:solidFill>
                <a:latin typeface="Cambria Math" panose="02040503050406030204" pitchFamily="18" charset="0"/>
                <a:ea typeface="+mn-ea"/>
              </a:rPr>
              <a:t>𝑇 𝑛 − </a:t>
            </a:r>
            <a:r>
              <a:rPr lang="en-US" altLang="zh-CN" dirty="0">
                <a:solidFill>
                  <a:srgbClr val="000000"/>
                </a:solidFill>
                <a:latin typeface="Cambria Math" panose="02040503050406030204" pitchFamily="18" charset="0"/>
                <a:ea typeface="+mn-ea"/>
              </a:rPr>
              <a:t>1   + </a:t>
            </a:r>
            <a:r>
              <a:rPr lang="zh-CN" altLang="en-US" dirty="0">
                <a:solidFill>
                  <a:srgbClr val="000000"/>
                </a:solidFill>
                <a:latin typeface="Cambria Math" panose="02040503050406030204" pitchFamily="18" charset="0"/>
                <a:ea typeface="+mn-ea"/>
              </a:rPr>
              <a:t>𝑂</a:t>
            </a:r>
            <a:r>
              <a:rPr lang="en-US" altLang="zh-CN" dirty="0">
                <a:solidFill>
                  <a:srgbClr val="000000"/>
                </a:solidFill>
                <a:latin typeface="Cambria Math" panose="02040503050406030204" pitchFamily="18" charset="0"/>
                <a:ea typeface="+mn-ea"/>
              </a:rPr>
              <a:t>(</a:t>
            </a:r>
            <a:r>
              <a:rPr lang="zh-CN" altLang="en-US" dirty="0">
                <a:solidFill>
                  <a:srgbClr val="000000"/>
                </a:solidFill>
                <a:latin typeface="Cambria Math" panose="02040503050406030204" pitchFamily="18" charset="0"/>
                <a:ea typeface="+mn-ea"/>
              </a:rPr>
              <a:t>𝑛</a:t>
            </a:r>
            <a:r>
              <a:rPr lang="en-US" altLang="zh-CN" dirty="0">
                <a:solidFill>
                  <a:srgbClr val="000000"/>
                </a:solidFill>
                <a:latin typeface="Cambria Math" panose="02040503050406030204" pitchFamily="18" charset="0"/>
                <a:ea typeface="+mn-ea"/>
              </a:rPr>
              <a:t>)  </a:t>
            </a:r>
            <a:r>
              <a:rPr lang="zh-CN" altLang="en-US" dirty="0">
                <a:solidFill>
                  <a:srgbClr val="000000"/>
                </a:solidFill>
                <a:latin typeface="Cambria Math" panose="02040503050406030204" pitchFamily="18" charset="0"/>
                <a:ea typeface="+mn-ea"/>
              </a:rPr>
              <a:t>𝑛 </a:t>
            </a:r>
            <a:r>
              <a:rPr lang="en-US" altLang="zh-CN" dirty="0">
                <a:solidFill>
                  <a:srgbClr val="000000"/>
                </a:solidFill>
                <a:latin typeface="Cambria Math" panose="02040503050406030204" pitchFamily="18" charset="0"/>
                <a:ea typeface="+mn-ea"/>
              </a:rPr>
              <a:t>&gt; 1</a:t>
            </a:r>
            <a:endParaRPr lang="zh-CN" altLang="en-US" dirty="0">
              <a:solidFill>
                <a:srgbClr val="000000"/>
              </a:solidFill>
              <a:latin typeface="Cambria Math" panose="02040503050406030204" pitchFamily="18" charset="0"/>
              <a:ea typeface="+mn-ea"/>
            </a:endParaRPr>
          </a:p>
        </p:txBody>
      </p:sp>
      <p:sp>
        <p:nvSpPr>
          <p:cNvPr id="8203" name="文本框 14">
            <a:extLst>
              <a:ext uri="{FF2B5EF4-FFF2-40B4-BE49-F238E27FC236}">
                <a16:creationId xmlns:a16="http://schemas.microsoft.com/office/drawing/2014/main" id="{562BCCBF-211E-482A-969C-58B8B86005B1}"/>
              </a:ext>
            </a:extLst>
          </p:cNvPr>
          <p:cNvSpPr txBox="1">
            <a:spLocks noChangeArrowheads="1"/>
          </p:cNvSpPr>
          <p:nvPr/>
        </p:nvSpPr>
        <p:spPr bwMode="auto">
          <a:xfrm>
            <a:off x="4286251" y="6100465"/>
            <a:ext cx="634789"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113"/>
              </a:lnSpc>
            </a:pPr>
            <a:r>
              <a:rPr lang="zh-CN" altLang="am-ET" dirty="0">
                <a:solidFill>
                  <a:srgbClr val="000000"/>
                </a:solidFill>
                <a:latin typeface="Cambria Math" panose="02040503050406030204" pitchFamily="18" charset="0"/>
              </a:rPr>
              <a:t>𝑇 𝑛   </a:t>
            </a:r>
            <a:r>
              <a:rPr lang="am-ET" altLang="zh-CN" dirty="0">
                <a:solidFill>
                  <a:srgbClr val="000000"/>
                </a:solidFill>
                <a:latin typeface="Nyala" panose="02000504070300020003" pitchFamily="2" charset="0"/>
              </a:rPr>
              <a:t>= </a:t>
            </a:r>
            <a:endParaRPr lang="zh-CN" altLang="en-US" dirty="0">
              <a:solidFill>
                <a:srgbClr val="000000"/>
              </a:solidFill>
              <a:latin typeface="Cambria Math" panose="02040503050406030204" pitchFamily="18" charset="0"/>
            </a:endParaRPr>
          </a:p>
        </p:txBody>
      </p:sp>
      <p:sp>
        <p:nvSpPr>
          <p:cNvPr id="16" name="文本框 15">
            <a:extLst>
              <a:ext uri="{FF2B5EF4-FFF2-40B4-BE49-F238E27FC236}">
                <a16:creationId xmlns:a16="http://schemas.microsoft.com/office/drawing/2014/main" id="{83A04AAC-B991-4C85-81FA-B0354F6AFD0D}"/>
              </a:ext>
            </a:extLst>
          </p:cNvPr>
          <p:cNvSpPr txBox="1"/>
          <p:nvPr/>
        </p:nvSpPr>
        <p:spPr>
          <a:xfrm>
            <a:off x="5165726" y="5943302"/>
            <a:ext cx="2308324" cy="577081"/>
          </a:xfrm>
          <a:prstGeom prst="rect">
            <a:avLst/>
          </a:prstGeom>
          <a:noFill/>
        </p:spPr>
        <p:txBody>
          <a:bodyPr wrap="none" lIns="0" tIns="0" rIns="0" bIns="0">
            <a:spAutoFit/>
          </a:bodyPr>
          <a:lstStyle/>
          <a:p>
            <a:pPr fontAlgn="auto">
              <a:lnSpc>
                <a:spcPts val="2364"/>
              </a:lnSpc>
              <a:spcBef>
                <a:spcPts val="0"/>
              </a:spcBef>
              <a:spcAft>
                <a:spcPts val="0"/>
              </a:spcAft>
              <a:tabLst>
                <a:tab pos="571486" algn="l"/>
              </a:tabLst>
              <a:defRPr/>
            </a:pPr>
            <a:r>
              <a:rPr lang="el-GR" altLang="zh-CN" dirty="0">
                <a:latin typeface="+mn-lt"/>
                <a:ea typeface="+mn-ea"/>
              </a:rPr>
              <a:t>	</a:t>
            </a:r>
            <a:r>
              <a:rPr lang="zh-CN" altLang="el-GR" sz="1803" dirty="0">
                <a:solidFill>
                  <a:srgbClr val="000000"/>
                </a:solidFill>
                <a:latin typeface="Cambria Math" panose="02040503050406030204" pitchFamily="18" charset="0"/>
                <a:ea typeface="+mn-ea"/>
              </a:rPr>
              <a:t>𝑂</a:t>
            </a:r>
            <a:r>
              <a:rPr lang="el-GR" altLang="zh-CN" sz="1803" dirty="0">
                <a:solidFill>
                  <a:srgbClr val="000000"/>
                </a:solidFill>
                <a:latin typeface="Cambria Math" panose="02040503050406030204" pitchFamily="18" charset="0"/>
                <a:ea typeface="+mn-ea"/>
              </a:rPr>
              <a:t>(1)             </a:t>
            </a:r>
            <a:r>
              <a:rPr lang="zh-CN" altLang="el-GR" sz="1803" dirty="0">
                <a:solidFill>
                  <a:srgbClr val="000000"/>
                </a:solidFill>
                <a:latin typeface="Cambria Math" panose="02040503050406030204" pitchFamily="18" charset="0"/>
                <a:ea typeface="+mn-ea"/>
              </a:rPr>
              <a:t>𝑛 ≤ </a:t>
            </a:r>
            <a:r>
              <a:rPr lang="el-GR" altLang="zh-CN" sz="1803" dirty="0">
                <a:solidFill>
                  <a:srgbClr val="000000"/>
                </a:solidFill>
                <a:latin typeface="Cambria Math" panose="02040503050406030204" pitchFamily="18" charset="0"/>
                <a:ea typeface="+mn-ea"/>
              </a:rPr>
              <a:t>1</a:t>
            </a:r>
          </a:p>
          <a:p>
            <a:pPr fontAlgn="auto">
              <a:lnSpc>
                <a:spcPts val="2115"/>
              </a:lnSpc>
              <a:spcBef>
                <a:spcPts val="0"/>
              </a:spcBef>
              <a:spcAft>
                <a:spcPts val="0"/>
              </a:spcAft>
              <a:tabLst>
                <a:tab pos="571486" algn="l"/>
              </a:tabLst>
              <a:defRPr/>
            </a:pPr>
            <a:r>
              <a:rPr lang="el-GR" altLang="zh-CN" dirty="0">
                <a:solidFill>
                  <a:srgbClr val="000000"/>
                </a:solidFill>
                <a:latin typeface="Cambria Math" panose="02040503050406030204" pitchFamily="18" charset="0"/>
                <a:ea typeface="+mn-ea"/>
              </a:rPr>
              <a:t>2</a:t>
            </a:r>
            <a:r>
              <a:rPr lang="zh-CN" altLang="el-GR" dirty="0">
                <a:solidFill>
                  <a:srgbClr val="000000"/>
                </a:solidFill>
                <a:latin typeface="Cambria Math" panose="02040503050406030204" pitchFamily="18" charset="0"/>
                <a:ea typeface="+mn-ea"/>
              </a:rPr>
              <a:t>𝑇  𝑛</a:t>
            </a:r>
            <a:r>
              <a:rPr lang="en-US" altLang="zh-CN" dirty="0">
                <a:solidFill>
                  <a:srgbClr val="000000"/>
                </a:solidFill>
                <a:latin typeface="Cambria Math" panose="02040503050406030204" pitchFamily="18" charset="0"/>
                <a:ea typeface="+mn-ea"/>
              </a:rPr>
              <a:t>/</a:t>
            </a:r>
            <a:r>
              <a:rPr lang="el-GR" altLang="zh-CN" dirty="0">
                <a:solidFill>
                  <a:srgbClr val="000000"/>
                </a:solidFill>
                <a:latin typeface="Cambria Math" panose="02040503050406030204" pitchFamily="18" charset="0"/>
                <a:ea typeface="+mn-ea"/>
              </a:rPr>
              <a:t>2  + </a:t>
            </a:r>
            <a:r>
              <a:rPr lang="zh-CN" altLang="el-GR" dirty="0">
                <a:solidFill>
                  <a:srgbClr val="000000"/>
                </a:solidFill>
                <a:latin typeface="Cambria Math" panose="02040503050406030204" pitchFamily="18" charset="0"/>
                <a:ea typeface="+mn-ea"/>
              </a:rPr>
              <a:t>𝑂</a:t>
            </a:r>
            <a:r>
              <a:rPr lang="el-GR" altLang="zh-CN" dirty="0">
                <a:solidFill>
                  <a:srgbClr val="000000"/>
                </a:solidFill>
                <a:latin typeface="Cambria Math" panose="02040503050406030204" pitchFamily="18" charset="0"/>
                <a:ea typeface="+mn-ea"/>
              </a:rPr>
              <a:t>(</a:t>
            </a:r>
            <a:r>
              <a:rPr lang="zh-CN" altLang="el-GR" dirty="0">
                <a:solidFill>
                  <a:srgbClr val="000000"/>
                </a:solidFill>
                <a:latin typeface="Cambria Math" panose="02040503050406030204" pitchFamily="18" charset="0"/>
                <a:ea typeface="+mn-ea"/>
              </a:rPr>
              <a:t>𝑛</a:t>
            </a:r>
            <a:r>
              <a:rPr lang="el-GR" altLang="zh-CN" dirty="0">
                <a:solidFill>
                  <a:srgbClr val="000000"/>
                </a:solidFill>
                <a:latin typeface="Cambria Math" panose="02040503050406030204" pitchFamily="18" charset="0"/>
                <a:ea typeface="+mn-ea"/>
              </a:rPr>
              <a:t>)  </a:t>
            </a:r>
            <a:r>
              <a:rPr lang="zh-CN" altLang="el-GR" dirty="0">
                <a:solidFill>
                  <a:srgbClr val="000000"/>
                </a:solidFill>
                <a:latin typeface="Cambria Math" panose="02040503050406030204" pitchFamily="18" charset="0"/>
                <a:ea typeface="+mn-ea"/>
              </a:rPr>
              <a:t>𝑛 </a:t>
            </a:r>
            <a:r>
              <a:rPr lang="el-GR" altLang="zh-CN" dirty="0">
                <a:solidFill>
                  <a:srgbClr val="000000"/>
                </a:solidFill>
                <a:latin typeface="Cambria Math" panose="02040503050406030204" pitchFamily="18" charset="0"/>
                <a:ea typeface="+mn-ea"/>
              </a:rPr>
              <a:t>&gt; 1</a:t>
            </a:r>
            <a:endParaRPr lang="zh-CN" altLang="en-US" dirty="0">
              <a:solidFill>
                <a:srgbClr val="000000"/>
              </a:solidFill>
              <a:latin typeface="Cambria Math" panose="02040503050406030204" pitchFamily="18" charset="0"/>
              <a:ea typeface="+mn-ea"/>
            </a:endParaRPr>
          </a:p>
        </p:txBody>
      </p:sp>
      <p:sp>
        <p:nvSpPr>
          <p:cNvPr id="13" name="Rectangle 4">
            <a:extLst>
              <a:ext uri="{FF2B5EF4-FFF2-40B4-BE49-F238E27FC236}">
                <a16:creationId xmlns:a16="http://schemas.microsoft.com/office/drawing/2014/main" id="{9A7DBBE0-5679-4432-9C60-DA41E3A0F5C7}"/>
              </a:ext>
            </a:extLst>
          </p:cNvPr>
          <p:cNvSpPr>
            <a:spLocks noChangeArrowheads="1"/>
          </p:cNvSpPr>
          <p:nvPr/>
        </p:nvSpPr>
        <p:spPr bwMode="auto">
          <a:xfrm>
            <a:off x="611560" y="269776"/>
            <a:ext cx="41132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en-US" dirty="0" err="1">
                <a:effectLst>
                  <a:outerShdw blurRad="38100" dist="38100" dir="2700000" algn="tl">
                    <a:srgbClr val="C0C0C0"/>
                  </a:outerShdw>
                </a:effectLst>
                <a:latin typeface="黑体" pitchFamily="2" charset="-122"/>
                <a:ea typeface="黑体" pitchFamily="2" charset="-122"/>
              </a:rPr>
              <a:t>快速排序</a:t>
            </a:r>
            <a:endParaRPr lang="zh-CN" altLang="en-US" dirty="0">
              <a:effectLst>
                <a:outerShdw blurRad="38100" dist="38100" dir="2700000" algn="tl">
                  <a:srgbClr val="C0C0C0"/>
                </a:outerShdw>
              </a:effectLst>
              <a:latin typeface="黑体" pitchFamily="2" charset="-122"/>
              <a:ea typeface="黑体" pitchFamily="2" charset="-122"/>
            </a:endParaRPr>
          </a:p>
        </p:txBody>
      </p:sp>
      <p:sp>
        <p:nvSpPr>
          <p:cNvPr id="2" name="左大括号 1">
            <a:extLst>
              <a:ext uri="{FF2B5EF4-FFF2-40B4-BE49-F238E27FC236}">
                <a16:creationId xmlns:a16="http://schemas.microsoft.com/office/drawing/2014/main" id="{C79ADD8E-50F8-44F3-A20F-EA4A345BDD24}"/>
              </a:ext>
            </a:extLst>
          </p:cNvPr>
          <p:cNvSpPr/>
          <p:nvPr/>
        </p:nvSpPr>
        <p:spPr bwMode="auto">
          <a:xfrm>
            <a:off x="1259632" y="5997835"/>
            <a:ext cx="87425" cy="546348"/>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5" name="左大括号 14">
            <a:extLst>
              <a:ext uri="{FF2B5EF4-FFF2-40B4-BE49-F238E27FC236}">
                <a16:creationId xmlns:a16="http://schemas.microsoft.com/office/drawing/2014/main" id="{50DC5351-85C8-44A9-A392-E67C6B1E5C33}"/>
              </a:ext>
            </a:extLst>
          </p:cNvPr>
          <p:cNvSpPr/>
          <p:nvPr/>
        </p:nvSpPr>
        <p:spPr bwMode="auto">
          <a:xfrm>
            <a:off x="5016441" y="5957991"/>
            <a:ext cx="87425" cy="546348"/>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973040E6-F96C-486D-BCE9-476440AE2C36}"/>
              </a:ext>
            </a:extLst>
          </p:cNvPr>
          <p:cNvSpPr/>
          <p:nvPr/>
        </p:nvSpPr>
        <p:spPr>
          <a:xfrm>
            <a:off x="0" y="1237828"/>
            <a:ext cx="9144000" cy="5620172"/>
          </a:xfrm>
          <a:custGeom>
            <a:avLst/>
            <a:gdLst/>
            <a:ahLst/>
            <a:cxnLst/>
            <a:rect l="0" t="0" r="0" b="0"/>
            <a:pathLst>
              <a:path w="9144001" h="5143501">
                <a:moveTo>
                  <a:pt x="0" y="5143500"/>
                </a:moveTo>
                <a:lnTo>
                  <a:pt x="9144000" y="5143500"/>
                </a:lnTo>
                <a:lnTo>
                  <a:pt x="9144000" y="0"/>
                </a:lnTo>
                <a:lnTo>
                  <a:pt x="0" y="0"/>
                </a:lnTo>
                <a:close/>
              </a:path>
            </a:pathLst>
          </a:custGeom>
          <a:solidFill>
            <a:srgbClr val="FFFFF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p>
        </p:txBody>
      </p:sp>
      <p:sp>
        <p:nvSpPr>
          <p:cNvPr id="3" name="任意多边形: 形状 2">
            <a:extLst>
              <a:ext uri="{FF2B5EF4-FFF2-40B4-BE49-F238E27FC236}">
                <a16:creationId xmlns:a16="http://schemas.microsoft.com/office/drawing/2014/main" id="{98832B4E-EFCA-4F04-96A0-740D27ED0005}"/>
              </a:ext>
            </a:extLst>
          </p:cNvPr>
          <p:cNvSpPr/>
          <p:nvPr/>
        </p:nvSpPr>
        <p:spPr>
          <a:xfrm>
            <a:off x="80721" y="1220812"/>
            <a:ext cx="5148263" cy="407988"/>
          </a:xfrm>
          <a:custGeom>
            <a:avLst/>
            <a:gdLst/>
            <a:ahLst/>
            <a:cxnLst/>
            <a:rect l="0" t="0" r="0" b="0"/>
            <a:pathLst>
              <a:path w="5148073" h="408433">
                <a:moveTo>
                  <a:pt x="0" y="0"/>
                </a:moveTo>
                <a:lnTo>
                  <a:pt x="4943856" y="0"/>
                </a:lnTo>
                <a:lnTo>
                  <a:pt x="5148072" y="204216"/>
                </a:lnTo>
                <a:lnTo>
                  <a:pt x="4943856" y="408432"/>
                </a:lnTo>
                <a:lnTo>
                  <a:pt x="0" y="408432"/>
                </a:lnTo>
                <a:close/>
              </a:path>
            </a:pathLst>
          </a:custGeom>
          <a:solidFill>
            <a:srgbClr val="10A5DA"/>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4" name="任意多边形: 形状 3">
            <a:extLst>
              <a:ext uri="{FF2B5EF4-FFF2-40B4-BE49-F238E27FC236}">
                <a16:creationId xmlns:a16="http://schemas.microsoft.com/office/drawing/2014/main" id="{662242F7-4CE8-41EB-A442-01FAE7AB1420}"/>
              </a:ext>
            </a:extLst>
          </p:cNvPr>
          <p:cNvSpPr/>
          <p:nvPr/>
        </p:nvSpPr>
        <p:spPr>
          <a:xfrm>
            <a:off x="5076826" y="1237828"/>
            <a:ext cx="503239" cy="407988"/>
          </a:xfrm>
          <a:custGeom>
            <a:avLst/>
            <a:gdLst/>
            <a:ahLst/>
            <a:cxnLst/>
            <a:rect l="0" t="0" r="0" b="0"/>
            <a:pathLst>
              <a:path w="502921" h="408433">
                <a:moveTo>
                  <a:pt x="0" y="0"/>
                </a:moveTo>
                <a:lnTo>
                  <a:pt x="298704" y="0"/>
                </a:lnTo>
                <a:lnTo>
                  <a:pt x="502920" y="204216"/>
                </a:lnTo>
                <a:lnTo>
                  <a:pt x="298704" y="408432"/>
                </a:lnTo>
                <a:lnTo>
                  <a:pt x="0" y="408432"/>
                </a:lnTo>
                <a:lnTo>
                  <a:pt x="204216" y="204216"/>
                </a:lnTo>
                <a:close/>
              </a:path>
            </a:pathLst>
          </a:custGeom>
          <a:solidFill>
            <a:srgbClr val="21D3F7"/>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5" name="任意多边形: 形状 4">
            <a:extLst>
              <a:ext uri="{FF2B5EF4-FFF2-40B4-BE49-F238E27FC236}">
                <a16:creationId xmlns:a16="http://schemas.microsoft.com/office/drawing/2014/main" id="{D76B257B-370D-47B8-9026-C3606EA2B2FA}"/>
              </a:ext>
            </a:extLst>
          </p:cNvPr>
          <p:cNvSpPr/>
          <p:nvPr/>
        </p:nvSpPr>
        <p:spPr>
          <a:xfrm>
            <a:off x="396875" y="3212976"/>
            <a:ext cx="8142288" cy="3096344"/>
          </a:xfrm>
          <a:custGeom>
            <a:avLst/>
            <a:gdLst/>
            <a:ahLst/>
            <a:cxnLst/>
            <a:rect l="0" t="0" r="0" b="0"/>
            <a:pathLst>
              <a:path w="8142733" h="2880361">
                <a:moveTo>
                  <a:pt x="0" y="2880360"/>
                </a:moveTo>
                <a:lnTo>
                  <a:pt x="8142732" y="2880360"/>
                </a:lnTo>
                <a:lnTo>
                  <a:pt x="8142732" y="0"/>
                </a:lnTo>
                <a:lnTo>
                  <a:pt x="0" y="0"/>
                </a:lnTo>
                <a:close/>
              </a:path>
            </a:pathLst>
          </a:custGeom>
          <a:solidFill>
            <a:srgbClr val="DBEEF4"/>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p>
        </p:txBody>
      </p:sp>
      <p:sp>
        <p:nvSpPr>
          <p:cNvPr id="8" name="文本框 7">
            <a:extLst>
              <a:ext uri="{FF2B5EF4-FFF2-40B4-BE49-F238E27FC236}">
                <a16:creationId xmlns:a16="http://schemas.microsoft.com/office/drawing/2014/main" id="{C52171F6-7ABC-4F84-9A35-15970F352AC5}"/>
              </a:ext>
            </a:extLst>
          </p:cNvPr>
          <p:cNvSpPr txBox="1"/>
          <p:nvPr/>
        </p:nvSpPr>
        <p:spPr>
          <a:xfrm>
            <a:off x="336551" y="1196752"/>
            <a:ext cx="8410573" cy="2447850"/>
          </a:xfrm>
          <a:prstGeom prst="rect">
            <a:avLst/>
          </a:prstGeom>
          <a:noFill/>
        </p:spPr>
        <p:txBody>
          <a:bodyPr wrap="square" lIns="0" tIns="0" rIns="0" bIns="0">
            <a:spAutoFit/>
          </a:bodyPr>
          <a:lstStyle/>
          <a:p>
            <a:pPr fontAlgn="auto">
              <a:lnSpc>
                <a:spcPct val="110000"/>
              </a:lnSpc>
              <a:spcBef>
                <a:spcPts val="0"/>
              </a:spcBef>
              <a:spcAft>
                <a:spcPts val="0"/>
              </a:spcAft>
              <a:tabLst>
                <a:tab pos="76198" algn="l"/>
                <a:tab pos="152396" algn="l"/>
              </a:tabLst>
              <a:defRPr/>
            </a:pPr>
            <a:r>
              <a:rPr lang="zh-CN" altLang="en-US" sz="2800" b="1" dirty="0">
                <a:solidFill>
                  <a:srgbClr val="FFFFFF"/>
                </a:solidFill>
                <a:latin typeface="微软雅黑" panose="020B0503020204020204" pitchFamily="34" charset="-122"/>
                <a:ea typeface="+mn-ea"/>
              </a:rPr>
              <a:t>快速排序改进</a:t>
            </a:r>
          </a:p>
          <a:p>
            <a:pPr fontAlgn="auto">
              <a:lnSpc>
                <a:spcPct val="110000"/>
              </a:lnSpc>
              <a:spcBef>
                <a:spcPts val="0"/>
              </a:spcBef>
              <a:spcAft>
                <a:spcPts val="0"/>
              </a:spcAft>
              <a:tabLst>
                <a:tab pos="76198" algn="l"/>
                <a:tab pos="152396" algn="l"/>
              </a:tabLst>
              <a:defRPr/>
            </a:pPr>
            <a:r>
              <a:rPr lang="zh-CN" altLang="en-US" sz="2000" dirty="0">
                <a:solidFill>
                  <a:srgbClr val="000000"/>
                </a:solidFill>
                <a:latin typeface="微软雅黑" panose="020B0503020204020204" pitchFamily="34" charset="-122"/>
                <a:ea typeface="+mn-ea"/>
              </a:rPr>
              <a:t>快速排序算法的性能取决于</a:t>
            </a:r>
            <a:r>
              <a:rPr lang="zh-CN" altLang="en-US" sz="2000" b="1" dirty="0">
                <a:solidFill>
                  <a:srgbClr val="F46C16"/>
                </a:solidFill>
                <a:latin typeface="微软雅黑" panose="020B0503020204020204" pitchFamily="34" charset="-122"/>
                <a:ea typeface="+mn-ea"/>
              </a:rPr>
              <a:t>划分的对称性</a:t>
            </a:r>
            <a:r>
              <a:rPr lang="zh-CN" altLang="en-US" sz="2000" dirty="0">
                <a:solidFill>
                  <a:srgbClr val="000000"/>
                </a:solidFill>
                <a:latin typeface="微软雅黑" panose="020B0503020204020204" pitchFamily="34" charset="-122"/>
                <a:ea typeface="+mn-ea"/>
              </a:rPr>
              <a:t>。通过修改算法</a:t>
            </a:r>
            <a:r>
              <a:rPr lang="en-US" altLang="zh-CN" sz="2000" b="1" dirty="0">
                <a:solidFill>
                  <a:srgbClr val="000000"/>
                </a:solidFill>
                <a:latin typeface="微软雅黑" panose="020B0503020204020204" pitchFamily="34" charset="-122"/>
                <a:ea typeface="+mn-ea"/>
              </a:rPr>
              <a:t>partition</a:t>
            </a:r>
            <a:r>
              <a:rPr lang="zh-CN" altLang="en-US" sz="2000" dirty="0">
                <a:solidFill>
                  <a:srgbClr val="000000"/>
                </a:solidFill>
                <a:latin typeface="微软雅黑" panose="020B0503020204020204" pitchFamily="34" charset="-122"/>
                <a:ea typeface="+mn-ea"/>
              </a:rPr>
              <a:t>，可以设计出采用</a:t>
            </a:r>
            <a:r>
              <a:rPr lang="zh-CN" altLang="en-US" sz="2000" b="1" dirty="0">
                <a:solidFill>
                  <a:srgbClr val="F46C16"/>
                </a:solidFill>
                <a:latin typeface="微软雅黑" panose="020B0503020204020204" pitchFamily="34" charset="-122"/>
              </a:rPr>
              <a:t>随机选择策略</a:t>
            </a:r>
            <a:r>
              <a:rPr lang="zh-CN" altLang="en-US" sz="2000" dirty="0">
                <a:solidFill>
                  <a:srgbClr val="000000"/>
                </a:solidFill>
                <a:latin typeface="微软雅黑" panose="020B0503020204020204" pitchFamily="34" charset="-122"/>
                <a:ea typeface="+mn-ea"/>
              </a:rPr>
              <a:t>的快速排序算法。在快速排序算法的每一步中，当数组还没有被划分时，可以在</a:t>
            </a:r>
            <a:r>
              <a:rPr lang="en-US" altLang="zh-CN" sz="2000" dirty="0">
                <a:solidFill>
                  <a:srgbClr val="000000"/>
                </a:solidFill>
                <a:latin typeface="微软雅黑" panose="020B0503020204020204" pitchFamily="34" charset="-122"/>
                <a:ea typeface="+mn-ea"/>
              </a:rPr>
              <a:t>a[</a:t>
            </a:r>
            <a:r>
              <a:rPr lang="en-US" altLang="zh-CN" sz="2000" dirty="0" err="1">
                <a:solidFill>
                  <a:srgbClr val="000000"/>
                </a:solidFill>
                <a:latin typeface="微软雅黑" panose="020B0503020204020204" pitchFamily="34" charset="-122"/>
                <a:ea typeface="+mn-ea"/>
              </a:rPr>
              <a:t>p:r</a:t>
            </a:r>
            <a:r>
              <a:rPr lang="en-US" altLang="zh-CN" sz="2000" dirty="0">
                <a:solidFill>
                  <a:srgbClr val="000000"/>
                </a:solidFill>
                <a:latin typeface="微软雅黑" panose="020B0503020204020204" pitchFamily="34" charset="-122"/>
                <a:ea typeface="+mn-ea"/>
              </a:rPr>
              <a:t>]</a:t>
            </a:r>
            <a:r>
              <a:rPr lang="zh-CN" altLang="en-US" sz="2000" dirty="0">
                <a:solidFill>
                  <a:srgbClr val="000000"/>
                </a:solidFill>
                <a:latin typeface="微软雅黑" panose="020B0503020204020204" pitchFamily="34" charset="-122"/>
                <a:ea typeface="+mn-ea"/>
              </a:rPr>
              <a:t>中随机选出一个元素作为划分基准，这样可以使划分基准的选择是随机的，从而可以期望划分是较对称的。</a:t>
            </a:r>
            <a:endParaRPr lang="en-US" altLang="zh-CN" sz="2000" dirty="0">
              <a:solidFill>
                <a:srgbClr val="000000"/>
              </a:solidFill>
              <a:latin typeface="微软雅黑" panose="020B0503020204020204" pitchFamily="34" charset="-122"/>
              <a:ea typeface="+mn-ea"/>
            </a:endParaRPr>
          </a:p>
          <a:p>
            <a:pPr fontAlgn="auto">
              <a:lnSpc>
                <a:spcPct val="110000"/>
              </a:lnSpc>
              <a:spcBef>
                <a:spcPts val="0"/>
              </a:spcBef>
              <a:spcAft>
                <a:spcPts val="0"/>
              </a:spcAft>
              <a:tabLst>
                <a:tab pos="76198" algn="l"/>
                <a:tab pos="152396" algn="l"/>
              </a:tabLst>
              <a:defRPr/>
            </a:pPr>
            <a:endParaRPr lang="en-US" altLang="zh-CN" dirty="0">
              <a:solidFill>
                <a:srgbClr val="000000"/>
              </a:solidFill>
              <a:latin typeface="微软雅黑" panose="020B0503020204020204" pitchFamily="34" charset="-122"/>
              <a:ea typeface="+mn-ea"/>
            </a:endParaRPr>
          </a:p>
          <a:p>
            <a:pPr fontAlgn="auto">
              <a:lnSpc>
                <a:spcPct val="110000"/>
              </a:lnSpc>
              <a:spcBef>
                <a:spcPts val="0"/>
              </a:spcBef>
              <a:spcAft>
                <a:spcPts val="0"/>
              </a:spcAft>
              <a:tabLst>
                <a:tab pos="76198" algn="l"/>
                <a:tab pos="152396" algn="l"/>
              </a:tabLst>
              <a:defRPr/>
            </a:pPr>
            <a:r>
              <a:rPr lang="zh-CN" altLang="en-US" sz="2000" dirty="0">
                <a:solidFill>
                  <a:srgbClr val="000000"/>
                </a:solidFill>
                <a:latin typeface="微软雅黑" panose="020B0503020204020204" pitchFamily="34" charset="-122"/>
                <a:ea typeface="+mn-ea"/>
              </a:rPr>
              <a:t>		</a:t>
            </a:r>
            <a:r>
              <a:rPr lang="en-US" altLang="zh-CN" dirty="0">
                <a:solidFill>
                  <a:srgbClr val="0000FF"/>
                </a:solidFill>
                <a:latin typeface="微软雅黑" panose="020B0503020204020204" pitchFamily="34" charset="-122"/>
                <a:ea typeface="+mn-ea"/>
              </a:rPr>
              <a:t>void </a:t>
            </a:r>
            <a:r>
              <a:rPr lang="en-US" altLang="zh-CN" dirty="0" err="1">
                <a:solidFill>
                  <a:srgbClr val="020002"/>
                </a:solidFill>
                <a:latin typeface="微软雅黑" panose="020B0503020204020204" pitchFamily="34" charset="-122"/>
                <a:ea typeface="+mn-ea"/>
              </a:rPr>
              <a:t>randomizedQuickSort</a:t>
            </a:r>
            <a:r>
              <a:rPr lang="en-US" altLang="zh-CN" dirty="0">
                <a:solidFill>
                  <a:srgbClr val="000000"/>
                </a:solidFill>
                <a:latin typeface="微软雅黑" panose="020B0503020204020204" pitchFamily="34" charset="-122"/>
                <a:ea typeface="+mn-ea"/>
              </a:rPr>
              <a:t>(</a:t>
            </a:r>
            <a:r>
              <a:rPr lang="en-US" altLang="zh-CN" dirty="0">
                <a:solidFill>
                  <a:srgbClr val="0000FF"/>
                </a:solidFill>
                <a:latin typeface="微软雅黑" panose="020B0503020204020204" pitchFamily="34" charset="-122"/>
                <a:ea typeface="+mn-ea"/>
              </a:rPr>
              <a:t>int </a:t>
            </a:r>
            <a:r>
              <a:rPr lang="en-US" altLang="zh-CN" dirty="0" err="1">
                <a:solidFill>
                  <a:srgbClr val="020002"/>
                </a:solidFill>
                <a:latin typeface="微软雅黑" panose="020B0503020204020204" pitchFamily="34" charset="-122"/>
                <a:ea typeface="+mn-ea"/>
              </a:rPr>
              <a:t>iDatas</a:t>
            </a:r>
            <a:r>
              <a:rPr lang="en-US" altLang="zh-CN" dirty="0">
                <a:solidFill>
                  <a:srgbClr val="000000"/>
                </a:solidFill>
                <a:latin typeface="微软雅黑" panose="020B0503020204020204" pitchFamily="34" charset="-122"/>
                <a:ea typeface="+mn-ea"/>
              </a:rPr>
              <a:t>[], </a:t>
            </a:r>
            <a:r>
              <a:rPr lang="en-US" altLang="zh-CN" dirty="0">
                <a:solidFill>
                  <a:srgbClr val="0000FF"/>
                </a:solidFill>
                <a:latin typeface="微软雅黑" panose="020B0503020204020204" pitchFamily="34" charset="-122"/>
                <a:ea typeface="+mn-ea"/>
              </a:rPr>
              <a:t>int </a:t>
            </a:r>
            <a:r>
              <a:rPr lang="en-US" altLang="zh-CN" dirty="0" err="1">
                <a:solidFill>
                  <a:srgbClr val="020002"/>
                </a:solidFill>
                <a:latin typeface="微软雅黑" panose="020B0503020204020204" pitchFamily="34" charset="-122"/>
                <a:ea typeface="+mn-ea"/>
              </a:rPr>
              <a:t>iLeft</a:t>
            </a:r>
            <a:r>
              <a:rPr lang="en-US" altLang="zh-CN" dirty="0">
                <a:solidFill>
                  <a:srgbClr val="000000"/>
                </a:solidFill>
                <a:latin typeface="微软雅黑" panose="020B0503020204020204" pitchFamily="34" charset="-122"/>
                <a:ea typeface="+mn-ea"/>
              </a:rPr>
              <a:t>, </a:t>
            </a:r>
            <a:r>
              <a:rPr lang="en-US" altLang="zh-CN" dirty="0">
                <a:solidFill>
                  <a:srgbClr val="0000FF"/>
                </a:solidFill>
                <a:latin typeface="微软雅黑" panose="020B0503020204020204" pitchFamily="34" charset="-122"/>
                <a:ea typeface="+mn-ea"/>
              </a:rPr>
              <a:t>int </a:t>
            </a:r>
            <a:r>
              <a:rPr lang="en-US" altLang="zh-CN" dirty="0" err="1">
                <a:solidFill>
                  <a:srgbClr val="020002"/>
                </a:solidFill>
                <a:latin typeface="微软雅黑" panose="020B0503020204020204" pitchFamily="34" charset="-122"/>
                <a:ea typeface="+mn-ea"/>
              </a:rPr>
              <a:t>iRight</a:t>
            </a:r>
            <a:r>
              <a:rPr lang="en-US" altLang="zh-CN" dirty="0">
                <a:solidFill>
                  <a:srgbClr val="000000"/>
                </a:solidFill>
                <a:latin typeface="微软雅黑" panose="020B0503020204020204" pitchFamily="34" charset="-122"/>
                <a:ea typeface="+mn-ea"/>
              </a:rPr>
              <a:t>){</a:t>
            </a:r>
            <a:endParaRPr lang="zh-CN" altLang="en-US" dirty="0">
              <a:solidFill>
                <a:srgbClr val="000000"/>
              </a:solidFill>
              <a:latin typeface="微软雅黑" panose="020B0503020204020204" pitchFamily="34" charset="-122"/>
              <a:ea typeface="+mn-ea"/>
            </a:endParaRPr>
          </a:p>
        </p:txBody>
      </p:sp>
      <p:sp>
        <p:nvSpPr>
          <p:cNvPr id="9224" name="文本框 8">
            <a:extLst>
              <a:ext uri="{FF2B5EF4-FFF2-40B4-BE49-F238E27FC236}">
                <a16:creationId xmlns:a16="http://schemas.microsoft.com/office/drawing/2014/main" id="{5627369B-ED4B-4870-890E-85DE4CBD2FDB}"/>
              </a:ext>
            </a:extLst>
          </p:cNvPr>
          <p:cNvSpPr txBox="1">
            <a:spLocks noChangeArrowheads="1"/>
          </p:cNvSpPr>
          <p:nvPr/>
        </p:nvSpPr>
        <p:spPr bwMode="auto">
          <a:xfrm>
            <a:off x="955677" y="3789040"/>
            <a:ext cx="18046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dirty="0">
                <a:solidFill>
                  <a:srgbClr val="0000FF"/>
                </a:solidFill>
                <a:latin typeface="微软雅黑" panose="020B0503020204020204" pitchFamily="34" charset="-122"/>
              </a:rPr>
              <a:t>if </a:t>
            </a:r>
            <a:r>
              <a:rPr lang="en-US" altLang="zh-CN" dirty="0">
                <a:solidFill>
                  <a:srgbClr val="000000"/>
                </a:solidFill>
                <a:latin typeface="微软雅黑" panose="020B0503020204020204" pitchFamily="34" charset="-122"/>
              </a:rPr>
              <a:t>(</a:t>
            </a:r>
            <a:r>
              <a:rPr lang="en-US" altLang="zh-CN" dirty="0" err="1">
                <a:solidFill>
                  <a:srgbClr val="020002"/>
                </a:solidFill>
                <a:latin typeface="微软雅黑" panose="020B0503020204020204" pitchFamily="34" charset="-122"/>
              </a:rPr>
              <a:t>iRight</a:t>
            </a:r>
            <a:r>
              <a:rPr lang="en-US" altLang="zh-CN" dirty="0">
                <a:solidFill>
                  <a:srgbClr val="020002"/>
                </a:solidFill>
                <a:latin typeface="微软雅黑" panose="020B0503020204020204" pitchFamily="34" charset="-122"/>
              </a:rPr>
              <a:t> </a:t>
            </a:r>
            <a:r>
              <a:rPr lang="en-US" altLang="zh-CN" dirty="0">
                <a:solidFill>
                  <a:srgbClr val="000000"/>
                </a:solidFill>
                <a:latin typeface="微软雅黑" panose="020B0503020204020204" pitchFamily="34" charset="-122"/>
              </a:rPr>
              <a:t>&gt; </a:t>
            </a:r>
            <a:r>
              <a:rPr lang="en-US" altLang="zh-CN" dirty="0" err="1">
                <a:solidFill>
                  <a:srgbClr val="020002"/>
                </a:solidFill>
                <a:latin typeface="微软雅黑" panose="020B0503020204020204" pitchFamily="34" charset="-122"/>
              </a:rPr>
              <a:t>iLeft</a:t>
            </a:r>
            <a:r>
              <a:rPr lang="en-US" altLang="zh-CN" dirty="0">
                <a:solidFill>
                  <a:srgbClr val="000000"/>
                </a:solidFill>
                <a:latin typeface="微软雅黑" panose="020B0503020204020204" pitchFamily="34" charset="-122"/>
              </a:rPr>
              <a:t>)</a:t>
            </a:r>
            <a:endParaRPr lang="zh-CN" altLang="en-US" dirty="0">
              <a:solidFill>
                <a:srgbClr val="000000"/>
              </a:solidFill>
              <a:latin typeface="微软雅黑" panose="020B0503020204020204" pitchFamily="34" charset="-122"/>
            </a:endParaRPr>
          </a:p>
        </p:txBody>
      </p:sp>
      <p:sp>
        <p:nvSpPr>
          <p:cNvPr id="9225" name="文本框 9">
            <a:extLst>
              <a:ext uri="{FF2B5EF4-FFF2-40B4-BE49-F238E27FC236}">
                <a16:creationId xmlns:a16="http://schemas.microsoft.com/office/drawing/2014/main" id="{5D979196-1F36-4C79-B6BC-40B25C6948DC}"/>
              </a:ext>
            </a:extLst>
          </p:cNvPr>
          <p:cNvSpPr txBox="1">
            <a:spLocks noChangeArrowheads="1"/>
          </p:cNvSpPr>
          <p:nvPr/>
        </p:nvSpPr>
        <p:spPr bwMode="auto">
          <a:xfrm>
            <a:off x="2316163" y="3789040"/>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a:solidFill>
                  <a:srgbClr val="000000"/>
                </a:solidFill>
                <a:latin typeface="微软雅黑" panose="020B0503020204020204" pitchFamily="34" charset="-122"/>
              </a:rPr>
              <a:t>{</a:t>
            </a:r>
            <a:endParaRPr lang="zh-CN" altLang="en-US">
              <a:solidFill>
                <a:srgbClr val="000000"/>
              </a:solidFill>
              <a:latin typeface="微软雅黑" panose="020B0503020204020204" pitchFamily="34" charset="-122"/>
            </a:endParaRPr>
          </a:p>
        </p:txBody>
      </p:sp>
      <p:sp>
        <p:nvSpPr>
          <p:cNvPr id="11" name="文本框 10">
            <a:extLst>
              <a:ext uri="{FF2B5EF4-FFF2-40B4-BE49-F238E27FC236}">
                <a16:creationId xmlns:a16="http://schemas.microsoft.com/office/drawing/2014/main" id="{4F2A8446-57E0-4F06-88A1-8765B99DF633}"/>
              </a:ext>
            </a:extLst>
          </p:cNvPr>
          <p:cNvSpPr txBox="1"/>
          <p:nvPr/>
        </p:nvSpPr>
        <p:spPr>
          <a:xfrm>
            <a:off x="1401763" y="4062090"/>
            <a:ext cx="6595588" cy="1661993"/>
          </a:xfrm>
          <a:prstGeom prst="rect">
            <a:avLst/>
          </a:prstGeom>
          <a:noFill/>
        </p:spPr>
        <p:txBody>
          <a:bodyPr wrap="none" lIns="0" tIns="0" rIns="0" bIns="0">
            <a:spAutoFit/>
          </a:bodyPr>
          <a:lstStyle/>
          <a:p>
            <a:pPr fontAlgn="auto">
              <a:spcBef>
                <a:spcPts val="0"/>
              </a:spcBef>
              <a:spcAft>
                <a:spcPts val="0"/>
              </a:spcAft>
              <a:defRPr/>
            </a:pPr>
            <a:r>
              <a:rPr lang="en-US" altLang="zh-CN" dirty="0" err="1">
                <a:solidFill>
                  <a:srgbClr val="020002"/>
                </a:solidFill>
                <a:latin typeface="微软雅黑" panose="020B0503020204020204" pitchFamily="34" charset="-122"/>
                <a:ea typeface="+mn-ea"/>
              </a:rPr>
              <a:t>srand</a:t>
            </a:r>
            <a:r>
              <a:rPr lang="en-US" altLang="zh-CN" dirty="0">
                <a:solidFill>
                  <a:srgbClr val="000000"/>
                </a:solidFill>
                <a:latin typeface="微软雅黑" panose="020B0503020204020204" pitchFamily="34" charset="-122"/>
                <a:ea typeface="+mn-ea"/>
              </a:rPr>
              <a:t>( (</a:t>
            </a:r>
            <a:r>
              <a:rPr lang="en-US" altLang="zh-CN" dirty="0">
                <a:solidFill>
                  <a:srgbClr val="0000FF"/>
                </a:solidFill>
                <a:latin typeface="微软雅黑" panose="020B0503020204020204" pitchFamily="34" charset="-122"/>
                <a:ea typeface="+mn-ea"/>
              </a:rPr>
              <a:t>unsigned</a:t>
            </a:r>
            <a:r>
              <a:rPr lang="en-US" altLang="zh-CN" dirty="0">
                <a:solidFill>
                  <a:srgbClr val="000000"/>
                </a:solidFill>
                <a:latin typeface="微软雅黑" panose="020B0503020204020204" pitchFamily="34" charset="-122"/>
                <a:ea typeface="+mn-ea"/>
              </a:rPr>
              <a:t>)</a:t>
            </a:r>
            <a:r>
              <a:rPr lang="en-US" altLang="zh-CN" dirty="0">
                <a:solidFill>
                  <a:srgbClr val="020002"/>
                </a:solidFill>
                <a:latin typeface="微软雅黑" panose="020B0503020204020204" pitchFamily="34" charset="-122"/>
                <a:ea typeface="+mn-ea"/>
              </a:rPr>
              <a:t>time</a:t>
            </a:r>
            <a:r>
              <a:rPr lang="en-US" altLang="zh-CN" dirty="0">
                <a:solidFill>
                  <a:srgbClr val="000000"/>
                </a:solidFill>
                <a:latin typeface="微软雅黑" panose="020B0503020204020204" pitchFamily="34" charset="-122"/>
                <a:ea typeface="+mn-ea"/>
              </a:rPr>
              <a:t>(</a:t>
            </a:r>
            <a:r>
              <a:rPr lang="en-US" altLang="zh-CN" dirty="0">
                <a:solidFill>
                  <a:srgbClr val="020002"/>
                </a:solidFill>
                <a:latin typeface="微软雅黑" panose="020B0503020204020204" pitchFamily="34" charset="-122"/>
                <a:ea typeface="+mn-ea"/>
              </a:rPr>
              <a:t>NULL</a:t>
            </a:r>
            <a:r>
              <a:rPr lang="en-US" altLang="zh-CN" dirty="0">
                <a:solidFill>
                  <a:srgbClr val="000000"/>
                </a:solidFill>
                <a:latin typeface="微软雅黑" panose="020B0503020204020204" pitchFamily="34" charset="-122"/>
                <a:ea typeface="+mn-ea"/>
              </a:rPr>
              <a:t>));</a:t>
            </a:r>
          </a:p>
          <a:p>
            <a:pPr fontAlgn="auto">
              <a:spcBef>
                <a:spcPts val="0"/>
              </a:spcBef>
              <a:spcAft>
                <a:spcPts val="0"/>
              </a:spcAft>
              <a:defRPr/>
            </a:pPr>
            <a:r>
              <a:rPr lang="en-US" altLang="zh-CN" dirty="0">
                <a:solidFill>
                  <a:srgbClr val="0000FF"/>
                </a:solidFill>
                <a:latin typeface="微软雅黑" panose="020B0503020204020204" pitchFamily="34" charset="-122"/>
                <a:ea typeface="+mn-ea"/>
              </a:rPr>
              <a:t>int </a:t>
            </a:r>
            <a:r>
              <a:rPr lang="en-US" altLang="zh-CN" dirty="0" err="1">
                <a:solidFill>
                  <a:srgbClr val="020002"/>
                </a:solidFill>
                <a:latin typeface="微软雅黑" panose="020B0503020204020204" pitchFamily="34" charset="-122"/>
                <a:ea typeface="+mn-ea"/>
              </a:rPr>
              <a:t>iAncharIndex</a:t>
            </a:r>
            <a:r>
              <a:rPr lang="en-US" altLang="zh-CN" dirty="0">
                <a:solidFill>
                  <a:srgbClr val="020002"/>
                </a:solidFill>
                <a:latin typeface="微软雅黑" panose="020B0503020204020204" pitchFamily="34" charset="-122"/>
                <a:ea typeface="+mn-ea"/>
              </a:rPr>
              <a:t> </a:t>
            </a:r>
            <a:r>
              <a:rPr lang="en-US" altLang="zh-CN" dirty="0">
                <a:solidFill>
                  <a:srgbClr val="000000"/>
                </a:solidFill>
                <a:latin typeface="微软雅黑" panose="020B0503020204020204" pitchFamily="34" charset="-122"/>
                <a:ea typeface="+mn-ea"/>
              </a:rPr>
              <a:t>= </a:t>
            </a:r>
            <a:r>
              <a:rPr lang="en-US" altLang="zh-CN" dirty="0">
                <a:solidFill>
                  <a:srgbClr val="020002"/>
                </a:solidFill>
                <a:latin typeface="微软雅黑" panose="020B0503020204020204" pitchFamily="34" charset="-122"/>
                <a:ea typeface="+mn-ea"/>
              </a:rPr>
              <a:t>rand</a:t>
            </a:r>
            <a:r>
              <a:rPr lang="en-US" altLang="zh-CN" dirty="0">
                <a:solidFill>
                  <a:srgbClr val="000000"/>
                </a:solidFill>
                <a:latin typeface="微软雅黑" panose="020B0503020204020204" pitchFamily="34" charset="-122"/>
                <a:ea typeface="+mn-ea"/>
              </a:rPr>
              <a:t>()%(</a:t>
            </a:r>
            <a:r>
              <a:rPr lang="en-US" altLang="zh-CN" dirty="0" err="1">
                <a:solidFill>
                  <a:srgbClr val="020002"/>
                </a:solidFill>
                <a:latin typeface="微软雅黑" panose="020B0503020204020204" pitchFamily="34" charset="-122"/>
                <a:ea typeface="+mn-ea"/>
              </a:rPr>
              <a:t>iRight</a:t>
            </a:r>
            <a:r>
              <a:rPr lang="en-US" altLang="zh-CN" dirty="0">
                <a:solidFill>
                  <a:srgbClr val="020002"/>
                </a:solidFill>
                <a:latin typeface="微软雅黑" panose="020B0503020204020204" pitchFamily="34" charset="-122"/>
                <a:ea typeface="+mn-ea"/>
              </a:rPr>
              <a:t> </a:t>
            </a:r>
            <a:r>
              <a:rPr lang="en-US" altLang="zh-CN" dirty="0">
                <a:solidFill>
                  <a:srgbClr val="000000"/>
                </a:solidFill>
                <a:latin typeface="微软雅黑" panose="020B0503020204020204" pitchFamily="34" charset="-122"/>
                <a:ea typeface="+mn-ea"/>
              </a:rPr>
              <a:t>- </a:t>
            </a:r>
            <a:r>
              <a:rPr lang="en-US" altLang="zh-CN" dirty="0" err="1">
                <a:solidFill>
                  <a:srgbClr val="020002"/>
                </a:solidFill>
                <a:latin typeface="微软雅黑" panose="020B0503020204020204" pitchFamily="34" charset="-122"/>
                <a:ea typeface="+mn-ea"/>
              </a:rPr>
              <a:t>iLeft</a:t>
            </a:r>
            <a:r>
              <a:rPr lang="en-US" altLang="zh-CN" dirty="0">
                <a:solidFill>
                  <a:srgbClr val="020002"/>
                </a:solidFill>
                <a:latin typeface="微软雅黑" panose="020B0503020204020204" pitchFamily="34" charset="-122"/>
                <a:ea typeface="+mn-ea"/>
              </a:rPr>
              <a:t> </a:t>
            </a:r>
            <a:r>
              <a:rPr lang="en-US" altLang="zh-CN" dirty="0">
                <a:solidFill>
                  <a:srgbClr val="000000"/>
                </a:solidFill>
                <a:latin typeface="微软雅黑" panose="020B0503020204020204" pitchFamily="34" charset="-122"/>
                <a:ea typeface="+mn-ea"/>
              </a:rPr>
              <a:t>+ 1) + </a:t>
            </a:r>
            <a:r>
              <a:rPr lang="en-US" altLang="zh-CN" dirty="0" err="1">
                <a:solidFill>
                  <a:srgbClr val="020002"/>
                </a:solidFill>
                <a:latin typeface="微软雅黑" panose="020B0503020204020204" pitchFamily="34" charset="-122"/>
                <a:ea typeface="+mn-ea"/>
              </a:rPr>
              <a:t>iLeft</a:t>
            </a:r>
            <a:r>
              <a:rPr lang="en-US" altLang="zh-CN" dirty="0">
                <a:solidFill>
                  <a:srgbClr val="000000"/>
                </a:solidFill>
                <a:latin typeface="微软雅黑" panose="020B0503020204020204" pitchFamily="34" charset="-122"/>
                <a:ea typeface="+mn-ea"/>
              </a:rPr>
              <a:t>;</a:t>
            </a:r>
          </a:p>
          <a:p>
            <a:pPr fontAlgn="auto">
              <a:spcBef>
                <a:spcPts val="0"/>
              </a:spcBef>
              <a:spcAft>
                <a:spcPts val="0"/>
              </a:spcAft>
              <a:defRPr/>
            </a:pPr>
            <a:r>
              <a:rPr lang="en-US" altLang="zh-CN" dirty="0">
                <a:solidFill>
                  <a:srgbClr val="020002"/>
                </a:solidFill>
                <a:latin typeface="微软雅黑" panose="020B0503020204020204" pitchFamily="34" charset="-122"/>
                <a:ea typeface="+mn-ea"/>
              </a:rPr>
              <a:t>swap</a:t>
            </a:r>
            <a:r>
              <a:rPr lang="en-US" altLang="zh-CN" dirty="0">
                <a:solidFill>
                  <a:srgbClr val="000000"/>
                </a:solidFill>
                <a:latin typeface="微软雅黑" panose="020B0503020204020204" pitchFamily="34" charset="-122"/>
                <a:ea typeface="+mn-ea"/>
              </a:rPr>
              <a:t>(</a:t>
            </a:r>
            <a:r>
              <a:rPr lang="en-US" altLang="zh-CN" dirty="0" err="1">
                <a:solidFill>
                  <a:srgbClr val="020002"/>
                </a:solidFill>
                <a:latin typeface="微软雅黑" panose="020B0503020204020204" pitchFamily="34" charset="-122"/>
                <a:ea typeface="+mn-ea"/>
              </a:rPr>
              <a:t>iDatas</a:t>
            </a:r>
            <a:r>
              <a:rPr lang="en-US" altLang="zh-CN" dirty="0">
                <a:solidFill>
                  <a:srgbClr val="000000"/>
                </a:solidFill>
                <a:latin typeface="微软雅黑" panose="020B0503020204020204" pitchFamily="34" charset="-122"/>
                <a:ea typeface="+mn-ea"/>
              </a:rPr>
              <a:t>[</a:t>
            </a:r>
            <a:r>
              <a:rPr lang="en-US" altLang="zh-CN" dirty="0" err="1">
                <a:solidFill>
                  <a:srgbClr val="020002"/>
                </a:solidFill>
                <a:latin typeface="微软雅黑" panose="020B0503020204020204" pitchFamily="34" charset="-122"/>
                <a:ea typeface="+mn-ea"/>
              </a:rPr>
              <a:t>iAncharIndex</a:t>
            </a:r>
            <a:r>
              <a:rPr lang="en-US" altLang="zh-CN" dirty="0">
                <a:solidFill>
                  <a:srgbClr val="000000"/>
                </a:solidFill>
                <a:latin typeface="微软雅黑" panose="020B0503020204020204" pitchFamily="34" charset="-122"/>
                <a:ea typeface="+mn-ea"/>
              </a:rPr>
              <a:t>],</a:t>
            </a:r>
            <a:r>
              <a:rPr lang="en-US" altLang="zh-CN" dirty="0" err="1">
                <a:solidFill>
                  <a:srgbClr val="020002"/>
                </a:solidFill>
                <a:latin typeface="微软雅黑" panose="020B0503020204020204" pitchFamily="34" charset="-122"/>
                <a:ea typeface="+mn-ea"/>
              </a:rPr>
              <a:t>iDatas</a:t>
            </a:r>
            <a:r>
              <a:rPr lang="en-US" altLang="zh-CN" dirty="0">
                <a:solidFill>
                  <a:srgbClr val="000000"/>
                </a:solidFill>
                <a:latin typeface="微软雅黑" panose="020B0503020204020204" pitchFamily="34" charset="-122"/>
                <a:ea typeface="+mn-ea"/>
              </a:rPr>
              <a:t>[</a:t>
            </a:r>
            <a:r>
              <a:rPr lang="en-US" altLang="zh-CN" dirty="0" err="1">
                <a:solidFill>
                  <a:srgbClr val="020002"/>
                </a:solidFill>
                <a:latin typeface="微软雅黑" panose="020B0503020204020204" pitchFamily="34" charset="-122"/>
                <a:ea typeface="+mn-ea"/>
              </a:rPr>
              <a:t>iLeft</a:t>
            </a:r>
            <a:r>
              <a:rPr lang="en-US" altLang="zh-CN" dirty="0">
                <a:solidFill>
                  <a:srgbClr val="000000"/>
                </a:solidFill>
                <a:latin typeface="微软雅黑" panose="020B0503020204020204" pitchFamily="34" charset="-122"/>
                <a:ea typeface="+mn-ea"/>
              </a:rPr>
              <a:t>]);</a:t>
            </a:r>
          </a:p>
          <a:p>
            <a:pPr fontAlgn="auto">
              <a:spcBef>
                <a:spcPts val="0"/>
              </a:spcBef>
              <a:spcAft>
                <a:spcPts val="0"/>
              </a:spcAft>
              <a:defRPr/>
            </a:pPr>
            <a:r>
              <a:rPr lang="en-US" altLang="zh-CN" dirty="0">
                <a:solidFill>
                  <a:srgbClr val="0000FF"/>
                </a:solidFill>
                <a:latin typeface="微软雅黑" panose="020B0503020204020204" pitchFamily="34" charset="-122"/>
                <a:ea typeface="+mn-ea"/>
              </a:rPr>
              <a:t>int </a:t>
            </a:r>
            <a:r>
              <a:rPr lang="en-US" altLang="zh-CN" dirty="0">
                <a:solidFill>
                  <a:srgbClr val="020002"/>
                </a:solidFill>
                <a:latin typeface="微软雅黑" panose="020B0503020204020204" pitchFamily="34" charset="-122"/>
                <a:ea typeface="+mn-ea"/>
              </a:rPr>
              <a:t>k </a:t>
            </a:r>
            <a:r>
              <a:rPr lang="en-US" altLang="zh-CN" dirty="0">
                <a:solidFill>
                  <a:srgbClr val="000000"/>
                </a:solidFill>
                <a:latin typeface="微软雅黑" panose="020B0503020204020204" pitchFamily="34" charset="-122"/>
                <a:ea typeface="+mn-ea"/>
              </a:rPr>
              <a:t>= </a:t>
            </a:r>
            <a:r>
              <a:rPr lang="en-US" altLang="zh-CN" dirty="0">
                <a:solidFill>
                  <a:srgbClr val="020002"/>
                </a:solidFill>
                <a:latin typeface="微软雅黑" panose="020B0503020204020204" pitchFamily="34" charset="-122"/>
                <a:ea typeface="+mn-ea"/>
              </a:rPr>
              <a:t>partition</a:t>
            </a:r>
            <a:r>
              <a:rPr lang="en-US" altLang="zh-CN" dirty="0">
                <a:solidFill>
                  <a:srgbClr val="000000"/>
                </a:solidFill>
                <a:latin typeface="微软雅黑" panose="020B0503020204020204" pitchFamily="34" charset="-122"/>
                <a:ea typeface="+mn-ea"/>
              </a:rPr>
              <a:t>(</a:t>
            </a:r>
            <a:r>
              <a:rPr lang="en-US" altLang="zh-CN" dirty="0" err="1">
                <a:solidFill>
                  <a:srgbClr val="020002"/>
                </a:solidFill>
                <a:latin typeface="微软雅黑" panose="020B0503020204020204" pitchFamily="34" charset="-122"/>
                <a:ea typeface="+mn-ea"/>
              </a:rPr>
              <a:t>iDatas</a:t>
            </a:r>
            <a:r>
              <a:rPr lang="en-US" altLang="zh-CN" dirty="0">
                <a:solidFill>
                  <a:srgbClr val="000000"/>
                </a:solidFill>
                <a:latin typeface="微软雅黑" panose="020B0503020204020204" pitchFamily="34" charset="-122"/>
                <a:ea typeface="+mn-ea"/>
              </a:rPr>
              <a:t>, </a:t>
            </a:r>
            <a:r>
              <a:rPr lang="en-US" altLang="zh-CN" dirty="0" err="1">
                <a:solidFill>
                  <a:srgbClr val="020002"/>
                </a:solidFill>
                <a:latin typeface="微软雅黑" panose="020B0503020204020204" pitchFamily="34" charset="-122"/>
                <a:ea typeface="+mn-ea"/>
              </a:rPr>
              <a:t>iLeft</a:t>
            </a:r>
            <a:r>
              <a:rPr lang="en-US" altLang="zh-CN" dirty="0">
                <a:solidFill>
                  <a:srgbClr val="000000"/>
                </a:solidFill>
                <a:latin typeface="微软雅黑" panose="020B0503020204020204" pitchFamily="34" charset="-122"/>
                <a:ea typeface="+mn-ea"/>
              </a:rPr>
              <a:t>, </a:t>
            </a:r>
            <a:r>
              <a:rPr lang="en-US" altLang="zh-CN" dirty="0" err="1">
                <a:solidFill>
                  <a:srgbClr val="020002"/>
                </a:solidFill>
                <a:latin typeface="微软雅黑" panose="020B0503020204020204" pitchFamily="34" charset="-122"/>
                <a:ea typeface="+mn-ea"/>
              </a:rPr>
              <a:t>iRight</a:t>
            </a:r>
            <a:r>
              <a:rPr lang="en-US" altLang="zh-CN" dirty="0">
                <a:solidFill>
                  <a:srgbClr val="000000"/>
                </a:solidFill>
                <a:latin typeface="微软雅黑" panose="020B0503020204020204" pitchFamily="34" charset="-122"/>
                <a:ea typeface="+mn-ea"/>
              </a:rPr>
              <a:t>);</a:t>
            </a:r>
          </a:p>
          <a:p>
            <a:pPr fontAlgn="auto">
              <a:spcBef>
                <a:spcPts val="0"/>
              </a:spcBef>
              <a:spcAft>
                <a:spcPts val="0"/>
              </a:spcAft>
              <a:defRPr/>
            </a:pPr>
            <a:r>
              <a:rPr lang="en-US" altLang="zh-CN" dirty="0" err="1">
                <a:solidFill>
                  <a:srgbClr val="020002"/>
                </a:solidFill>
                <a:latin typeface="微软雅黑" panose="020B0503020204020204" pitchFamily="34" charset="-122"/>
                <a:ea typeface="+mn-ea"/>
              </a:rPr>
              <a:t>randomizedQuickSort</a:t>
            </a:r>
            <a:r>
              <a:rPr lang="en-US" altLang="zh-CN" dirty="0">
                <a:solidFill>
                  <a:srgbClr val="020002"/>
                </a:solidFill>
                <a:latin typeface="微软雅黑" panose="020B0503020204020204" pitchFamily="34" charset="-122"/>
                <a:ea typeface="+mn-ea"/>
              </a:rPr>
              <a:t> </a:t>
            </a:r>
            <a:r>
              <a:rPr lang="en-US" altLang="zh-CN" dirty="0">
                <a:solidFill>
                  <a:srgbClr val="000000"/>
                </a:solidFill>
                <a:latin typeface="微软雅黑" panose="020B0503020204020204" pitchFamily="34" charset="-122"/>
                <a:ea typeface="+mn-ea"/>
              </a:rPr>
              <a:t>(</a:t>
            </a:r>
            <a:r>
              <a:rPr lang="en-US" altLang="zh-CN" dirty="0">
                <a:solidFill>
                  <a:srgbClr val="020002"/>
                </a:solidFill>
                <a:latin typeface="微软雅黑" panose="020B0503020204020204" pitchFamily="34" charset="-122"/>
                <a:ea typeface="+mn-ea"/>
              </a:rPr>
              <a:t>iDatas</a:t>
            </a:r>
            <a:r>
              <a:rPr lang="en-US" altLang="zh-CN" dirty="0">
                <a:solidFill>
                  <a:srgbClr val="000000"/>
                </a:solidFill>
                <a:latin typeface="微软雅黑" panose="020B0503020204020204" pitchFamily="34" charset="-122"/>
                <a:ea typeface="+mn-ea"/>
              </a:rPr>
              <a:t>,</a:t>
            </a:r>
            <a:r>
              <a:rPr lang="en-US" altLang="zh-CN" dirty="0">
                <a:solidFill>
                  <a:srgbClr val="020002"/>
                </a:solidFill>
                <a:latin typeface="微软雅黑" panose="020B0503020204020204" pitchFamily="34" charset="-122"/>
                <a:ea typeface="+mn-ea"/>
              </a:rPr>
              <a:t>iLeft</a:t>
            </a:r>
            <a:r>
              <a:rPr lang="en-US" altLang="zh-CN" dirty="0">
                <a:solidFill>
                  <a:srgbClr val="000000"/>
                </a:solidFill>
                <a:latin typeface="微软雅黑" panose="020B0503020204020204" pitchFamily="34" charset="-122"/>
                <a:ea typeface="+mn-ea"/>
              </a:rPr>
              <a:t>,</a:t>
            </a:r>
            <a:r>
              <a:rPr lang="en-US" altLang="zh-CN" dirty="0">
                <a:solidFill>
                  <a:srgbClr val="020002"/>
                </a:solidFill>
                <a:latin typeface="微软雅黑" panose="020B0503020204020204" pitchFamily="34" charset="-122"/>
                <a:ea typeface="+mn-ea"/>
              </a:rPr>
              <a:t>k</a:t>
            </a:r>
            <a:r>
              <a:rPr lang="en-US" altLang="zh-CN" dirty="0">
                <a:solidFill>
                  <a:srgbClr val="000000"/>
                </a:solidFill>
                <a:latin typeface="微软雅黑" panose="020B0503020204020204" pitchFamily="34" charset="-122"/>
                <a:ea typeface="+mn-ea"/>
              </a:rPr>
              <a:t>-1); </a:t>
            </a:r>
            <a:r>
              <a:rPr lang="en-US" altLang="zh-CN" dirty="0">
                <a:solidFill>
                  <a:srgbClr val="008000"/>
                </a:solidFill>
                <a:latin typeface="微软雅黑" panose="020B0503020204020204" pitchFamily="34" charset="-122"/>
                <a:ea typeface="+mn-ea"/>
              </a:rPr>
              <a:t>// </a:t>
            </a:r>
            <a:r>
              <a:rPr lang="zh-CN" altLang="en-US" dirty="0">
                <a:solidFill>
                  <a:srgbClr val="008000"/>
                </a:solidFill>
                <a:latin typeface="微软雅黑" panose="020B0503020204020204" pitchFamily="34" charset="-122"/>
                <a:ea typeface="+mn-ea"/>
              </a:rPr>
              <a:t>对子集合</a:t>
            </a:r>
            <a:r>
              <a:rPr lang="en-US" altLang="zh-CN" dirty="0">
                <a:solidFill>
                  <a:srgbClr val="008000"/>
                </a:solidFill>
                <a:latin typeface="微软雅黑" panose="020B0503020204020204" pitchFamily="34" charset="-122"/>
                <a:ea typeface="+mn-ea"/>
              </a:rPr>
              <a:t>A1</a:t>
            </a:r>
            <a:r>
              <a:rPr lang="zh-CN" altLang="en-US" dirty="0">
                <a:solidFill>
                  <a:srgbClr val="008000"/>
                </a:solidFill>
                <a:latin typeface="微软雅黑" panose="020B0503020204020204" pitchFamily="34" charset="-122"/>
                <a:ea typeface="+mn-ea"/>
              </a:rPr>
              <a:t>排序</a:t>
            </a:r>
          </a:p>
          <a:p>
            <a:pPr fontAlgn="auto">
              <a:spcBef>
                <a:spcPts val="0"/>
              </a:spcBef>
              <a:spcAft>
                <a:spcPts val="0"/>
              </a:spcAft>
              <a:defRPr/>
            </a:pPr>
            <a:r>
              <a:rPr lang="en-US" altLang="zh-CN" dirty="0" err="1">
                <a:solidFill>
                  <a:srgbClr val="020002"/>
                </a:solidFill>
                <a:latin typeface="微软雅黑" panose="020B0503020204020204" pitchFamily="34" charset="-122"/>
                <a:ea typeface="+mn-ea"/>
              </a:rPr>
              <a:t>randomizedQuickSort</a:t>
            </a:r>
            <a:r>
              <a:rPr lang="en-US" altLang="zh-CN" dirty="0">
                <a:solidFill>
                  <a:srgbClr val="020002"/>
                </a:solidFill>
                <a:latin typeface="微软雅黑" panose="020B0503020204020204" pitchFamily="34" charset="-122"/>
                <a:ea typeface="+mn-ea"/>
              </a:rPr>
              <a:t> </a:t>
            </a:r>
            <a:r>
              <a:rPr lang="en-US" altLang="zh-CN" dirty="0">
                <a:solidFill>
                  <a:srgbClr val="000000"/>
                </a:solidFill>
                <a:latin typeface="微软雅黑" panose="020B0503020204020204" pitchFamily="34" charset="-122"/>
                <a:ea typeface="+mn-ea"/>
              </a:rPr>
              <a:t>(</a:t>
            </a:r>
            <a:r>
              <a:rPr lang="en-US" altLang="zh-CN" dirty="0">
                <a:solidFill>
                  <a:srgbClr val="020002"/>
                </a:solidFill>
                <a:latin typeface="微软雅黑" panose="020B0503020204020204" pitchFamily="34" charset="-122"/>
                <a:ea typeface="+mn-ea"/>
              </a:rPr>
              <a:t>iDatas</a:t>
            </a:r>
            <a:r>
              <a:rPr lang="en-US" altLang="zh-CN" dirty="0">
                <a:solidFill>
                  <a:srgbClr val="000000"/>
                </a:solidFill>
                <a:latin typeface="微软雅黑" panose="020B0503020204020204" pitchFamily="34" charset="-122"/>
                <a:ea typeface="+mn-ea"/>
              </a:rPr>
              <a:t>,</a:t>
            </a:r>
            <a:r>
              <a:rPr lang="en-US" altLang="zh-CN" dirty="0">
                <a:solidFill>
                  <a:srgbClr val="020002"/>
                </a:solidFill>
                <a:latin typeface="微软雅黑" panose="020B0503020204020204" pitchFamily="34" charset="-122"/>
                <a:ea typeface="+mn-ea"/>
              </a:rPr>
              <a:t>k</a:t>
            </a:r>
            <a:r>
              <a:rPr lang="en-US" altLang="zh-CN" dirty="0">
                <a:solidFill>
                  <a:srgbClr val="000000"/>
                </a:solidFill>
                <a:latin typeface="微软雅黑" panose="020B0503020204020204" pitchFamily="34" charset="-122"/>
                <a:ea typeface="+mn-ea"/>
              </a:rPr>
              <a:t>+1,</a:t>
            </a:r>
            <a:r>
              <a:rPr lang="en-US" altLang="zh-CN" dirty="0">
                <a:solidFill>
                  <a:srgbClr val="020002"/>
                </a:solidFill>
                <a:latin typeface="微软雅黑" panose="020B0503020204020204" pitchFamily="34" charset="-122"/>
                <a:ea typeface="+mn-ea"/>
              </a:rPr>
              <a:t>iRight</a:t>
            </a:r>
            <a:r>
              <a:rPr lang="en-US" altLang="zh-CN" dirty="0">
                <a:solidFill>
                  <a:srgbClr val="000000"/>
                </a:solidFill>
                <a:latin typeface="微软雅黑" panose="020B0503020204020204" pitchFamily="34" charset="-122"/>
                <a:ea typeface="+mn-ea"/>
              </a:rPr>
              <a:t>); </a:t>
            </a:r>
            <a:r>
              <a:rPr lang="en-US" altLang="zh-CN" dirty="0">
                <a:solidFill>
                  <a:srgbClr val="008000"/>
                </a:solidFill>
                <a:latin typeface="微软雅黑" panose="020B0503020204020204" pitchFamily="34" charset="-122"/>
                <a:ea typeface="+mn-ea"/>
              </a:rPr>
              <a:t>// </a:t>
            </a:r>
            <a:r>
              <a:rPr lang="zh-CN" altLang="en-US" dirty="0">
                <a:solidFill>
                  <a:srgbClr val="008000"/>
                </a:solidFill>
                <a:latin typeface="微软雅黑" panose="020B0503020204020204" pitchFamily="34" charset="-122"/>
                <a:ea typeface="+mn-ea"/>
              </a:rPr>
              <a:t>对子集合</a:t>
            </a:r>
            <a:r>
              <a:rPr lang="en-US" altLang="zh-CN" dirty="0">
                <a:solidFill>
                  <a:srgbClr val="008000"/>
                </a:solidFill>
                <a:latin typeface="微软雅黑" panose="020B0503020204020204" pitchFamily="34" charset="-122"/>
                <a:ea typeface="+mn-ea"/>
              </a:rPr>
              <a:t>A3</a:t>
            </a:r>
            <a:r>
              <a:rPr lang="zh-CN" altLang="en-US" dirty="0">
                <a:solidFill>
                  <a:srgbClr val="008000"/>
                </a:solidFill>
                <a:latin typeface="微软雅黑" panose="020B0503020204020204" pitchFamily="34" charset="-122"/>
                <a:ea typeface="+mn-ea"/>
              </a:rPr>
              <a:t>排序</a:t>
            </a:r>
          </a:p>
        </p:txBody>
      </p:sp>
      <p:sp>
        <p:nvSpPr>
          <p:cNvPr id="9227" name="文本框 11">
            <a:extLst>
              <a:ext uri="{FF2B5EF4-FFF2-40B4-BE49-F238E27FC236}">
                <a16:creationId xmlns:a16="http://schemas.microsoft.com/office/drawing/2014/main" id="{8A98B18F-E8E0-4ECB-9A86-BDAAD1BD85FE}"/>
              </a:ext>
            </a:extLst>
          </p:cNvPr>
          <p:cNvSpPr txBox="1">
            <a:spLocks noChangeArrowheads="1"/>
          </p:cNvSpPr>
          <p:nvPr/>
        </p:nvSpPr>
        <p:spPr bwMode="auto">
          <a:xfrm>
            <a:off x="955675" y="5709915"/>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a:solidFill>
                  <a:srgbClr val="000000"/>
                </a:solidFill>
                <a:latin typeface="微软雅黑" panose="020B0503020204020204" pitchFamily="34" charset="-122"/>
              </a:rPr>
              <a:t>}</a:t>
            </a:r>
            <a:endParaRPr lang="zh-CN" altLang="en-US">
              <a:solidFill>
                <a:srgbClr val="000000"/>
              </a:solidFill>
              <a:latin typeface="微软雅黑" panose="020B0503020204020204" pitchFamily="34" charset="-122"/>
            </a:endParaRPr>
          </a:p>
        </p:txBody>
      </p:sp>
      <p:sp>
        <p:nvSpPr>
          <p:cNvPr id="9228" name="文本框 12">
            <a:extLst>
              <a:ext uri="{FF2B5EF4-FFF2-40B4-BE49-F238E27FC236}">
                <a16:creationId xmlns:a16="http://schemas.microsoft.com/office/drawing/2014/main" id="{38E3EB49-625E-4826-9388-FAE919AFD2DD}"/>
              </a:ext>
            </a:extLst>
          </p:cNvPr>
          <p:cNvSpPr txBox="1">
            <a:spLocks noChangeArrowheads="1"/>
          </p:cNvSpPr>
          <p:nvPr/>
        </p:nvSpPr>
        <p:spPr bwMode="auto">
          <a:xfrm>
            <a:off x="487363" y="5982965"/>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a:solidFill>
                  <a:srgbClr val="000000"/>
                </a:solidFill>
                <a:latin typeface="微软雅黑" panose="020B0503020204020204" pitchFamily="34" charset="-122"/>
              </a:rPr>
              <a:t>}</a:t>
            </a:r>
            <a:endParaRPr lang="zh-CN" altLang="en-US">
              <a:solidFill>
                <a:srgbClr val="000000"/>
              </a:solidFill>
              <a:latin typeface="微软雅黑" panose="020B0503020204020204" pitchFamily="34" charset="-122"/>
            </a:endParaRPr>
          </a:p>
        </p:txBody>
      </p:sp>
      <p:sp>
        <p:nvSpPr>
          <p:cNvPr id="13" name="Rectangle 4">
            <a:extLst>
              <a:ext uri="{FF2B5EF4-FFF2-40B4-BE49-F238E27FC236}">
                <a16:creationId xmlns:a16="http://schemas.microsoft.com/office/drawing/2014/main" id="{727B1365-430F-497A-888A-1CE4C3AE0E6D}"/>
              </a:ext>
            </a:extLst>
          </p:cNvPr>
          <p:cNvSpPr>
            <a:spLocks noChangeArrowheads="1"/>
          </p:cNvSpPr>
          <p:nvPr/>
        </p:nvSpPr>
        <p:spPr bwMode="auto">
          <a:xfrm>
            <a:off x="598247" y="41359"/>
            <a:ext cx="41132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1"/>
                </a:solidFill>
                <a:latin typeface="Arial" charset="0"/>
                <a:ea typeface="宋体" pitchFamily="2" charset="-122"/>
              </a:defRPr>
            </a:lvl1pPr>
            <a:lvl2pPr>
              <a:defRPr sz="4400">
                <a:solidFill>
                  <a:schemeClr val="tx1"/>
                </a:solidFill>
                <a:latin typeface="Arial" charset="0"/>
                <a:ea typeface="宋体" pitchFamily="2" charset="-122"/>
              </a:defRPr>
            </a:lvl2pPr>
            <a:lvl3pPr>
              <a:defRPr sz="4400">
                <a:solidFill>
                  <a:schemeClr val="tx1"/>
                </a:solidFill>
                <a:latin typeface="Arial" charset="0"/>
                <a:ea typeface="宋体" pitchFamily="2" charset="-122"/>
              </a:defRPr>
            </a:lvl3pPr>
            <a:lvl4pPr>
              <a:defRPr sz="4400">
                <a:solidFill>
                  <a:schemeClr val="tx1"/>
                </a:solidFill>
                <a:latin typeface="Arial" charset="0"/>
                <a:ea typeface="宋体" pitchFamily="2" charset="-122"/>
              </a:defRPr>
            </a:lvl4pPr>
            <a:lvl5pPr>
              <a:defRPr sz="4400">
                <a:solidFill>
                  <a:schemeClr val="tx1"/>
                </a:solidFill>
                <a:latin typeface="Arial" charset="0"/>
                <a:ea typeface="宋体" pitchFamily="2" charset="-122"/>
              </a:defRPr>
            </a:lvl5pPr>
            <a:lvl6pPr marL="457200" fontAlgn="base">
              <a:spcBef>
                <a:spcPct val="0"/>
              </a:spcBef>
              <a:spcAft>
                <a:spcPct val="0"/>
              </a:spcAft>
              <a:defRPr sz="4400">
                <a:solidFill>
                  <a:schemeClr val="tx1"/>
                </a:solidFill>
                <a:latin typeface="Arial" charset="0"/>
                <a:ea typeface="宋体" pitchFamily="2" charset="-122"/>
              </a:defRPr>
            </a:lvl6pPr>
            <a:lvl7pPr marL="914400" fontAlgn="base">
              <a:spcBef>
                <a:spcPct val="0"/>
              </a:spcBef>
              <a:spcAft>
                <a:spcPct val="0"/>
              </a:spcAft>
              <a:defRPr sz="4400">
                <a:solidFill>
                  <a:schemeClr val="tx1"/>
                </a:solidFill>
                <a:latin typeface="Arial" charset="0"/>
                <a:ea typeface="宋体" pitchFamily="2" charset="-122"/>
              </a:defRPr>
            </a:lvl7pPr>
            <a:lvl8pPr marL="1371600" fontAlgn="base">
              <a:spcBef>
                <a:spcPct val="0"/>
              </a:spcBef>
              <a:spcAft>
                <a:spcPct val="0"/>
              </a:spcAft>
              <a:defRPr sz="4400">
                <a:solidFill>
                  <a:schemeClr val="tx1"/>
                </a:solidFill>
                <a:latin typeface="Arial" charset="0"/>
                <a:ea typeface="宋体" pitchFamily="2" charset="-122"/>
              </a:defRPr>
            </a:lvl8pPr>
            <a:lvl9pPr marL="1828800" fontAlgn="base">
              <a:spcBef>
                <a:spcPct val="0"/>
              </a:spcBef>
              <a:spcAft>
                <a:spcPct val="0"/>
              </a:spcAft>
              <a:defRPr sz="4400">
                <a:solidFill>
                  <a:schemeClr val="tx1"/>
                </a:solidFill>
                <a:latin typeface="Arial" charset="0"/>
                <a:ea typeface="宋体" pitchFamily="2" charset="-122"/>
              </a:defRPr>
            </a:lvl9pPr>
          </a:lstStyle>
          <a:p>
            <a:r>
              <a:rPr lang="en-US" altLang="en-US" dirty="0" err="1">
                <a:effectLst>
                  <a:outerShdw blurRad="38100" dist="38100" dir="2700000" algn="tl">
                    <a:srgbClr val="C0C0C0"/>
                  </a:outerShdw>
                </a:effectLst>
                <a:latin typeface="黑体" pitchFamily="2" charset="-122"/>
                <a:ea typeface="黑体" pitchFamily="2" charset="-122"/>
              </a:rPr>
              <a:t>快速排序</a:t>
            </a:r>
            <a:endParaRPr lang="zh-CN" altLang="en-US" dirty="0">
              <a:effectLst>
                <a:outerShdw blurRad="38100" dist="38100" dir="2700000" algn="tl">
                  <a:srgbClr val="C0C0C0"/>
                </a:outerShdw>
              </a:effectLst>
              <a:latin typeface="黑体" pitchFamily="2" charset="-122"/>
              <a:ea typeface="黑体" pitchFamily="2" charset="-122"/>
            </a:endParaRPr>
          </a:p>
        </p:txBody>
      </p:sp>
      <p:sp>
        <p:nvSpPr>
          <p:cNvPr id="7" name="文本框 6">
            <a:extLst>
              <a:ext uri="{FF2B5EF4-FFF2-40B4-BE49-F238E27FC236}">
                <a16:creationId xmlns:a16="http://schemas.microsoft.com/office/drawing/2014/main" id="{ED6BC92B-65A0-E14C-AB0C-EAB25EE569C8}"/>
              </a:ext>
            </a:extLst>
          </p:cNvPr>
          <p:cNvSpPr txBox="1"/>
          <p:nvPr/>
        </p:nvSpPr>
        <p:spPr>
          <a:xfrm>
            <a:off x="3131840" y="530289"/>
            <a:ext cx="4577194" cy="369332"/>
          </a:xfrm>
          <a:prstGeom prst="rect">
            <a:avLst/>
          </a:prstGeom>
          <a:noFill/>
        </p:spPr>
        <p:txBody>
          <a:bodyPr wrap="square">
            <a:spAutoFit/>
          </a:bodyPr>
          <a:lstStyle/>
          <a:p>
            <a:r>
              <a:rPr lang="zh-CN" altLang="en-US" sz="1800" dirty="0">
                <a:hlinkClick r:id="rId3"/>
              </a:rPr>
              <a:t>图解经典的“快速排序”</a:t>
            </a:r>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294FD63B-98F3-4565-80C7-40640BBEE568}"/>
              </a:ext>
            </a:extLst>
          </p:cNvPr>
          <p:cNvSpPr>
            <a:spLocks noGrp="1" noChangeArrowheads="1"/>
          </p:cNvSpPr>
          <p:nvPr>
            <p:ph type="title"/>
          </p:nvPr>
        </p:nvSpPr>
        <p:spPr/>
        <p:txBody>
          <a:bodyPr/>
          <a:lstStyle/>
          <a:p>
            <a:pPr eaLnBrk="1" hangingPunct="1"/>
            <a:r>
              <a:rPr lang="zh-CN" altLang="en-US"/>
              <a:t>5.3 计数逆序</a:t>
            </a:r>
          </a:p>
        </p:txBody>
      </p:sp>
      <p:sp>
        <p:nvSpPr>
          <p:cNvPr id="25604" name="Rectangle 3">
            <a:extLst>
              <a:ext uri="{FF2B5EF4-FFF2-40B4-BE49-F238E27FC236}">
                <a16:creationId xmlns:a16="http://schemas.microsoft.com/office/drawing/2014/main" id="{A2B088EC-46F7-4ABD-B279-7AAAC2732688}"/>
              </a:ext>
            </a:extLst>
          </p:cNvPr>
          <p:cNvSpPr>
            <a:spLocks noGrp="1" noChangeArrowheads="1"/>
          </p:cNvSpPr>
          <p:nvPr>
            <p:ph idx="1"/>
          </p:nvPr>
        </p:nvSpPr>
        <p:spPr>
          <a:xfrm>
            <a:off x="628650" y="1669429"/>
            <a:ext cx="7886700" cy="4351338"/>
          </a:xfrm>
        </p:spPr>
        <p:txBody>
          <a:bodyPr>
            <a:normAutofit/>
          </a:bodyPr>
          <a:lstStyle/>
          <a:p>
            <a:pPr eaLnBrk="1" hangingPunct="1">
              <a:lnSpc>
                <a:spcPct val="150000"/>
              </a:lnSpc>
            </a:pPr>
            <a:r>
              <a:rPr lang="zh-CN" altLang="en-US" sz="2400" dirty="0"/>
              <a:t>问题提出</a:t>
            </a:r>
          </a:p>
          <a:p>
            <a:pPr eaLnBrk="1" hangingPunct="1">
              <a:lnSpc>
                <a:spcPct val="150000"/>
              </a:lnSpc>
            </a:pPr>
            <a:r>
              <a:rPr lang="en-US" altLang="zh-CN" sz="2400" dirty="0"/>
              <a:t>Web</a:t>
            </a:r>
            <a:r>
              <a:rPr lang="zh-CN" altLang="en-US" sz="2400" dirty="0"/>
              <a:t>网站使用一种称为</a:t>
            </a:r>
            <a:r>
              <a:rPr lang="zh-CN" altLang="en-US" sz="2400" i="1" dirty="0"/>
              <a:t>协同过滤</a:t>
            </a:r>
            <a:r>
              <a:rPr lang="zh-CN" altLang="en-US" sz="2400" dirty="0"/>
              <a:t>的技术，试图使用这种技术把你(对于书，电影，餐馆等</a:t>
            </a:r>
            <a:r>
              <a:rPr lang="en-US" altLang="zh-CN" sz="2400" dirty="0"/>
              <a:t>)</a:t>
            </a:r>
            <a:r>
              <a:rPr lang="zh-CN" altLang="en-US" sz="2400" dirty="0"/>
              <a:t>的爱好与其他人表现的爱好进行匹配，一旦</a:t>
            </a:r>
            <a:r>
              <a:rPr lang="en-US" altLang="zh-CN" sz="2400" dirty="0"/>
              <a:t>web</a:t>
            </a:r>
            <a:r>
              <a:rPr lang="zh-CN" altLang="en-US" sz="2400" dirty="0"/>
              <a:t>网站识别某些人与你有</a:t>
            </a:r>
            <a:r>
              <a:rPr lang="zh-CN" altLang="en-US" sz="2400" dirty="0">
                <a:latin typeface="Times New Roman" panose="02020603050405020304" pitchFamily="18" charset="0"/>
              </a:rPr>
              <a:t>“</a:t>
            </a:r>
            <a:r>
              <a:rPr lang="zh-CN" altLang="en-US" sz="2400" dirty="0"/>
              <a:t>类似</a:t>
            </a:r>
            <a:r>
              <a:rPr lang="zh-CN" altLang="en-US" sz="2400" dirty="0">
                <a:latin typeface="Times New Roman" panose="02020603050405020304" pitchFamily="18" charset="0"/>
              </a:rPr>
              <a:t>”</a:t>
            </a:r>
            <a:r>
              <a:rPr lang="zh-CN" altLang="en-US" sz="2400" dirty="0"/>
              <a:t>的口味（基于评价各种事物的比较），它就推荐一些相关的新事物。</a:t>
            </a:r>
          </a:p>
          <a:p>
            <a:pPr eaLnBrk="1" hangingPunct="1">
              <a:lnSpc>
                <a:spcPct val="150000"/>
              </a:lnSpc>
            </a:pPr>
            <a:endParaRPr lang="zh-CN" altLang="en-US" sz="2400" dirty="0"/>
          </a:p>
        </p:txBody>
      </p:sp>
      <p:sp>
        <p:nvSpPr>
          <p:cNvPr id="25602" name="灯片编号占位符 5">
            <a:extLst>
              <a:ext uri="{FF2B5EF4-FFF2-40B4-BE49-F238E27FC236}">
                <a16:creationId xmlns:a16="http://schemas.microsoft.com/office/drawing/2014/main" id="{0338F2DB-0D9D-4A6E-9BE5-1A3313B778AF}"/>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060ED44-5DF7-41DD-8061-DBFA93AFDE44}" type="slidenum">
              <a:rPr kumimoji="0" lang="zh-CN" altLang="en-US" sz="1400" smtClean="0"/>
              <a:pPr>
                <a:spcBef>
                  <a:spcPct val="0"/>
                </a:spcBef>
                <a:buClrTx/>
                <a:buSzTx/>
                <a:buFontTx/>
                <a:buNone/>
              </a:pPr>
              <a:t>87</a:t>
            </a:fld>
            <a:endParaRPr kumimoji="0" lang="en-US" altLang="zh-CN" sz="1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40EB3B1A-BED0-494B-AD89-8A2711767CBE}"/>
              </a:ext>
            </a:extLst>
          </p:cNvPr>
          <p:cNvSpPr>
            <a:spLocks noGrp="1" noChangeArrowheads="1"/>
          </p:cNvSpPr>
          <p:nvPr>
            <p:ph type="title"/>
          </p:nvPr>
        </p:nvSpPr>
        <p:spPr/>
        <p:txBody>
          <a:bodyPr/>
          <a:lstStyle/>
          <a:p>
            <a:pPr eaLnBrk="1" hangingPunct="1"/>
            <a:r>
              <a:rPr lang="zh-CN" altLang="en-US"/>
              <a:t>计数逆序</a:t>
            </a:r>
          </a:p>
        </p:txBody>
      </p:sp>
      <p:sp>
        <p:nvSpPr>
          <p:cNvPr id="28675" name="Rectangle 3">
            <a:extLst>
              <a:ext uri="{FF2B5EF4-FFF2-40B4-BE49-F238E27FC236}">
                <a16:creationId xmlns:a16="http://schemas.microsoft.com/office/drawing/2014/main" id="{B75AB2A2-5A85-48C1-BA6B-05357976827A}"/>
              </a:ext>
            </a:extLst>
          </p:cNvPr>
          <p:cNvSpPr>
            <a:spLocks noGrp="1" noChangeArrowheads="1"/>
          </p:cNvSpPr>
          <p:nvPr>
            <p:ph idx="1"/>
          </p:nvPr>
        </p:nvSpPr>
        <p:spPr>
          <a:xfrm>
            <a:off x="766099" y="1772791"/>
            <a:ext cx="7772400" cy="4114800"/>
          </a:xfrm>
        </p:spPr>
        <p:txBody>
          <a:bodyPr>
            <a:normAutofit/>
          </a:bodyPr>
          <a:lstStyle/>
          <a:p>
            <a:pPr eaLnBrk="1" hangingPunct="1"/>
            <a:r>
              <a:rPr lang="zh-CN" altLang="en-US" sz="2800" dirty="0">
                <a:solidFill>
                  <a:schemeClr val="hlink"/>
                </a:solidFill>
              </a:rPr>
              <a:t>相似度量?</a:t>
            </a:r>
          </a:p>
          <a:p>
            <a:pPr eaLnBrk="1" hangingPunct="1"/>
            <a:r>
              <a:rPr lang="zh-CN" altLang="en-US" sz="2800" dirty="0"/>
              <a:t>考虑</a:t>
            </a:r>
            <a:r>
              <a:rPr lang="zh-CN" altLang="en-US" sz="2800" b="1" dirty="0"/>
              <a:t>逆序</a:t>
            </a:r>
            <a:r>
              <a:rPr lang="zh-CN" altLang="en-US" sz="2800" dirty="0"/>
              <a:t>的个数</a:t>
            </a:r>
          </a:p>
          <a:p>
            <a:pPr eaLnBrk="1" hangingPunct="1"/>
            <a:r>
              <a:rPr lang="zh-CN" altLang="en-US" sz="2800" dirty="0"/>
              <a:t>两个指标</a:t>
            </a:r>
            <a:r>
              <a:rPr lang="en-US" altLang="zh-CN" sz="2800" dirty="0" err="1"/>
              <a:t>i</a:t>
            </a:r>
            <a:r>
              <a:rPr lang="en-US" altLang="zh-CN" sz="2800" dirty="0"/>
              <a:t>&lt;j</a:t>
            </a:r>
            <a:r>
              <a:rPr lang="zh-CN" altLang="en-US" sz="2800" dirty="0"/>
              <a:t>构成一个逆序，如果</a:t>
            </a:r>
            <a:r>
              <a:rPr lang="en-US" altLang="zh-CN" sz="2800" dirty="0"/>
              <a:t>a</a:t>
            </a:r>
            <a:r>
              <a:rPr lang="en-US" altLang="zh-CN" sz="2000" dirty="0"/>
              <a:t>i</a:t>
            </a:r>
            <a:r>
              <a:rPr lang="en-US" altLang="zh-CN" sz="2800" dirty="0"/>
              <a:t>&gt;</a:t>
            </a:r>
            <a:r>
              <a:rPr lang="en-US" altLang="zh-CN" sz="2800" dirty="0" err="1"/>
              <a:t>a</a:t>
            </a:r>
            <a:r>
              <a:rPr lang="en-US" altLang="zh-CN" sz="2000" dirty="0" err="1"/>
              <a:t>j</a:t>
            </a:r>
            <a:r>
              <a:rPr lang="en-US" altLang="zh-CN" sz="2800" dirty="0"/>
              <a:t>.</a:t>
            </a:r>
          </a:p>
        </p:txBody>
      </p:sp>
      <p:sp>
        <p:nvSpPr>
          <p:cNvPr id="26626" name="灯片编号占位符 5">
            <a:extLst>
              <a:ext uri="{FF2B5EF4-FFF2-40B4-BE49-F238E27FC236}">
                <a16:creationId xmlns:a16="http://schemas.microsoft.com/office/drawing/2014/main" id="{5C82BBBD-3D91-4304-8398-801D7E1C3517}"/>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E50C790-B50D-4981-A7D0-C9C6433E1DCE}" type="slidenum">
              <a:rPr kumimoji="0" lang="zh-CN" altLang="en-US" sz="1400" smtClean="0"/>
              <a:pPr>
                <a:spcBef>
                  <a:spcPct val="0"/>
                </a:spcBef>
                <a:buClrTx/>
                <a:buSzTx/>
                <a:buFontTx/>
                <a:buNone/>
              </a:pPr>
              <a:t>88</a:t>
            </a:fld>
            <a:endParaRPr kumimoji="0" lang="en-US" altLang="zh-CN" sz="1400"/>
          </a:p>
        </p:txBody>
      </p:sp>
      <p:grpSp>
        <p:nvGrpSpPr>
          <p:cNvPr id="28703" name="Group 31">
            <a:extLst>
              <a:ext uri="{FF2B5EF4-FFF2-40B4-BE49-F238E27FC236}">
                <a16:creationId xmlns:a16="http://schemas.microsoft.com/office/drawing/2014/main" id="{FA3638DA-D8B9-47C5-BEA8-ED54753BE65F}"/>
              </a:ext>
            </a:extLst>
          </p:cNvPr>
          <p:cNvGrpSpPr>
            <a:grpSpLocks/>
          </p:cNvGrpSpPr>
          <p:nvPr/>
        </p:nvGrpSpPr>
        <p:grpSpPr bwMode="auto">
          <a:xfrm>
            <a:off x="990600" y="3573016"/>
            <a:ext cx="6935789" cy="2076450"/>
            <a:chOff x="1008" y="2304"/>
            <a:chExt cx="4369" cy="1308"/>
          </a:xfrm>
        </p:grpSpPr>
        <p:sp>
          <p:nvSpPr>
            <p:cNvPr id="26630" name="Rectangle 27">
              <a:extLst>
                <a:ext uri="{FF2B5EF4-FFF2-40B4-BE49-F238E27FC236}">
                  <a16:creationId xmlns:a16="http://schemas.microsoft.com/office/drawing/2014/main" id="{3016C146-478E-496B-8E9D-955DD7E58831}"/>
                </a:ext>
              </a:extLst>
            </p:cNvPr>
            <p:cNvSpPr>
              <a:spLocks noChangeAspect="1" noChangeArrowheads="1"/>
            </p:cNvSpPr>
            <p:nvPr/>
          </p:nvSpPr>
          <p:spPr bwMode="auto">
            <a:xfrm>
              <a:off x="1531" y="2304"/>
              <a:ext cx="2197" cy="324"/>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i="1" dirty="0">
                  <a:solidFill>
                    <a:schemeClr val="accent5">
                      <a:lumMod val="50000"/>
                    </a:schemeClr>
                  </a:solidFill>
                  <a:latin typeface="Comic Sans MS" panose="030F0702030302020204" pitchFamily="66" charset="0"/>
                </a:rPr>
                <a:t>Songs</a:t>
              </a:r>
            </a:p>
          </p:txBody>
        </p:sp>
        <p:cxnSp>
          <p:nvCxnSpPr>
            <p:cNvPr id="26631" name="AutoShape 4">
              <a:extLst>
                <a:ext uri="{FF2B5EF4-FFF2-40B4-BE49-F238E27FC236}">
                  <a16:creationId xmlns:a16="http://schemas.microsoft.com/office/drawing/2014/main" id="{9F5AAE81-7DB7-40B1-B0BC-DC62C38A1A70}"/>
                </a:ext>
              </a:extLst>
            </p:cNvPr>
            <p:cNvCxnSpPr>
              <a:cxnSpLocks noChangeShapeType="1"/>
              <a:stCxn id="26635" idx="4"/>
              <a:endCxn id="26633" idx="4"/>
            </p:cNvCxnSpPr>
            <p:nvPr/>
          </p:nvCxnSpPr>
          <p:spPr bwMode="auto">
            <a:xfrm rot="16200000" flipH="1">
              <a:off x="2662" y="3129"/>
              <a:ext cx="1" cy="965"/>
            </a:xfrm>
            <a:prstGeom prst="bentConnector3">
              <a:avLst>
                <a:gd name="adj1" fmla="val 22599995"/>
              </a:avLst>
            </a:prstGeom>
            <a:noFill/>
            <a:ln w="9525">
              <a:solidFill>
                <a:schemeClr val="tx1"/>
              </a:solidFill>
              <a:miter lim="800000"/>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32" name="Oval 5">
              <a:extLst>
                <a:ext uri="{FF2B5EF4-FFF2-40B4-BE49-F238E27FC236}">
                  <a16:creationId xmlns:a16="http://schemas.microsoft.com/office/drawing/2014/main" id="{541DBC52-9CC9-4AFE-B2BD-7AA98A304FD1}"/>
                </a:ext>
              </a:extLst>
            </p:cNvPr>
            <p:cNvSpPr>
              <a:spLocks noChangeArrowheads="1"/>
            </p:cNvSpPr>
            <p:nvPr/>
          </p:nvSpPr>
          <p:spPr bwMode="auto">
            <a:xfrm>
              <a:off x="2608" y="3542"/>
              <a:ext cx="53" cy="69"/>
            </a:xfrm>
            <a:prstGeom prst="ellipse">
              <a:avLst/>
            </a:prstGeom>
            <a:solidFill>
              <a:schemeClr val="accent1"/>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3600">
                <a:solidFill>
                  <a:schemeClr val="accent5">
                    <a:lumMod val="50000"/>
                  </a:schemeClr>
                </a:solidFill>
              </a:endParaRPr>
            </a:p>
          </p:txBody>
        </p:sp>
        <p:sp>
          <p:nvSpPr>
            <p:cNvPr id="26633" name="Oval 6">
              <a:extLst>
                <a:ext uri="{FF2B5EF4-FFF2-40B4-BE49-F238E27FC236}">
                  <a16:creationId xmlns:a16="http://schemas.microsoft.com/office/drawing/2014/main" id="{2032AA95-6683-4885-B05B-8AF950D49583}"/>
                </a:ext>
              </a:extLst>
            </p:cNvPr>
            <p:cNvSpPr>
              <a:spLocks noChangeArrowheads="1"/>
            </p:cNvSpPr>
            <p:nvPr/>
          </p:nvSpPr>
          <p:spPr bwMode="auto">
            <a:xfrm>
              <a:off x="3119" y="3542"/>
              <a:ext cx="53" cy="69"/>
            </a:xfrm>
            <a:prstGeom prst="ellipse">
              <a:avLst/>
            </a:prstGeom>
            <a:solidFill>
              <a:schemeClr val="accent1"/>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3600">
                <a:solidFill>
                  <a:schemeClr val="accent5">
                    <a:lumMod val="50000"/>
                  </a:schemeClr>
                </a:solidFill>
              </a:endParaRPr>
            </a:p>
          </p:txBody>
        </p:sp>
        <p:sp>
          <p:nvSpPr>
            <p:cNvPr id="26634" name="Oval 7">
              <a:extLst>
                <a:ext uri="{FF2B5EF4-FFF2-40B4-BE49-F238E27FC236}">
                  <a16:creationId xmlns:a16="http://schemas.microsoft.com/office/drawing/2014/main" id="{D62DBEFF-4A1B-4724-BC5B-960B9C3AECC1}"/>
                </a:ext>
              </a:extLst>
            </p:cNvPr>
            <p:cNvSpPr>
              <a:spLocks noChangeArrowheads="1"/>
            </p:cNvSpPr>
            <p:nvPr/>
          </p:nvSpPr>
          <p:spPr bwMode="auto">
            <a:xfrm>
              <a:off x="2987" y="3542"/>
              <a:ext cx="53" cy="69"/>
            </a:xfrm>
            <a:prstGeom prst="ellipse">
              <a:avLst/>
            </a:prstGeom>
            <a:solidFill>
              <a:schemeClr val="accent1"/>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3600">
                <a:solidFill>
                  <a:schemeClr val="accent5">
                    <a:lumMod val="50000"/>
                  </a:schemeClr>
                </a:solidFill>
              </a:endParaRPr>
            </a:p>
          </p:txBody>
        </p:sp>
        <p:sp>
          <p:nvSpPr>
            <p:cNvPr id="26635" name="Oval 8">
              <a:extLst>
                <a:ext uri="{FF2B5EF4-FFF2-40B4-BE49-F238E27FC236}">
                  <a16:creationId xmlns:a16="http://schemas.microsoft.com/office/drawing/2014/main" id="{78AC1FA3-32BA-4C2A-BA61-6D10102C98C4}"/>
                </a:ext>
              </a:extLst>
            </p:cNvPr>
            <p:cNvSpPr>
              <a:spLocks noChangeArrowheads="1"/>
            </p:cNvSpPr>
            <p:nvPr/>
          </p:nvSpPr>
          <p:spPr bwMode="auto">
            <a:xfrm>
              <a:off x="2153" y="3542"/>
              <a:ext cx="54" cy="69"/>
            </a:xfrm>
            <a:prstGeom prst="ellipse">
              <a:avLst/>
            </a:prstGeom>
            <a:solidFill>
              <a:schemeClr val="accent1"/>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3600">
                <a:solidFill>
                  <a:schemeClr val="accent5">
                    <a:lumMod val="50000"/>
                  </a:schemeClr>
                </a:solidFill>
              </a:endParaRPr>
            </a:p>
          </p:txBody>
        </p:sp>
        <p:cxnSp>
          <p:nvCxnSpPr>
            <p:cNvPr id="26636" name="AutoShape 9">
              <a:extLst>
                <a:ext uri="{FF2B5EF4-FFF2-40B4-BE49-F238E27FC236}">
                  <a16:creationId xmlns:a16="http://schemas.microsoft.com/office/drawing/2014/main" id="{35A52EA4-F304-41BF-85FC-7401DC1856E7}"/>
                </a:ext>
              </a:extLst>
            </p:cNvPr>
            <p:cNvCxnSpPr>
              <a:cxnSpLocks noChangeShapeType="1"/>
              <a:stCxn id="26632" idx="4"/>
              <a:endCxn id="26634" idx="4"/>
            </p:cNvCxnSpPr>
            <p:nvPr/>
          </p:nvCxnSpPr>
          <p:spPr bwMode="auto">
            <a:xfrm rot="16200000" flipH="1">
              <a:off x="2823" y="3422"/>
              <a:ext cx="1" cy="379"/>
            </a:xfrm>
            <a:prstGeom prst="bentConnector3">
              <a:avLst>
                <a:gd name="adj1" fmla="val 12899995"/>
              </a:avLst>
            </a:prstGeom>
            <a:noFill/>
            <a:ln w="9525">
              <a:solidFill>
                <a:schemeClr val="tx1"/>
              </a:solidFill>
              <a:miter lim="800000"/>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37" name="Rectangle 10">
              <a:extLst>
                <a:ext uri="{FF2B5EF4-FFF2-40B4-BE49-F238E27FC236}">
                  <a16:creationId xmlns:a16="http://schemas.microsoft.com/office/drawing/2014/main" id="{A409A56B-C9DD-4B12-A23B-245EF60611FC}"/>
                </a:ext>
              </a:extLst>
            </p:cNvPr>
            <p:cNvSpPr>
              <a:spLocks noChangeAspect="1" noChangeArrowheads="1"/>
            </p:cNvSpPr>
            <p:nvPr/>
          </p:nvSpPr>
          <p:spPr bwMode="auto">
            <a:xfrm>
              <a:off x="1008" y="3287"/>
              <a:ext cx="523" cy="324"/>
            </a:xfrm>
            <a:prstGeom prst="rect">
              <a:avLst/>
            </a:prstGeom>
            <a:solidFill>
              <a:schemeClr va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solidFill>
                    <a:schemeClr val="bg1"/>
                  </a:solidFill>
                  <a:latin typeface="Comic Sans MS" panose="030F0702030302020204" pitchFamily="66" charset="0"/>
                </a:rPr>
                <a:t>You</a:t>
              </a:r>
            </a:p>
          </p:txBody>
        </p:sp>
        <p:sp>
          <p:nvSpPr>
            <p:cNvPr id="26638" name="Rectangle 11">
              <a:extLst>
                <a:ext uri="{FF2B5EF4-FFF2-40B4-BE49-F238E27FC236}">
                  <a16:creationId xmlns:a16="http://schemas.microsoft.com/office/drawing/2014/main" id="{8EB7ED30-902A-4316-B615-C96985A07CD5}"/>
                </a:ext>
              </a:extLst>
            </p:cNvPr>
            <p:cNvSpPr>
              <a:spLocks noChangeAspect="1" noChangeArrowheads="1"/>
            </p:cNvSpPr>
            <p:nvPr/>
          </p:nvSpPr>
          <p:spPr bwMode="auto">
            <a:xfrm>
              <a:off x="1008" y="2963"/>
              <a:ext cx="523" cy="324"/>
            </a:xfrm>
            <a:prstGeom prst="rect">
              <a:avLst/>
            </a:prstGeom>
            <a:solidFill>
              <a:schemeClr va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solidFill>
                    <a:schemeClr val="bg1"/>
                  </a:solidFill>
                  <a:latin typeface="Comic Sans MS" panose="030F0702030302020204" pitchFamily="66" charset="0"/>
                </a:rPr>
                <a:t>Me</a:t>
              </a:r>
            </a:p>
          </p:txBody>
        </p:sp>
        <p:sp>
          <p:nvSpPr>
            <p:cNvPr id="26639" name="Rectangle 12">
              <a:extLst>
                <a:ext uri="{FF2B5EF4-FFF2-40B4-BE49-F238E27FC236}">
                  <a16:creationId xmlns:a16="http://schemas.microsoft.com/office/drawing/2014/main" id="{7BC5F9FA-19A0-43F3-BD98-3CC06F5C9BB2}"/>
                </a:ext>
              </a:extLst>
            </p:cNvPr>
            <p:cNvSpPr>
              <a:spLocks noChangeAspect="1" noChangeArrowheads="1"/>
            </p:cNvSpPr>
            <p:nvPr/>
          </p:nvSpPr>
          <p:spPr bwMode="auto">
            <a:xfrm>
              <a:off x="1531" y="3287"/>
              <a:ext cx="440" cy="324"/>
            </a:xfrm>
            <a:prstGeom prst="rect">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solidFill>
                    <a:schemeClr val="bg1"/>
                  </a:solidFill>
                  <a:latin typeface="Comic Sans MS" panose="030F0702030302020204" pitchFamily="66" charset="0"/>
                </a:rPr>
                <a:t>1</a:t>
              </a:r>
            </a:p>
          </p:txBody>
        </p:sp>
        <p:sp>
          <p:nvSpPr>
            <p:cNvPr id="26640" name="Rectangle 13">
              <a:extLst>
                <a:ext uri="{FF2B5EF4-FFF2-40B4-BE49-F238E27FC236}">
                  <a16:creationId xmlns:a16="http://schemas.microsoft.com/office/drawing/2014/main" id="{69243B81-F16F-426C-BDC2-7C6420718630}"/>
                </a:ext>
              </a:extLst>
            </p:cNvPr>
            <p:cNvSpPr>
              <a:spLocks noChangeAspect="1" noChangeArrowheads="1"/>
            </p:cNvSpPr>
            <p:nvPr/>
          </p:nvSpPr>
          <p:spPr bwMode="auto">
            <a:xfrm>
              <a:off x="2410" y="3287"/>
              <a:ext cx="439" cy="324"/>
            </a:xfrm>
            <a:prstGeom prst="rect">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solidFill>
                    <a:schemeClr val="bg1"/>
                  </a:solidFill>
                  <a:latin typeface="Comic Sans MS" panose="030F0702030302020204" pitchFamily="66" charset="0"/>
                </a:rPr>
                <a:t>4</a:t>
              </a:r>
            </a:p>
          </p:txBody>
        </p:sp>
        <p:sp>
          <p:nvSpPr>
            <p:cNvPr id="26641" name="Rectangle 14">
              <a:extLst>
                <a:ext uri="{FF2B5EF4-FFF2-40B4-BE49-F238E27FC236}">
                  <a16:creationId xmlns:a16="http://schemas.microsoft.com/office/drawing/2014/main" id="{CF7DA66D-06C1-429A-84C6-62A481C8FE9A}"/>
                </a:ext>
              </a:extLst>
            </p:cNvPr>
            <p:cNvSpPr>
              <a:spLocks noChangeAspect="1" noChangeArrowheads="1"/>
            </p:cNvSpPr>
            <p:nvPr/>
          </p:nvSpPr>
          <p:spPr bwMode="auto">
            <a:xfrm>
              <a:off x="1971" y="3287"/>
              <a:ext cx="439" cy="324"/>
            </a:xfrm>
            <a:prstGeom prst="rect">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solidFill>
                    <a:schemeClr val="bg1"/>
                  </a:solidFill>
                  <a:latin typeface="Comic Sans MS" panose="030F0702030302020204" pitchFamily="66" charset="0"/>
                </a:rPr>
                <a:t>3</a:t>
              </a:r>
            </a:p>
          </p:txBody>
        </p:sp>
        <p:sp>
          <p:nvSpPr>
            <p:cNvPr id="26642" name="Rectangle 15">
              <a:extLst>
                <a:ext uri="{FF2B5EF4-FFF2-40B4-BE49-F238E27FC236}">
                  <a16:creationId xmlns:a16="http://schemas.microsoft.com/office/drawing/2014/main" id="{B1B80463-147D-4691-AB6C-C5F12B979AE2}"/>
                </a:ext>
              </a:extLst>
            </p:cNvPr>
            <p:cNvSpPr>
              <a:spLocks noChangeAspect="1" noChangeArrowheads="1"/>
            </p:cNvSpPr>
            <p:nvPr/>
          </p:nvSpPr>
          <p:spPr bwMode="auto">
            <a:xfrm>
              <a:off x="2849" y="3287"/>
              <a:ext cx="439" cy="324"/>
            </a:xfrm>
            <a:prstGeom prst="rect">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solidFill>
                    <a:schemeClr val="bg1"/>
                  </a:solidFill>
                  <a:latin typeface="Comic Sans MS" panose="030F0702030302020204" pitchFamily="66" charset="0"/>
                </a:rPr>
                <a:t>2</a:t>
              </a:r>
            </a:p>
          </p:txBody>
        </p:sp>
        <p:sp>
          <p:nvSpPr>
            <p:cNvPr id="26643" name="Rectangle 16">
              <a:extLst>
                <a:ext uri="{FF2B5EF4-FFF2-40B4-BE49-F238E27FC236}">
                  <a16:creationId xmlns:a16="http://schemas.microsoft.com/office/drawing/2014/main" id="{7266FD1E-E3EE-44A5-8574-0C729DA6057F}"/>
                </a:ext>
              </a:extLst>
            </p:cNvPr>
            <p:cNvSpPr>
              <a:spLocks noChangeAspect="1" noChangeArrowheads="1"/>
            </p:cNvSpPr>
            <p:nvPr/>
          </p:nvSpPr>
          <p:spPr bwMode="auto">
            <a:xfrm>
              <a:off x="3288" y="3287"/>
              <a:ext cx="440" cy="324"/>
            </a:xfrm>
            <a:prstGeom prst="rect">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solidFill>
                    <a:schemeClr val="bg1"/>
                  </a:solidFill>
                  <a:latin typeface="Comic Sans MS" panose="030F0702030302020204" pitchFamily="66" charset="0"/>
                </a:rPr>
                <a:t>5</a:t>
              </a:r>
            </a:p>
          </p:txBody>
        </p:sp>
        <p:sp>
          <p:nvSpPr>
            <p:cNvPr id="26644" name="Rectangle 17">
              <a:extLst>
                <a:ext uri="{FF2B5EF4-FFF2-40B4-BE49-F238E27FC236}">
                  <a16:creationId xmlns:a16="http://schemas.microsoft.com/office/drawing/2014/main" id="{91956D76-2072-44C7-AA7D-8B33256E5C6B}"/>
                </a:ext>
              </a:extLst>
            </p:cNvPr>
            <p:cNvSpPr>
              <a:spLocks noChangeAspect="1" noChangeArrowheads="1"/>
            </p:cNvSpPr>
            <p:nvPr/>
          </p:nvSpPr>
          <p:spPr bwMode="auto">
            <a:xfrm>
              <a:off x="1531" y="2963"/>
              <a:ext cx="440" cy="324"/>
            </a:xfrm>
            <a:prstGeom prst="rect">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solidFill>
                    <a:schemeClr val="bg1"/>
                  </a:solidFill>
                  <a:latin typeface="Comic Sans MS" panose="030F0702030302020204" pitchFamily="66" charset="0"/>
                </a:rPr>
                <a:t>1</a:t>
              </a:r>
            </a:p>
          </p:txBody>
        </p:sp>
        <p:sp>
          <p:nvSpPr>
            <p:cNvPr id="26645" name="Rectangle 18">
              <a:extLst>
                <a:ext uri="{FF2B5EF4-FFF2-40B4-BE49-F238E27FC236}">
                  <a16:creationId xmlns:a16="http://schemas.microsoft.com/office/drawing/2014/main" id="{B33D33BD-7326-4AF7-BBCA-63843E4AE894}"/>
                </a:ext>
              </a:extLst>
            </p:cNvPr>
            <p:cNvSpPr>
              <a:spLocks noChangeAspect="1" noChangeArrowheads="1"/>
            </p:cNvSpPr>
            <p:nvPr/>
          </p:nvSpPr>
          <p:spPr bwMode="auto">
            <a:xfrm>
              <a:off x="2410" y="2963"/>
              <a:ext cx="439" cy="324"/>
            </a:xfrm>
            <a:prstGeom prst="rect">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dirty="0">
                  <a:solidFill>
                    <a:schemeClr val="bg1"/>
                  </a:solidFill>
                  <a:latin typeface="Comic Sans MS" panose="030F0702030302020204" pitchFamily="66" charset="0"/>
                </a:rPr>
                <a:t>3</a:t>
              </a:r>
            </a:p>
          </p:txBody>
        </p:sp>
        <p:sp>
          <p:nvSpPr>
            <p:cNvPr id="26646" name="Rectangle 19">
              <a:extLst>
                <a:ext uri="{FF2B5EF4-FFF2-40B4-BE49-F238E27FC236}">
                  <a16:creationId xmlns:a16="http://schemas.microsoft.com/office/drawing/2014/main" id="{AA579EE6-AC13-4ADE-8FF9-2A13252D87C4}"/>
                </a:ext>
              </a:extLst>
            </p:cNvPr>
            <p:cNvSpPr>
              <a:spLocks noChangeAspect="1" noChangeArrowheads="1"/>
            </p:cNvSpPr>
            <p:nvPr/>
          </p:nvSpPr>
          <p:spPr bwMode="auto">
            <a:xfrm>
              <a:off x="1971" y="2963"/>
              <a:ext cx="439" cy="324"/>
            </a:xfrm>
            <a:prstGeom prst="rect">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solidFill>
                    <a:schemeClr val="bg1"/>
                  </a:solidFill>
                  <a:latin typeface="Comic Sans MS" panose="030F0702030302020204" pitchFamily="66" charset="0"/>
                </a:rPr>
                <a:t>2</a:t>
              </a:r>
            </a:p>
          </p:txBody>
        </p:sp>
        <p:sp>
          <p:nvSpPr>
            <p:cNvPr id="26647" name="Rectangle 20">
              <a:extLst>
                <a:ext uri="{FF2B5EF4-FFF2-40B4-BE49-F238E27FC236}">
                  <a16:creationId xmlns:a16="http://schemas.microsoft.com/office/drawing/2014/main" id="{1D547E11-30CC-47D9-A5D8-F64894BCB8EC}"/>
                </a:ext>
              </a:extLst>
            </p:cNvPr>
            <p:cNvSpPr>
              <a:spLocks noChangeAspect="1" noChangeArrowheads="1"/>
            </p:cNvSpPr>
            <p:nvPr/>
          </p:nvSpPr>
          <p:spPr bwMode="auto">
            <a:xfrm>
              <a:off x="2849" y="2963"/>
              <a:ext cx="439" cy="324"/>
            </a:xfrm>
            <a:prstGeom prst="rect">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solidFill>
                    <a:schemeClr val="bg1"/>
                  </a:solidFill>
                  <a:latin typeface="Comic Sans MS" panose="030F0702030302020204" pitchFamily="66" charset="0"/>
                </a:rPr>
                <a:t>4</a:t>
              </a:r>
            </a:p>
          </p:txBody>
        </p:sp>
        <p:sp>
          <p:nvSpPr>
            <p:cNvPr id="26648" name="Rectangle 21">
              <a:extLst>
                <a:ext uri="{FF2B5EF4-FFF2-40B4-BE49-F238E27FC236}">
                  <a16:creationId xmlns:a16="http://schemas.microsoft.com/office/drawing/2014/main" id="{6398D249-CF0A-4B09-806B-D08E663B7760}"/>
                </a:ext>
              </a:extLst>
            </p:cNvPr>
            <p:cNvSpPr>
              <a:spLocks noChangeAspect="1" noChangeArrowheads="1"/>
            </p:cNvSpPr>
            <p:nvPr/>
          </p:nvSpPr>
          <p:spPr bwMode="auto">
            <a:xfrm>
              <a:off x="3288" y="2963"/>
              <a:ext cx="440" cy="324"/>
            </a:xfrm>
            <a:prstGeom prst="rect">
              <a:avLst/>
            </a:prstGeom>
            <a:solidFill>
              <a:schemeClr val="tx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400">
                  <a:solidFill>
                    <a:schemeClr val="bg1"/>
                  </a:solidFill>
                  <a:latin typeface="Comic Sans MS" panose="030F0702030302020204" pitchFamily="66" charset="0"/>
                </a:rPr>
                <a:t>5</a:t>
              </a:r>
            </a:p>
          </p:txBody>
        </p:sp>
        <p:sp>
          <p:nvSpPr>
            <p:cNvPr id="26649" name="Rectangle 22">
              <a:extLst>
                <a:ext uri="{FF2B5EF4-FFF2-40B4-BE49-F238E27FC236}">
                  <a16:creationId xmlns:a16="http://schemas.microsoft.com/office/drawing/2014/main" id="{8AEF5F48-3271-42BE-8A70-330704510C70}"/>
                </a:ext>
              </a:extLst>
            </p:cNvPr>
            <p:cNvSpPr>
              <a:spLocks noChangeAspect="1" noChangeArrowheads="1"/>
            </p:cNvSpPr>
            <p:nvPr/>
          </p:nvSpPr>
          <p:spPr bwMode="auto">
            <a:xfrm>
              <a:off x="1536" y="2652"/>
              <a:ext cx="440" cy="323"/>
            </a:xfrm>
            <a:prstGeom prst="rect">
              <a:avLst/>
            </a:prstGeom>
            <a:solidFill>
              <a:schemeClr va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solidFill>
                    <a:schemeClr val="bg1"/>
                  </a:solidFill>
                  <a:latin typeface="Comic Sans MS" panose="030F0702030302020204" pitchFamily="66" charset="0"/>
                </a:rPr>
                <a:t>A</a:t>
              </a:r>
            </a:p>
          </p:txBody>
        </p:sp>
        <p:sp>
          <p:nvSpPr>
            <p:cNvPr id="26650" name="Rectangle 23">
              <a:extLst>
                <a:ext uri="{FF2B5EF4-FFF2-40B4-BE49-F238E27FC236}">
                  <a16:creationId xmlns:a16="http://schemas.microsoft.com/office/drawing/2014/main" id="{50172425-6942-42DB-BAE7-0D3B73B0467E}"/>
                </a:ext>
              </a:extLst>
            </p:cNvPr>
            <p:cNvSpPr>
              <a:spLocks noChangeAspect="1" noChangeArrowheads="1"/>
            </p:cNvSpPr>
            <p:nvPr/>
          </p:nvSpPr>
          <p:spPr bwMode="auto">
            <a:xfrm>
              <a:off x="1971" y="2640"/>
              <a:ext cx="439" cy="323"/>
            </a:xfrm>
            <a:prstGeom prst="rect">
              <a:avLst/>
            </a:prstGeom>
            <a:solidFill>
              <a:schemeClr va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solidFill>
                    <a:schemeClr val="bg1"/>
                  </a:solidFill>
                  <a:latin typeface="Comic Sans MS" panose="030F0702030302020204" pitchFamily="66" charset="0"/>
                </a:rPr>
                <a:t>B</a:t>
              </a:r>
            </a:p>
          </p:txBody>
        </p:sp>
        <p:sp>
          <p:nvSpPr>
            <p:cNvPr id="26651" name="Rectangle 24">
              <a:extLst>
                <a:ext uri="{FF2B5EF4-FFF2-40B4-BE49-F238E27FC236}">
                  <a16:creationId xmlns:a16="http://schemas.microsoft.com/office/drawing/2014/main" id="{52FE22E1-07EE-4C7C-B5AB-BD175F1B2049}"/>
                </a:ext>
              </a:extLst>
            </p:cNvPr>
            <p:cNvSpPr>
              <a:spLocks noChangeAspect="1" noChangeArrowheads="1"/>
            </p:cNvSpPr>
            <p:nvPr/>
          </p:nvSpPr>
          <p:spPr bwMode="auto">
            <a:xfrm>
              <a:off x="2410" y="2640"/>
              <a:ext cx="439" cy="323"/>
            </a:xfrm>
            <a:prstGeom prst="rect">
              <a:avLst/>
            </a:prstGeom>
            <a:solidFill>
              <a:schemeClr va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solidFill>
                    <a:schemeClr val="bg1"/>
                  </a:solidFill>
                  <a:latin typeface="Comic Sans MS" panose="030F0702030302020204" pitchFamily="66" charset="0"/>
                </a:rPr>
                <a:t>C</a:t>
              </a:r>
            </a:p>
          </p:txBody>
        </p:sp>
        <p:sp>
          <p:nvSpPr>
            <p:cNvPr id="26652" name="Rectangle 25">
              <a:extLst>
                <a:ext uri="{FF2B5EF4-FFF2-40B4-BE49-F238E27FC236}">
                  <a16:creationId xmlns:a16="http://schemas.microsoft.com/office/drawing/2014/main" id="{C8792643-4F47-4E7F-9CCA-D03264FF8738}"/>
                </a:ext>
              </a:extLst>
            </p:cNvPr>
            <p:cNvSpPr>
              <a:spLocks noChangeAspect="1" noChangeArrowheads="1"/>
            </p:cNvSpPr>
            <p:nvPr/>
          </p:nvSpPr>
          <p:spPr bwMode="auto">
            <a:xfrm>
              <a:off x="2849" y="2640"/>
              <a:ext cx="439" cy="323"/>
            </a:xfrm>
            <a:prstGeom prst="rect">
              <a:avLst/>
            </a:prstGeom>
            <a:solidFill>
              <a:schemeClr va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solidFill>
                    <a:schemeClr val="bg1"/>
                  </a:solidFill>
                  <a:latin typeface="Comic Sans MS" panose="030F0702030302020204" pitchFamily="66" charset="0"/>
                </a:rPr>
                <a:t>D</a:t>
              </a:r>
            </a:p>
          </p:txBody>
        </p:sp>
        <p:sp>
          <p:nvSpPr>
            <p:cNvPr id="26653" name="Rectangle 26">
              <a:extLst>
                <a:ext uri="{FF2B5EF4-FFF2-40B4-BE49-F238E27FC236}">
                  <a16:creationId xmlns:a16="http://schemas.microsoft.com/office/drawing/2014/main" id="{5DFAB74A-D9D3-476A-BEFC-B113DBC89FE1}"/>
                </a:ext>
              </a:extLst>
            </p:cNvPr>
            <p:cNvSpPr>
              <a:spLocks noChangeAspect="1" noChangeArrowheads="1"/>
            </p:cNvSpPr>
            <p:nvPr/>
          </p:nvSpPr>
          <p:spPr bwMode="auto">
            <a:xfrm>
              <a:off x="3288" y="2640"/>
              <a:ext cx="440" cy="323"/>
            </a:xfrm>
            <a:prstGeom prst="rect">
              <a:avLst/>
            </a:prstGeom>
            <a:solidFill>
              <a:schemeClr val="hlink"/>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solidFill>
                    <a:schemeClr val="bg1"/>
                  </a:solidFill>
                  <a:latin typeface="Comic Sans MS" panose="030F0702030302020204" pitchFamily="66" charset="0"/>
                </a:rPr>
                <a:t>E</a:t>
              </a:r>
            </a:p>
          </p:txBody>
        </p:sp>
        <p:sp>
          <p:nvSpPr>
            <p:cNvPr id="26654" name="Text Box 28">
              <a:extLst>
                <a:ext uri="{FF2B5EF4-FFF2-40B4-BE49-F238E27FC236}">
                  <a16:creationId xmlns:a16="http://schemas.microsoft.com/office/drawing/2014/main" id="{44C6EE85-13DE-4E69-91F9-18C7895ED530}"/>
                </a:ext>
              </a:extLst>
            </p:cNvPr>
            <p:cNvSpPr txBox="1">
              <a:spLocks noChangeArrowheads="1"/>
            </p:cNvSpPr>
            <p:nvPr/>
          </p:nvSpPr>
          <p:spPr bwMode="auto">
            <a:xfrm>
              <a:off x="4313" y="2906"/>
              <a:ext cx="1064" cy="549"/>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80000"/>
                </a:lnSpc>
                <a:spcBef>
                  <a:spcPct val="50000"/>
                </a:spcBef>
                <a:buClrTx/>
                <a:buSzTx/>
                <a:buFontTx/>
                <a:buNone/>
              </a:pPr>
              <a:r>
                <a:rPr lang="en-US" altLang="zh-CN" sz="2400" u="sng">
                  <a:solidFill>
                    <a:schemeClr val="accent5">
                      <a:lumMod val="50000"/>
                    </a:schemeClr>
                  </a:solidFill>
                  <a:latin typeface="Comic Sans MS" panose="030F0702030302020204" pitchFamily="66" charset="0"/>
                </a:rPr>
                <a:t>Inversions</a:t>
              </a:r>
            </a:p>
            <a:p>
              <a:pPr>
                <a:lnSpc>
                  <a:spcPct val="80000"/>
                </a:lnSpc>
                <a:spcBef>
                  <a:spcPct val="50000"/>
                </a:spcBef>
                <a:buClrTx/>
                <a:buSzTx/>
                <a:buFontTx/>
                <a:buNone/>
              </a:pPr>
              <a:r>
                <a:rPr lang="en-US" altLang="zh-CN" sz="2400">
                  <a:solidFill>
                    <a:schemeClr val="accent5">
                      <a:lumMod val="50000"/>
                    </a:schemeClr>
                  </a:solidFill>
                  <a:latin typeface="Comic Sans MS" panose="030F0702030302020204" pitchFamily="66" charset="0"/>
                </a:rPr>
                <a:t>3-2, 4-2</a:t>
              </a: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ACD9184B-030A-46A5-A873-AE8C9DF6A31D}"/>
              </a:ext>
            </a:extLst>
          </p:cNvPr>
          <p:cNvSpPr>
            <a:spLocks noGrp="1" noChangeArrowheads="1"/>
          </p:cNvSpPr>
          <p:nvPr>
            <p:ph type="title"/>
          </p:nvPr>
        </p:nvSpPr>
        <p:spPr/>
        <p:txBody>
          <a:bodyPr/>
          <a:lstStyle/>
          <a:p>
            <a:pPr eaLnBrk="1" hangingPunct="1"/>
            <a:r>
              <a:rPr lang="zh-CN" altLang="en-US"/>
              <a:t>计数逆序</a:t>
            </a:r>
          </a:p>
        </p:txBody>
      </p:sp>
      <p:sp>
        <p:nvSpPr>
          <p:cNvPr id="27652" name="Rectangle 3">
            <a:extLst>
              <a:ext uri="{FF2B5EF4-FFF2-40B4-BE49-F238E27FC236}">
                <a16:creationId xmlns:a16="http://schemas.microsoft.com/office/drawing/2014/main" id="{C505D203-DF11-4B44-B4AC-848C1F3CC211}"/>
              </a:ext>
            </a:extLst>
          </p:cNvPr>
          <p:cNvSpPr>
            <a:spLocks noGrp="1" noChangeArrowheads="1"/>
          </p:cNvSpPr>
          <p:nvPr>
            <p:ph idx="1"/>
          </p:nvPr>
        </p:nvSpPr>
        <p:spPr/>
        <p:txBody>
          <a:bodyPr/>
          <a:lstStyle/>
          <a:p>
            <a:pPr eaLnBrk="1" hangingPunct="1">
              <a:buFont typeface="Wingdings" panose="05000000000000000000" pitchFamily="2" charset="2"/>
              <a:buNone/>
            </a:pPr>
            <a:r>
              <a:rPr lang="zh-CN" altLang="en-US"/>
              <a:t> </a:t>
            </a:r>
          </a:p>
        </p:txBody>
      </p:sp>
      <p:sp>
        <p:nvSpPr>
          <p:cNvPr id="27650" name="灯片编号占位符 5">
            <a:extLst>
              <a:ext uri="{FF2B5EF4-FFF2-40B4-BE49-F238E27FC236}">
                <a16:creationId xmlns:a16="http://schemas.microsoft.com/office/drawing/2014/main" id="{78004EC0-B03A-4101-A24D-460D2B90A63D}"/>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B196BA3-DD1F-496F-9C72-90F6B6A94B37}" type="slidenum">
              <a:rPr kumimoji="0" lang="zh-CN" altLang="en-US" sz="1400" smtClean="0"/>
              <a:pPr>
                <a:spcBef>
                  <a:spcPct val="0"/>
                </a:spcBef>
                <a:buClrTx/>
                <a:buSzTx/>
                <a:buFontTx/>
                <a:buNone/>
              </a:pPr>
              <a:t>89</a:t>
            </a:fld>
            <a:endParaRPr kumimoji="0" lang="en-US" altLang="zh-CN" sz="1400"/>
          </a:p>
        </p:txBody>
      </p:sp>
      <p:graphicFrame>
        <p:nvGraphicFramePr>
          <p:cNvPr id="27653" name="Object 4">
            <a:extLst>
              <a:ext uri="{FF2B5EF4-FFF2-40B4-BE49-F238E27FC236}">
                <a16:creationId xmlns:a16="http://schemas.microsoft.com/office/drawing/2014/main" id="{BA0E5969-1501-4146-9E60-FFB9802FAC8A}"/>
              </a:ext>
            </a:extLst>
          </p:cNvPr>
          <p:cNvGraphicFramePr>
            <a:graphicFrameLocks noChangeAspect="1"/>
          </p:cNvGraphicFramePr>
          <p:nvPr>
            <p:extLst>
              <p:ext uri="{D42A27DB-BD31-4B8C-83A1-F6EECF244321}">
                <p14:modId xmlns:p14="http://schemas.microsoft.com/office/powerpoint/2010/main" val="638166645"/>
              </p:ext>
            </p:extLst>
          </p:nvPr>
        </p:nvGraphicFramePr>
        <p:xfrm>
          <a:off x="1475655" y="1682318"/>
          <a:ext cx="6212767" cy="3834914"/>
        </p:xfrm>
        <a:graphic>
          <a:graphicData uri="http://schemas.openxmlformats.org/presentationml/2006/ole">
            <mc:AlternateContent xmlns:mc="http://schemas.openxmlformats.org/markup-compatibility/2006">
              <mc:Choice xmlns:v="urn:schemas-microsoft-com:vml" Requires="v">
                <p:oleObj name="Visio" r:id="rId2" imgW="4747260" imgH="2928620" progId="Visio.Drawing.11">
                  <p:embed/>
                </p:oleObj>
              </mc:Choice>
              <mc:Fallback>
                <p:oleObj name="Visio" r:id="rId2" imgW="4747260" imgH="2928620"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5" y="1682318"/>
                        <a:ext cx="6212767" cy="3834914"/>
                      </a:xfrm>
                      <a:prstGeom prst="rect">
                        <a:avLst/>
                      </a:prstGeom>
                      <a:noFill/>
                      <a:ln>
                        <a:noFill/>
                      </a:ln>
                      <a:effectLst/>
                    </p:spPr>
                  </p:pic>
                </p:oleObj>
              </mc:Fallback>
            </mc:AlternateContent>
          </a:graphicData>
        </a:graphic>
      </p:graphicFrame>
      <p:sp>
        <p:nvSpPr>
          <p:cNvPr id="29701" name="Text Box 5">
            <a:extLst>
              <a:ext uri="{FF2B5EF4-FFF2-40B4-BE49-F238E27FC236}">
                <a16:creationId xmlns:a16="http://schemas.microsoft.com/office/drawing/2014/main" id="{27E02666-ED0D-4706-8866-84277E21DC5F}"/>
              </a:ext>
            </a:extLst>
          </p:cNvPr>
          <p:cNvSpPr txBox="1">
            <a:spLocks noChangeArrowheads="1"/>
          </p:cNvSpPr>
          <p:nvPr/>
        </p:nvSpPr>
        <p:spPr bwMode="auto">
          <a:xfrm>
            <a:off x="1835696" y="5597525"/>
            <a:ext cx="6477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a:t>逆序数：3---(2,1),(4,1),(4,3)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 calcmode="lin" valueType="num">
                                      <p:cBhvr additive="base">
                                        <p:cTn id="7" dur="500" fill="hold"/>
                                        <p:tgtEl>
                                          <p:spTgt spid="29701"/>
                                        </p:tgtEl>
                                        <p:attrNameLst>
                                          <p:attrName>ppt_x</p:attrName>
                                        </p:attrNameLst>
                                      </p:cBhvr>
                                      <p:tavLst>
                                        <p:tav tm="0">
                                          <p:val>
                                            <p:strVal val="0-#ppt_w/2"/>
                                          </p:val>
                                        </p:tav>
                                        <p:tav tm="100000">
                                          <p:val>
                                            <p:strVal val="#ppt_x"/>
                                          </p:val>
                                        </p:tav>
                                      </p:tavLst>
                                    </p:anim>
                                    <p:anim calcmode="lin" valueType="num">
                                      <p:cBhvr additive="base">
                                        <p:cTn id="8" dur="500" fill="hold"/>
                                        <p:tgtEl>
                                          <p:spTgt spid="297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E16493EC-5DB8-436B-8791-4255039E6E73}"/>
              </a:ext>
            </a:extLst>
          </p:cNvPr>
          <p:cNvSpPr/>
          <p:nvPr/>
        </p:nvSpPr>
        <p:spPr bwMode="auto">
          <a:xfrm>
            <a:off x="2699792" y="2070519"/>
            <a:ext cx="2148168" cy="1082080"/>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2" name="矩形 1">
            <a:extLst>
              <a:ext uri="{FF2B5EF4-FFF2-40B4-BE49-F238E27FC236}">
                <a16:creationId xmlns:a16="http://schemas.microsoft.com/office/drawing/2014/main" id="{51FA894F-5C1B-4916-9316-00639D99F25F}"/>
              </a:ext>
            </a:extLst>
          </p:cNvPr>
          <p:cNvSpPr/>
          <p:nvPr/>
        </p:nvSpPr>
        <p:spPr bwMode="auto">
          <a:xfrm>
            <a:off x="683568" y="3917031"/>
            <a:ext cx="1872208" cy="1024137"/>
          </a:xfrm>
          <a:prstGeom prst="rect">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4338" name="Rectangle 2"/>
          <p:cNvSpPr>
            <a:spLocks noGrp="1" noChangeArrowheads="1"/>
          </p:cNvSpPr>
          <p:nvPr>
            <p:ph type="title"/>
          </p:nvPr>
        </p:nvSpPr>
        <p:spPr/>
        <p:txBody>
          <a:bodyPr/>
          <a:lstStyle/>
          <a:p>
            <a:r>
              <a:rPr lang="en-US" altLang="zh-CN" dirty="0">
                <a:latin typeface="黑体" pitchFamily="2" charset="-122"/>
                <a:ea typeface="黑体" pitchFamily="2" charset="-122"/>
              </a:rPr>
              <a:t>2.1  </a:t>
            </a:r>
            <a:r>
              <a:rPr lang="zh-CN" altLang="en-US" dirty="0">
                <a:effectLst>
                  <a:outerShdw blurRad="38100" dist="38100" dir="2700000" algn="tl">
                    <a:srgbClr val="C0C0C0"/>
                  </a:outerShdw>
                </a:effectLst>
                <a:latin typeface="黑体" pitchFamily="2" charset="-122"/>
                <a:ea typeface="黑体" pitchFamily="2" charset="-122"/>
              </a:rPr>
              <a:t>递归的概念</a:t>
            </a:r>
          </a:p>
        </p:txBody>
      </p:sp>
      <p:pic>
        <p:nvPicPr>
          <p:cNvPr id="6" name="图片 4">
            <a:extLst>
              <a:ext uri="{FF2B5EF4-FFF2-40B4-BE49-F238E27FC236}">
                <a16:creationId xmlns:a16="http://schemas.microsoft.com/office/drawing/2014/main" id="{3C52C01D-78CD-472A-9B56-2C0043F5473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595" y="2781896"/>
            <a:ext cx="20828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13D7EA1E-AF67-47C6-BD79-9E8162059AA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495" y="2667596"/>
            <a:ext cx="15621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8">
            <a:extLst>
              <a:ext uri="{FF2B5EF4-FFF2-40B4-BE49-F238E27FC236}">
                <a16:creationId xmlns:a16="http://schemas.microsoft.com/office/drawing/2014/main" id="{1A749FDB-1BC7-4AA5-BBE0-EA4742E701F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195" y="4293196"/>
            <a:ext cx="4572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0">
            <a:extLst>
              <a:ext uri="{FF2B5EF4-FFF2-40B4-BE49-F238E27FC236}">
                <a16:creationId xmlns:a16="http://schemas.microsoft.com/office/drawing/2014/main" id="{724AA518-6ADB-478C-87F4-0B8C9857EFE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7695" y="3937596"/>
            <a:ext cx="469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2">
            <a:extLst>
              <a:ext uri="{FF2B5EF4-FFF2-40B4-BE49-F238E27FC236}">
                <a16:creationId xmlns:a16="http://schemas.microsoft.com/office/drawing/2014/main" id="{F8AEEFE4-F57D-4778-B4C1-59014E1225D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1395" y="5207596"/>
            <a:ext cx="2400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5">
            <a:extLst>
              <a:ext uri="{FF2B5EF4-FFF2-40B4-BE49-F238E27FC236}">
                <a16:creationId xmlns:a16="http://schemas.microsoft.com/office/drawing/2014/main" id="{EE00C18F-8E04-43BC-AB65-330B0A416DD4}"/>
              </a:ext>
            </a:extLst>
          </p:cNvPr>
          <p:cNvSpPr txBox="1">
            <a:spLocks noChangeArrowheads="1"/>
          </p:cNvSpPr>
          <p:nvPr/>
        </p:nvSpPr>
        <p:spPr bwMode="auto">
          <a:xfrm>
            <a:off x="902895" y="3964584"/>
            <a:ext cx="15244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152400" algn="l"/>
              </a:tabLst>
              <a:defRPr>
                <a:solidFill>
                  <a:schemeClr val="tx1"/>
                </a:solidFill>
                <a:latin typeface="等线" panose="02010600030101010101" pitchFamily="2" charset="-122"/>
                <a:ea typeface="等线" panose="02010600030101010101" pitchFamily="2" charset="-122"/>
              </a:defRPr>
            </a:lvl1pPr>
            <a:lvl2pPr marL="742950" indent="-285750">
              <a:tabLst>
                <a:tab pos="152400" algn="l"/>
              </a:tabLst>
              <a:defRPr>
                <a:solidFill>
                  <a:schemeClr val="tx1"/>
                </a:solidFill>
                <a:latin typeface="等线" panose="02010600030101010101" pitchFamily="2" charset="-122"/>
                <a:ea typeface="等线" panose="02010600030101010101" pitchFamily="2" charset="-122"/>
              </a:defRPr>
            </a:lvl2pPr>
            <a:lvl3pPr marL="1143000" indent="-228600">
              <a:tabLst>
                <a:tab pos="152400" algn="l"/>
              </a:tabLst>
              <a:defRPr>
                <a:solidFill>
                  <a:schemeClr val="tx1"/>
                </a:solidFill>
                <a:latin typeface="等线" panose="02010600030101010101" pitchFamily="2" charset="-122"/>
                <a:ea typeface="等线" panose="02010600030101010101" pitchFamily="2" charset="-122"/>
              </a:defRPr>
            </a:lvl3pPr>
            <a:lvl4pPr marL="1600200" indent="-228600">
              <a:tabLst>
                <a:tab pos="152400" algn="l"/>
              </a:tabLst>
              <a:defRPr>
                <a:solidFill>
                  <a:schemeClr val="tx1"/>
                </a:solidFill>
                <a:latin typeface="等线" panose="02010600030101010101" pitchFamily="2" charset="-122"/>
                <a:ea typeface="等线" panose="02010600030101010101" pitchFamily="2" charset="-122"/>
              </a:defRPr>
            </a:lvl4pPr>
            <a:lvl5pPr marL="2057400" indent="-228600">
              <a:tabLst>
                <a:tab pos="152400" algn="l"/>
              </a:tabLst>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tabLst>
                <a:tab pos="152400" algn="l"/>
              </a:tabLs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tabLst>
                <a:tab pos="152400" algn="l"/>
              </a:tabLs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tabLst>
                <a:tab pos="152400" algn="l"/>
              </a:tabLs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tabLst>
                <a:tab pos="152400" algn="l"/>
              </a:tabLst>
              <a:defRPr>
                <a:solidFill>
                  <a:schemeClr val="tx1"/>
                </a:solidFill>
                <a:latin typeface="等线" panose="02010600030101010101" pitchFamily="2" charset="-122"/>
                <a:ea typeface="等线" panose="02010600030101010101" pitchFamily="2" charset="-122"/>
              </a:defRPr>
            </a:lvl9pPr>
          </a:lstStyle>
          <a:p>
            <a:pPr eaLnBrk="1" hangingPunct="1">
              <a:lnSpc>
                <a:spcPts val="1325"/>
              </a:lnSpc>
            </a:pPr>
            <a:r>
              <a:rPr lang="en-US" altLang="zh-CN" sz="1400" dirty="0">
                <a:solidFill>
                  <a:srgbClr val="000000"/>
                </a:solidFill>
                <a:latin typeface="Times New Roman" panose="02020603050405020304" pitchFamily="18" charset="0"/>
              </a:rPr>
              <a:t>int main(){</a:t>
            </a:r>
          </a:p>
          <a:p>
            <a:pPr eaLnBrk="1" hangingPunct="1">
              <a:lnSpc>
                <a:spcPts val="1438"/>
              </a:lnSpc>
            </a:pPr>
            <a:r>
              <a:rPr lang="en-US" altLang="zh-CN" sz="1400" dirty="0">
                <a:solidFill>
                  <a:srgbClr val="000000"/>
                </a:solidFill>
                <a:latin typeface="Times New Roman" panose="02020603050405020304" pitchFamily="18" charset="0"/>
              </a:rPr>
              <a:t>	int x = factorial(3);</a:t>
            </a:r>
            <a:endParaRPr lang="zh-CN" altLang="en-US" sz="1400" dirty="0">
              <a:solidFill>
                <a:srgbClr val="000000"/>
              </a:solidFill>
              <a:latin typeface="Times New Roman" panose="02020603050405020304" pitchFamily="18" charset="0"/>
            </a:endParaRPr>
          </a:p>
        </p:txBody>
      </p:sp>
      <p:sp>
        <p:nvSpPr>
          <p:cNvPr id="12" name="文本框 16">
            <a:extLst>
              <a:ext uri="{FF2B5EF4-FFF2-40B4-BE49-F238E27FC236}">
                <a16:creationId xmlns:a16="http://schemas.microsoft.com/office/drawing/2014/main" id="{F1B07541-BDBB-4E33-B79F-137A67439384}"/>
              </a:ext>
            </a:extLst>
          </p:cNvPr>
          <p:cNvSpPr txBox="1">
            <a:spLocks noChangeArrowheads="1"/>
          </p:cNvSpPr>
          <p:nvPr/>
        </p:nvSpPr>
        <p:spPr bwMode="auto">
          <a:xfrm>
            <a:off x="1055295" y="4329709"/>
            <a:ext cx="1341714" cy="1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1325"/>
              </a:lnSpc>
            </a:pPr>
            <a:r>
              <a:rPr lang="en-US" altLang="zh-CN" sz="1400">
                <a:solidFill>
                  <a:srgbClr val="000000"/>
                </a:solidFill>
                <a:latin typeface="Times New Roman" panose="02020603050405020304" pitchFamily="18" charset="0"/>
              </a:rPr>
              <a:t>cout &lt;&lt; x &lt;&lt; endl;</a:t>
            </a:r>
            <a:endParaRPr lang="zh-CN" altLang="en-US" sz="1400">
              <a:solidFill>
                <a:srgbClr val="000000"/>
              </a:solidFill>
              <a:latin typeface="Times New Roman" panose="02020603050405020304" pitchFamily="18" charset="0"/>
            </a:endParaRPr>
          </a:p>
        </p:txBody>
      </p:sp>
      <p:sp>
        <p:nvSpPr>
          <p:cNvPr id="13" name="文本框 17">
            <a:extLst>
              <a:ext uri="{FF2B5EF4-FFF2-40B4-BE49-F238E27FC236}">
                <a16:creationId xmlns:a16="http://schemas.microsoft.com/office/drawing/2014/main" id="{DAFC5EF8-E10D-4EEB-98B5-6C0222E8CA78}"/>
              </a:ext>
            </a:extLst>
          </p:cNvPr>
          <p:cNvSpPr txBox="1">
            <a:spLocks noChangeArrowheads="1"/>
          </p:cNvSpPr>
          <p:nvPr/>
        </p:nvSpPr>
        <p:spPr bwMode="auto">
          <a:xfrm>
            <a:off x="1055295" y="4513859"/>
            <a:ext cx="612347" cy="1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1325"/>
              </a:lnSpc>
            </a:pPr>
            <a:r>
              <a:rPr lang="en-US" altLang="zh-CN" sz="1400">
                <a:solidFill>
                  <a:srgbClr val="000000"/>
                </a:solidFill>
                <a:latin typeface="Times New Roman" panose="02020603050405020304" pitchFamily="18" charset="0"/>
              </a:rPr>
              <a:t>return 0;</a:t>
            </a:r>
            <a:endParaRPr lang="zh-CN" altLang="en-US" sz="1400">
              <a:solidFill>
                <a:srgbClr val="000000"/>
              </a:solidFill>
              <a:latin typeface="Times New Roman" panose="02020603050405020304" pitchFamily="18" charset="0"/>
            </a:endParaRPr>
          </a:p>
        </p:txBody>
      </p:sp>
      <p:sp>
        <p:nvSpPr>
          <p:cNvPr id="14" name="文本框 18">
            <a:extLst>
              <a:ext uri="{FF2B5EF4-FFF2-40B4-BE49-F238E27FC236}">
                <a16:creationId xmlns:a16="http://schemas.microsoft.com/office/drawing/2014/main" id="{EB889D61-E815-4549-AA86-21951D501810}"/>
              </a:ext>
            </a:extLst>
          </p:cNvPr>
          <p:cNvSpPr txBox="1">
            <a:spLocks noChangeArrowheads="1"/>
          </p:cNvSpPr>
          <p:nvPr/>
        </p:nvSpPr>
        <p:spPr bwMode="auto">
          <a:xfrm>
            <a:off x="902895" y="4696421"/>
            <a:ext cx="86562" cy="1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1325"/>
              </a:lnSpc>
            </a:pPr>
            <a:r>
              <a:rPr lang="en-US" altLang="zh-CN" sz="1400">
                <a:solidFill>
                  <a:srgbClr val="000000"/>
                </a:solidFill>
                <a:latin typeface="Times New Roman" panose="02020603050405020304" pitchFamily="18" charset="0"/>
              </a:rPr>
              <a:t>}</a:t>
            </a:r>
            <a:endParaRPr lang="zh-CN" altLang="en-US" sz="1400">
              <a:solidFill>
                <a:srgbClr val="000000"/>
              </a:solidFill>
              <a:latin typeface="Times New Roman" panose="02020603050405020304" pitchFamily="18" charset="0"/>
            </a:endParaRPr>
          </a:p>
        </p:txBody>
      </p:sp>
      <p:sp>
        <p:nvSpPr>
          <p:cNvPr id="15" name="文本框 14">
            <a:extLst>
              <a:ext uri="{FF2B5EF4-FFF2-40B4-BE49-F238E27FC236}">
                <a16:creationId xmlns:a16="http://schemas.microsoft.com/office/drawing/2014/main" id="{F920AFCD-9CCA-491C-B85D-018FD3DA053C}"/>
              </a:ext>
            </a:extLst>
          </p:cNvPr>
          <p:cNvSpPr txBox="1"/>
          <p:nvPr/>
        </p:nvSpPr>
        <p:spPr>
          <a:xfrm>
            <a:off x="5412983" y="3434359"/>
            <a:ext cx="1920398" cy="346249"/>
          </a:xfrm>
          <a:prstGeom prst="rect">
            <a:avLst/>
          </a:prstGeom>
          <a:noFill/>
        </p:spPr>
        <p:txBody>
          <a:bodyPr wrap="none" lIns="0" tIns="0" rIns="0" bIns="0">
            <a:spAutoFit/>
          </a:bodyPr>
          <a:lstStyle/>
          <a:p>
            <a:pPr eaLnBrk="1" fontAlgn="auto" hangingPunct="1">
              <a:lnSpc>
                <a:spcPts val="1331"/>
              </a:lnSpc>
              <a:spcBef>
                <a:spcPts val="0"/>
              </a:spcBef>
              <a:spcAft>
                <a:spcPts val="0"/>
              </a:spcAft>
              <a:tabLst>
                <a:tab pos="152400" algn="l"/>
              </a:tabLst>
              <a:defRPr/>
            </a:pPr>
            <a:r>
              <a:rPr lang="en-US" altLang="zh-CN" sz="1400">
                <a:solidFill>
                  <a:srgbClr val="000000"/>
                </a:solidFill>
                <a:latin typeface="Times New Roman" panose="02020603050405020304" pitchFamily="18" charset="0"/>
                <a:ea typeface="+mn-ea"/>
              </a:rPr>
              <a:t>int factorial(int n){ // </a:t>
            </a:r>
            <a:r>
              <a:rPr lang="en-US" altLang="zh-CN" sz="1400">
                <a:solidFill>
                  <a:srgbClr val="F77A2D"/>
                </a:solidFill>
                <a:latin typeface="Times New Roman" panose="02020603050405020304" pitchFamily="18" charset="0"/>
                <a:ea typeface="+mn-ea"/>
              </a:rPr>
              <a:t>n = 2</a:t>
            </a:r>
          </a:p>
          <a:p>
            <a:pPr eaLnBrk="1" fontAlgn="auto" hangingPunct="1">
              <a:lnSpc>
                <a:spcPts val="1441"/>
              </a:lnSpc>
              <a:spcBef>
                <a:spcPts val="0"/>
              </a:spcBef>
              <a:spcAft>
                <a:spcPts val="0"/>
              </a:spcAft>
              <a:tabLst>
                <a:tab pos="152400" algn="l"/>
              </a:tabLst>
              <a:defRPr/>
            </a:pPr>
            <a:r>
              <a:rPr lang="en-US" altLang="zh-CN" sz="1400">
                <a:solidFill>
                  <a:srgbClr val="F77A2D"/>
                </a:solidFill>
                <a:latin typeface="Times New Roman" panose="02020603050405020304" pitchFamily="18" charset="0"/>
                <a:ea typeface="+mn-ea"/>
              </a:rPr>
              <a:t>	</a:t>
            </a:r>
            <a:r>
              <a:rPr lang="en-US" altLang="zh-CN" sz="1400">
                <a:solidFill>
                  <a:srgbClr val="000000"/>
                </a:solidFill>
                <a:latin typeface="Times New Roman" panose="02020603050405020304" pitchFamily="18" charset="0"/>
                <a:ea typeface="+mn-ea"/>
              </a:rPr>
              <a:t>if(n == 0) return 1;</a:t>
            </a:r>
            <a:endParaRPr lang="zh-CN" altLang="en-US" sz="1400">
              <a:solidFill>
                <a:srgbClr val="000000"/>
              </a:solidFill>
              <a:latin typeface="Times New Roman" panose="02020603050405020304" pitchFamily="18" charset="0"/>
              <a:ea typeface="+mn-ea"/>
            </a:endParaRPr>
          </a:p>
        </p:txBody>
      </p:sp>
      <p:sp>
        <p:nvSpPr>
          <p:cNvPr id="16" name="文本框 20">
            <a:extLst>
              <a:ext uri="{FF2B5EF4-FFF2-40B4-BE49-F238E27FC236}">
                <a16:creationId xmlns:a16="http://schemas.microsoft.com/office/drawing/2014/main" id="{ABE8D40A-9DA8-44DD-A794-8CE4DEB7DE47}"/>
              </a:ext>
            </a:extLst>
          </p:cNvPr>
          <p:cNvSpPr txBox="1">
            <a:spLocks noChangeArrowheads="1"/>
          </p:cNvSpPr>
          <p:nvPr/>
        </p:nvSpPr>
        <p:spPr bwMode="auto">
          <a:xfrm>
            <a:off x="5565383" y="3801071"/>
            <a:ext cx="1837041" cy="1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1325"/>
              </a:lnSpc>
            </a:pPr>
            <a:r>
              <a:rPr lang="pt-BR" altLang="zh-CN" sz="1400">
                <a:solidFill>
                  <a:srgbClr val="000000"/>
                </a:solidFill>
                <a:latin typeface="Times New Roman" panose="02020603050405020304" pitchFamily="18" charset="0"/>
              </a:rPr>
              <a:t>return n * factorial(n - 1);</a:t>
            </a:r>
            <a:endParaRPr lang="zh-CN" altLang="en-US" sz="1400">
              <a:solidFill>
                <a:srgbClr val="000000"/>
              </a:solidFill>
              <a:latin typeface="Times New Roman" panose="02020603050405020304" pitchFamily="18" charset="0"/>
            </a:endParaRPr>
          </a:p>
        </p:txBody>
      </p:sp>
      <p:sp>
        <p:nvSpPr>
          <p:cNvPr id="17" name="文本框 21">
            <a:extLst>
              <a:ext uri="{FF2B5EF4-FFF2-40B4-BE49-F238E27FC236}">
                <a16:creationId xmlns:a16="http://schemas.microsoft.com/office/drawing/2014/main" id="{A6B43702-BEC6-4E8F-A941-684B8A60F4D2}"/>
              </a:ext>
            </a:extLst>
          </p:cNvPr>
          <p:cNvSpPr txBox="1">
            <a:spLocks noChangeArrowheads="1"/>
          </p:cNvSpPr>
          <p:nvPr/>
        </p:nvSpPr>
        <p:spPr bwMode="auto">
          <a:xfrm>
            <a:off x="5412983" y="3983634"/>
            <a:ext cx="86562" cy="1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1325"/>
              </a:lnSpc>
            </a:pPr>
            <a:r>
              <a:rPr lang="en-US" altLang="zh-CN" sz="1400">
                <a:solidFill>
                  <a:srgbClr val="000000"/>
                </a:solidFill>
                <a:latin typeface="Times New Roman" panose="02020603050405020304" pitchFamily="18" charset="0"/>
              </a:rPr>
              <a:t>}</a:t>
            </a:r>
            <a:endParaRPr lang="zh-CN" altLang="en-US" sz="1400">
              <a:solidFill>
                <a:srgbClr val="000000"/>
              </a:solidFill>
              <a:latin typeface="Times New Roman" panose="02020603050405020304" pitchFamily="18" charset="0"/>
            </a:endParaRPr>
          </a:p>
        </p:txBody>
      </p:sp>
      <p:sp>
        <p:nvSpPr>
          <p:cNvPr id="18" name="文本框 22">
            <a:extLst>
              <a:ext uri="{FF2B5EF4-FFF2-40B4-BE49-F238E27FC236}">
                <a16:creationId xmlns:a16="http://schemas.microsoft.com/office/drawing/2014/main" id="{D9A4A945-1BAB-4170-BE0A-34DB8921ED7F}"/>
              </a:ext>
            </a:extLst>
          </p:cNvPr>
          <p:cNvSpPr txBox="1">
            <a:spLocks noChangeArrowheads="1"/>
          </p:cNvSpPr>
          <p:nvPr/>
        </p:nvSpPr>
        <p:spPr bwMode="auto">
          <a:xfrm>
            <a:off x="6952858" y="4699596"/>
            <a:ext cx="1920398" cy="1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1325"/>
              </a:lnSpc>
            </a:pPr>
            <a:r>
              <a:rPr lang="pt-BR" altLang="zh-CN" sz="1400">
                <a:solidFill>
                  <a:srgbClr val="000000"/>
                </a:solidFill>
                <a:latin typeface="Times New Roman" panose="02020603050405020304" pitchFamily="18" charset="0"/>
              </a:rPr>
              <a:t>int factorial(int n){ // </a:t>
            </a:r>
            <a:r>
              <a:rPr lang="pt-BR" altLang="zh-CN" sz="1400">
                <a:solidFill>
                  <a:srgbClr val="F77A2D"/>
                </a:solidFill>
                <a:latin typeface="Times New Roman" panose="02020603050405020304" pitchFamily="18" charset="0"/>
              </a:rPr>
              <a:t>n = 1</a:t>
            </a:r>
            <a:endParaRPr lang="zh-CN" altLang="en-US" sz="1400">
              <a:solidFill>
                <a:srgbClr val="F77A2D"/>
              </a:solidFill>
              <a:latin typeface="Times New Roman" panose="02020603050405020304" pitchFamily="18" charset="0"/>
            </a:endParaRPr>
          </a:p>
        </p:txBody>
      </p:sp>
      <p:sp>
        <p:nvSpPr>
          <p:cNvPr id="19" name="文本框 18">
            <a:extLst>
              <a:ext uri="{FF2B5EF4-FFF2-40B4-BE49-F238E27FC236}">
                <a16:creationId xmlns:a16="http://schemas.microsoft.com/office/drawing/2014/main" id="{93F735D8-5A77-44F4-AC16-C6B3C4F8BE2F}"/>
              </a:ext>
            </a:extLst>
          </p:cNvPr>
          <p:cNvSpPr txBox="1"/>
          <p:nvPr/>
        </p:nvSpPr>
        <p:spPr>
          <a:xfrm>
            <a:off x="7105258" y="4883746"/>
            <a:ext cx="1837041" cy="346249"/>
          </a:xfrm>
          <a:prstGeom prst="rect">
            <a:avLst/>
          </a:prstGeom>
          <a:noFill/>
        </p:spPr>
        <p:txBody>
          <a:bodyPr wrap="none" lIns="0" tIns="0" rIns="0" bIns="0">
            <a:spAutoFit/>
          </a:bodyPr>
          <a:lstStyle/>
          <a:p>
            <a:pPr eaLnBrk="1" fontAlgn="auto" hangingPunct="1">
              <a:lnSpc>
                <a:spcPts val="1328"/>
              </a:lnSpc>
              <a:spcBef>
                <a:spcPts val="0"/>
              </a:spcBef>
              <a:spcAft>
                <a:spcPts val="0"/>
              </a:spcAft>
              <a:defRPr/>
            </a:pPr>
            <a:r>
              <a:rPr lang="en-US" altLang="zh-CN" sz="1400">
                <a:solidFill>
                  <a:srgbClr val="000000"/>
                </a:solidFill>
                <a:latin typeface="Times New Roman" panose="02020603050405020304" pitchFamily="18" charset="0"/>
                <a:ea typeface="+mn-ea"/>
              </a:rPr>
              <a:t>if(n == 0) return 1;</a:t>
            </a:r>
          </a:p>
          <a:p>
            <a:pPr eaLnBrk="1" fontAlgn="auto" hangingPunct="1">
              <a:lnSpc>
                <a:spcPts val="1441"/>
              </a:lnSpc>
              <a:spcBef>
                <a:spcPts val="0"/>
              </a:spcBef>
              <a:spcAft>
                <a:spcPts val="0"/>
              </a:spcAft>
              <a:defRPr/>
            </a:pPr>
            <a:r>
              <a:rPr lang="en-US" altLang="zh-CN" sz="1400">
                <a:solidFill>
                  <a:srgbClr val="000000"/>
                </a:solidFill>
                <a:latin typeface="Times New Roman" panose="02020603050405020304" pitchFamily="18" charset="0"/>
                <a:ea typeface="+mn-ea"/>
              </a:rPr>
              <a:t>return n * factorial(n - 1);</a:t>
            </a:r>
            <a:endParaRPr lang="zh-CN" altLang="en-US" sz="1400">
              <a:solidFill>
                <a:srgbClr val="000000"/>
              </a:solidFill>
              <a:latin typeface="Times New Roman" panose="02020603050405020304" pitchFamily="18" charset="0"/>
              <a:ea typeface="+mn-ea"/>
            </a:endParaRPr>
          </a:p>
        </p:txBody>
      </p:sp>
      <p:sp>
        <p:nvSpPr>
          <p:cNvPr id="20" name="文本框 24">
            <a:extLst>
              <a:ext uri="{FF2B5EF4-FFF2-40B4-BE49-F238E27FC236}">
                <a16:creationId xmlns:a16="http://schemas.microsoft.com/office/drawing/2014/main" id="{3E494F61-8375-4051-9DCC-7EEF968248AE}"/>
              </a:ext>
            </a:extLst>
          </p:cNvPr>
          <p:cNvSpPr txBox="1">
            <a:spLocks noChangeArrowheads="1"/>
          </p:cNvSpPr>
          <p:nvPr/>
        </p:nvSpPr>
        <p:spPr bwMode="auto">
          <a:xfrm>
            <a:off x="6952858" y="5248871"/>
            <a:ext cx="86562" cy="1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1325"/>
              </a:lnSpc>
            </a:pPr>
            <a:r>
              <a:rPr lang="en-US" altLang="zh-CN" sz="1400">
                <a:solidFill>
                  <a:srgbClr val="000000"/>
                </a:solidFill>
                <a:latin typeface="Times New Roman" panose="02020603050405020304" pitchFamily="18" charset="0"/>
              </a:rPr>
              <a:t>}</a:t>
            </a:r>
            <a:endParaRPr lang="zh-CN" altLang="en-US" sz="1400">
              <a:solidFill>
                <a:srgbClr val="000000"/>
              </a:solidFill>
              <a:latin typeface="Times New Roman" panose="02020603050405020304" pitchFamily="18" charset="0"/>
            </a:endParaRPr>
          </a:p>
        </p:txBody>
      </p:sp>
      <p:sp>
        <p:nvSpPr>
          <p:cNvPr id="21" name="文本框 20">
            <a:extLst>
              <a:ext uri="{FF2B5EF4-FFF2-40B4-BE49-F238E27FC236}">
                <a16:creationId xmlns:a16="http://schemas.microsoft.com/office/drawing/2014/main" id="{CE774197-E77F-43C7-8056-2C84BD9B4421}"/>
              </a:ext>
            </a:extLst>
          </p:cNvPr>
          <p:cNvSpPr txBox="1"/>
          <p:nvPr/>
        </p:nvSpPr>
        <p:spPr>
          <a:xfrm>
            <a:off x="4492233" y="5925146"/>
            <a:ext cx="1990930" cy="705321"/>
          </a:xfrm>
          <a:prstGeom prst="rect">
            <a:avLst/>
          </a:prstGeom>
          <a:noFill/>
        </p:spPr>
        <p:txBody>
          <a:bodyPr wrap="none" lIns="0" tIns="0" rIns="0" bIns="0">
            <a:spAutoFit/>
          </a:bodyPr>
          <a:lstStyle/>
          <a:p>
            <a:pPr eaLnBrk="1" fontAlgn="auto" hangingPunct="1">
              <a:lnSpc>
                <a:spcPts val="1328"/>
              </a:lnSpc>
              <a:spcBef>
                <a:spcPts val="0"/>
              </a:spcBef>
              <a:spcAft>
                <a:spcPts val="0"/>
              </a:spcAft>
              <a:tabLst>
                <a:tab pos="152400" algn="l"/>
              </a:tabLst>
              <a:defRPr/>
            </a:pPr>
            <a:r>
              <a:rPr lang="pt-BR" altLang="zh-CN" sz="1400">
                <a:solidFill>
                  <a:srgbClr val="000000"/>
                </a:solidFill>
                <a:latin typeface="Times New Roman" panose="02020603050405020304" pitchFamily="18" charset="0"/>
                <a:ea typeface="+mn-ea"/>
              </a:rPr>
              <a:t>int factorial(int n){ // </a:t>
            </a:r>
            <a:r>
              <a:rPr lang="pt-BR" altLang="zh-CN" sz="1400">
                <a:solidFill>
                  <a:srgbClr val="F77A2D"/>
                </a:solidFill>
                <a:latin typeface="Times New Roman" panose="02020603050405020304" pitchFamily="18" charset="0"/>
                <a:ea typeface="+mn-ea"/>
              </a:rPr>
              <a:t>n = 0</a:t>
            </a:r>
          </a:p>
          <a:p>
            <a:pPr eaLnBrk="1" fontAlgn="auto" hangingPunct="1">
              <a:lnSpc>
                <a:spcPts val="1441"/>
              </a:lnSpc>
              <a:spcBef>
                <a:spcPts val="0"/>
              </a:spcBef>
              <a:spcAft>
                <a:spcPts val="0"/>
              </a:spcAft>
              <a:tabLst>
                <a:tab pos="152400" algn="l"/>
              </a:tabLst>
              <a:defRPr/>
            </a:pPr>
            <a:r>
              <a:rPr lang="pt-BR" altLang="zh-CN" sz="1400">
                <a:solidFill>
                  <a:srgbClr val="F77A2D"/>
                </a:solidFill>
                <a:latin typeface="Times New Roman" panose="02020603050405020304" pitchFamily="18" charset="0"/>
                <a:ea typeface="+mn-ea"/>
              </a:rPr>
              <a:t>	</a:t>
            </a:r>
            <a:r>
              <a:rPr lang="pt-BR" altLang="zh-CN" sz="1400">
                <a:solidFill>
                  <a:srgbClr val="000000"/>
                </a:solidFill>
                <a:latin typeface="Times New Roman" panose="02020603050405020304" pitchFamily="18" charset="0"/>
                <a:ea typeface="+mn-ea"/>
              </a:rPr>
              <a:t>if(n == 0) return 1;</a:t>
            </a:r>
          </a:p>
          <a:p>
            <a:pPr eaLnBrk="1" fontAlgn="auto" hangingPunct="1">
              <a:lnSpc>
                <a:spcPts val="1442"/>
              </a:lnSpc>
              <a:spcBef>
                <a:spcPts val="0"/>
              </a:spcBef>
              <a:spcAft>
                <a:spcPts val="0"/>
              </a:spcAft>
              <a:tabLst>
                <a:tab pos="152400" algn="l"/>
              </a:tabLst>
              <a:defRPr/>
            </a:pPr>
            <a:r>
              <a:rPr lang="pt-BR" altLang="zh-CN" sz="1400">
                <a:solidFill>
                  <a:srgbClr val="000000"/>
                </a:solidFill>
                <a:latin typeface="Times New Roman" panose="02020603050405020304" pitchFamily="18" charset="0"/>
                <a:ea typeface="+mn-ea"/>
              </a:rPr>
              <a:t>	return n * factorial(n - 1);</a:t>
            </a:r>
          </a:p>
          <a:p>
            <a:pPr eaLnBrk="1" fontAlgn="auto" hangingPunct="1">
              <a:lnSpc>
                <a:spcPts val="1440"/>
              </a:lnSpc>
              <a:spcBef>
                <a:spcPts val="0"/>
              </a:spcBef>
              <a:spcAft>
                <a:spcPts val="0"/>
              </a:spcAft>
              <a:tabLst>
                <a:tab pos="152400" algn="l"/>
              </a:tabLst>
              <a:defRPr/>
            </a:pPr>
            <a:r>
              <a:rPr lang="pt-BR" altLang="zh-CN" sz="1400">
                <a:solidFill>
                  <a:srgbClr val="000000"/>
                </a:solidFill>
                <a:latin typeface="Times New Roman" panose="02020603050405020304" pitchFamily="18" charset="0"/>
                <a:ea typeface="+mn-ea"/>
              </a:rPr>
              <a:t>}</a:t>
            </a:r>
            <a:endParaRPr lang="zh-CN" altLang="en-US" sz="1400">
              <a:solidFill>
                <a:srgbClr val="000000"/>
              </a:solidFill>
              <a:latin typeface="Times New Roman" panose="02020603050405020304" pitchFamily="18" charset="0"/>
              <a:ea typeface="+mn-ea"/>
            </a:endParaRPr>
          </a:p>
        </p:txBody>
      </p:sp>
      <p:sp>
        <p:nvSpPr>
          <p:cNvPr id="22" name="文本框 21">
            <a:extLst>
              <a:ext uri="{FF2B5EF4-FFF2-40B4-BE49-F238E27FC236}">
                <a16:creationId xmlns:a16="http://schemas.microsoft.com/office/drawing/2014/main" id="{B2960282-F618-4FCF-BB16-63465ADDBD64}"/>
              </a:ext>
            </a:extLst>
          </p:cNvPr>
          <p:cNvSpPr txBox="1"/>
          <p:nvPr/>
        </p:nvSpPr>
        <p:spPr>
          <a:xfrm>
            <a:off x="831458" y="1700808"/>
            <a:ext cx="3965829" cy="1718419"/>
          </a:xfrm>
          <a:prstGeom prst="rect">
            <a:avLst/>
          </a:prstGeom>
          <a:noFill/>
        </p:spPr>
        <p:txBody>
          <a:bodyPr wrap="none" lIns="0" tIns="0" rIns="0" bIns="0">
            <a:spAutoFit/>
          </a:bodyPr>
          <a:lstStyle/>
          <a:p>
            <a:pPr eaLnBrk="1" fontAlgn="auto" hangingPunct="1">
              <a:lnSpc>
                <a:spcPts val="2882"/>
              </a:lnSpc>
              <a:spcBef>
                <a:spcPts val="0"/>
              </a:spcBef>
              <a:spcAft>
                <a:spcPts val="0"/>
              </a:spcAft>
              <a:tabLst>
                <a:tab pos="749300" algn="l"/>
                <a:tab pos="1955800" algn="l"/>
                <a:tab pos="2108200" algn="l"/>
              </a:tabLst>
              <a:defRPr/>
            </a:pPr>
            <a:r>
              <a:rPr lang="zh-CN" altLang="en-US" sz="2400" b="1" dirty="0">
                <a:solidFill>
                  <a:schemeClr val="accent1"/>
                </a:solidFill>
                <a:latin typeface="微软雅黑" panose="020B0503020204020204" pitchFamily="34" charset="-122"/>
                <a:ea typeface="+mn-ea"/>
              </a:rPr>
              <a:t>阶乘 </a:t>
            </a:r>
            <a:r>
              <a:rPr lang="en-US" altLang="zh-CN" sz="2400" b="1" dirty="0">
                <a:solidFill>
                  <a:schemeClr val="accent1"/>
                </a:solidFill>
                <a:latin typeface="微软雅黑" panose="020B0503020204020204" pitchFamily="34" charset="-122"/>
                <a:ea typeface="+mn-ea"/>
              </a:rPr>
              <a:t>- </a:t>
            </a:r>
            <a:r>
              <a:rPr lang="zh-CN" altLang="en-US" sz="2400" b="1" dirty="0">
                <a:solidFill>
                  <a:schemeClr val="accent1"/>
                </a:solidFill>
                <a:latin typeface="微软雅黑" panose="020B0503020204020204" pitchFamily="34" charset="-122"/>
                <a:ea typeface="+mn-ea"/>
              </a:rPr>
              <a:t>递归调用过程</a:t>
            </a:r>
          </a:p>
          <a:p>
            <a:pPr eaLnBrk="1" fontAlgn="auto" hangingPunct="1">
              <a:lnSpc>
                <a:spcPts val="1000"/>
              </a:lnSpc>
              <a:spcBef>
                <a:spcPts val="0"/>
              </a:spcBef>
              <a:spcAft>
                <a:spcPts val="0"/>
              </a:spcAft>
              <a:tabLst>
                <a:tab pos="749300" algn="l"/>
                <a:tab pos="1955800" algn="l"/>
                <a:tab pos="2108200" algn="l"/>
              </a:tabLst>
              <a:defRPr/>
            </a:pPr>
            <a:endParaRPr lang="zh-CN" altLang="en-US" sz="2400" b="1" dirty="0">
              <a:solidFill>
                <a:schemeClr val="accent1"/>
              </a:solidFill>
              <a:latin typeface="微软雅黑" panose="020B0503020204020204" pitchFamily="34" charset="-122"/>
              <a:ea typeface="+mn-ea"/>
            </a:endParaRPr>
          </a:p>
          <a:p>
            <a:pPr eaLnBrk="1" fontAlgn="auto" hangingPunct="1">
              <a:lnSpc>
                <a:spcPts val="1000"/>
              </a:lnSpc>
              <a:spcBef>
                <a:spcPts val="0"/>
              </a:spcBef>
              <a:spcAft>
                <a:spcPts val="0"/>
              </a:spcAft>
              <a:tabLst>
                <a:tab pos="749300" algn="l"/>
                <a:tab pos="1955800" algn="l"/>
                <a:tab pos="2108200" algn="l"/>
              </a:tabLst>
              <a:defRPr/>
            </a:pPr>
            <a:endParaRPr lang="zh-CN" altLang="en-US" sz="2400" b="1" dirty="0">
              <a:solidFill>
                <a:schemeClr val="accent1"/>
              </a:solidFill>
              <a:latin typeface="微软雅黑" panose="020B0503020204020204" pitchFamily="34" charset="-122"/>
              <a:ea typeface="+mn-ea"/>
            </a:endParaRPr>
          </a:p>
          <a:p>
            <a:pPr eaLnBrk="1" fontAlgn="auto" hangingPunct="1">
              <a:lnSpc>
                <a:spcPts val="1770"/>
              </a:lnSpc>
              <a:spcBef>
                <a:spcPts val="0"/>
              </a:spcBef>
              <a:spcAft>
                <a:spcPts val="0"/>
              </a:spcAft>
              <a:tabLst>
                <a:tab pos="749300" algn="l"/>
                <a:tab pos="1955800" algn="l"/>
                <a:tab pos="2108200" algn="l"/>
              </a:tabLst>
              <a:defRPr/>
            </a:pPr>
            <a:r>
              <a:rPr lang="zh-CN" altLang="en-US" sz="2400" b="1" dirty="0">
                <a:solidFill>
                  <a:schemeClr val="accent1"/>
                </a:solidFill>
                <a:latin typeface="微软雅黑" panose="020B0503020204020204" pitchFamily="34" charset="-122"/>
                <a:ea typeface="+mn-ea"/>
              </a:rPr>
              <a:t>		</a:t>
            </a:r>
            <a:r>
              <a:rPr lang="en-US" altLang="zh-CN" sz="1400" dirty="0">
                <a:solidFill>
                  <a:schemeClr val="accent1"/>
                </a:solidFill>
                <a:latin typeface="Times New Roman" panose="02020603050405020304" pitchFamily="18" charset="0"/>
                <a:ea typeface="+mn-ea"/>
              </a:rPr>
              <a:t>int factorial(int n){ // n = 3</a:t>
            </a:r>
          </a:p>
          <a:p>
            <a:pPr eaLnBrk="1" fontAlgn="auto" hangingPunct="1">
              <a:lnSpc>
                <a:spcPts val="1441"/>
              </a:lnSpc>
              <a:spcBef>
                <a:spcPts val="0"/>
              </a:spcBef>
              <a:spcAft>
                <a:spcPts val="0"/>
              </a:spcAft>
              <a:tabLst>
                <a:tab pos="749300" algn="l"/>
                <a:tab pos="1955800" algn="l"/>
                <a:tab pos="2108200" algn="l"/>
              </a:tabLst>
              <a:defRPr/>
            </a:pPr>
            <a:r>
              <a:rPr lang="en-US" altLang="zh-CN" sz="1400" dirty="0">
                <a:solidFill>
                  <a:schemeClr val="accent1"/>
                </a:solidFill>
                <a:latin typeface="Times New Roman" panose="02020603050405020304" pitchFamily="18" charset="0"/>
                <a:ea typeface="+mn-ea"/>
              </a:rPr>
              <a:t>			if(n == 0) return 1;</a:t>
            </a:r>
          </a:p>
          <a:p>
            <a:pPr eaLnBrk="1" fontAlgn="auto" hangingPunct="1">
              <a:lnSpc>
                <a:spcPts val="1440"/>
              </a:lnSpc>
              <a:spcBef>
                <a:spcPts val="0"/>
              </a:spcBef>
              <a:spcAft>
                <a:spcPts val="0"/>
              </a:spcAft>
              <a:tabLst>
                <a:tab pos="749300" algn="l"/>
                <a:tab pos="1955800" algn="l"/>
                <a:tab pos="2108200" algn="l"/>
              </a:tabLst>
              <a:defRPr/>
            </a:pPr>
            <a:r>
              <a:rPr lang="en-US" altLang="zh-CN" sz="1400" dirty="0">
                <a:solidFill>
                  <a:schemeClr val="accent1"/>
                </a:solidFill>
                <a:latin typeface="Times New Roman" panose="02020603050405020304" pitchFamily="18" charset="0"/>
                <a:ea typeface="+mn-ea"/>
              </a:rPr>
              <a:t>			return n * factorial(n - 1);</a:t>
            </a:r>
          </a:p>
          <a:p>
            <a:pPr eaLnBrk="1" fontAlgn="auto" hangingPunct="1">
              <a:lnSpc>
                <a:spcPts val="1440"/>
              </a:lnSpc>
              <a:spcBef>
                <a:spcPts val="0"/>
              </a:spcBef>
              <a:spcAft>
                <a:spcPts val="0"/>
              </a:spcAft>
              <a:tabLst>
                <a:tab pos="749300" algn="l"/>
                <a:tab pos="1955800" algn="l"/>
                <a:tab pos="2108200" algn="l"/>
              </a:tabLst>
              <a:defRPr/>
            </a:pPr>
            <a:r>
              <a:rPr lang="en-US" altLang="zh-CN" sz="1400" dirty="0">
                <a:solidFill>
                  <a:schemeClr val="accent1"/>
                </a:solidFill>
                <a:latin typeface="Times New Roman" panose="02020603050405020304" pitchFamily="18" charset="0"/>
                <a:ea typeface="+mn-ea"/>
              </a:rPr>
              <a:t>		}</a:t>
            </a:r>
          </a:p>
          <a:p>
            <a:pPr eaLnBrk="1" fontAlgn="auto" hangingPunct="1">
              <a:lnSpc>
                <a:spcPts val="1000"/>
              </a:lnSpc>
              <a:spcBef>
                <a:spcPts val="0"/>
              </a:spcBef>
              <a:spcAft>
                <a:spcPts val="0"/>
              </a:spcAft>
              <a:tabLst>
                <a:tab pos="749300" algn="l"/>
                <a:tab pos="1955800" algn="l"/>
                <a:tab pos="2108200" algn="l"/>
              </a:tabLst>
              <a:defRPr/>
            </a:pPr>
            <a:endParaRPr lang="en-US" altLang="zh-CN" sz="1400" dirty="0">
              <a:solidFill>
                <a:schemeClr val="accent1"/>
              </a:solidFill>
              <a:latin typeface="Times New Roman" panose="02020603050405020304" pitchFamily="18" charset="0"/>
              <a:ea typeface="+mn-ea"/>
            </a:endParaRPr>
          </a:p>
          <a:p>
            <a:pPr eaLnBrk="1" fontAlgn="auto" hangingPunct="1">
              <a:lnSpc>
                <a:spcPts val="1486"/>
              </a:lnSpc>
              <a:spcBef>
                <a:spcPts val="0"/>
              </a:spcBef>
              <a:spcAft>
                <a:spcPts val="0"/>
              </a:spcAft>
              <a:tabLst>
                <a:tab pos="749300" algn="l"/>
                <a:tab pos="1955800" algn="l"/>
                <a:tab pos="2108200" algn="l"/>
              </a:tabLst>
              <a:defRPr/>
            </a:pPr>
            <a:r>
              <a:rPr lang="en-US" altLang="zh-CN" sz="1400" dirty="0">
                <a:solidFill>
                  <a:schemeClr val="accent1"/>
                </a:solidFill>
                <a:latin typeface="Times New Roman" panose="02020603050405020304" pitchFamily="18" charset="0"/>
                <a:ea typeface="+mn-ea"/>
              </a:rPr>
              <a:t>	</a:t>
            </a:r>
            <a:r>
              <a:rPr lang="en-US" altLang="zh-CN" sz="1600" b="1" dirty="0">
                <a:solidFill>
                  <a:schemeClr val="accent1"/>
                </a:solidFill>
                <a:latin typeface="Times New Roman" panose="02020603050405020304" pitchFamily="18" charset="0"/>
                <a:ea typeface="+mn-ea"/>
              </a:rPr>
              <a:t>①</a:t>
            </a:r>
            <a:endParaRPr lang="zh-CN" altLang="en-US" sz="1600" b="1" dirty="0">
              <a:solidFill>
                <a:schemeClr val="accent1"/>
              </a:solidFill>
              <a:latin typeface="Times New Roman" panose="02020603050405020304" pitchFamily="18" charset="0"/>
              <a:ea typeface="+mn-ea"/>
            </a:endParaRPr>
          </a:p>
        </p:txBody>
      </p:sp>
      <p:sp>
        <p:nvSpPr>
          <p:cNvPr id="23" name="文本框 22">
            <a:extLst>
              <a:ext uri="{FF2B5EF4-FFF2-40B4-BE49-F238E27FC236}">
                <a16:creationId xmlns:a16="http://schemas.microsoft.com/office/drawing/2014/main" id="{460CF341-B7F9-46D1-A247-D024266FFDAA}"/>
              </a:ext>
            </a:extLst>
          </p:cNvPr>
          <p:cNvSpPr txBox="1"/>
          <p:nvPr/>
        </p:nvSpPr>
        <p:spPr>
          <a:xfrm>
            <a:off x="5424095" y="2702521"/>
            <a:ext cx="206788" cy="180242"/>
          </a:xfrm>
          <a:prstGeom prst="rect">
            <a:avLst/>
          </a:prstGeom>
          <a:noFill/>
        </p:spPr>
        <p:txBody>
          <a:bodyPr wrap="none" lIns="0" tIns="0" rIns="0" bIns="0">
            <a:spAutoFit/>
          </a:bodyPr>
          <a:lstStyle/>
          <a:p>
            <a:pPr eaLnBrk="1" fontAlgn="auto" hangingPunct="1">
              <a:lnSpc>
                <a:spcPts val="1404"/>
              </a:lnSpc>
              <a:spcBef>
                <a:spcPts val="0"/>
              </a:spcBef>
              <a:spcAft>
                <a:spcPts val="0"/>
              </a:spcAft>
              <a:defRPr/>
            </a:pPr>
            <a:r>
              <a:rPr lang="zh-CN" altLang="en-US" sz="1600" b="1">
                <a:solidFill>
                  <a:srgbClr val="000000"/>
                </a:solidFill>
                <a:latin typeface="Times New Roman" panose="02020603050405020304" pitchFamily="18" charset="0"/>
                <a:ea typeface="+mn-ea"/>
              </a:rPr>
              <a:t>②</a:t>
            </a:r>
          </a:p>
        </p:txBody>
      </p:sp>
      <p:sp>
        <p:nvSpPr>
          <p:cNvPr id="24" name="文本框 23">
            <a:extLst>
              <a:ext uri="{FF2B5EF4-FFF2-40B4-BE49-F238E27FC236}">
                <a16:creationId xmlns:a16="http://schemas.microsoft.com/office/drawing/2014/main" id="{CA6BDF3D-1739-4FF1-921E-A0C286E523AB}"/>
              </a:ext>
            </a:extLst>
          </p:cNvPr>
          <p:cNvSpPr txBox="1"/>
          <p:nvPr/>
        </p:nvSpPr>
        <p:spPr>
          <a:xfrm>
            <a:off x="7865670" y="4126509"/>
            <a:ext cx="206788" cy="180242"/>
          </a:xfrm>
          <a:prstGeom prst="rect">
            <a:avLst/>
          </a:prstGeom>
          <a:noFill/>
        </p:spPr>
        <p:txBody>
          <a:bodyPr wrap="none" lIns="0" tIns="0" rIns="0" bIns="0">
            <a:spAutoFit/>
          </a:bodyPr>
          <a:lstStyle/>
          <a:p>
            <a:pPr eaLnBrk="1" fontAlgn="auto" hangingPunct="1">
              <a:lnSpc>
                <a:spcPts val="1404"/>
              </a:lnSpc>
              <a:spcBef>
                <a:spcPts val="0"/>
              </a:spcBef>
              <a:spcAft>
                <a:spcPts val="0"/>
              </a:spcAft>
              <a:defRPr/>
            </a:pPr>
            <a:r>
              <a:rPr lang="zh-CN" altLang="en-US" sz="1600" b="1">
                <a:solidFill>
                  <a:srgbClr val="000000"/>
                </a:solidFill>
                <a:latin typeface="Times New Roman" panose="02020603050405020304" pitchFamily="18" charset="0"/>
                <a:ea typeface="+mn-ea"/>
              </a:rPr>
              <a:t>③</a:t>
            </a:r>
          </a:p>
        </p:txBody>
      </p:sp>
      <p:sp>
        <p:nvSpPr>
          <p:cNvPr id="25" name="文本框 24">
            <a:extLst>
              <a:ext uri="{FF2B5EF4-FFF2-40B4-BE49-F238E27FC236}">
                <a16:creationId xmlns:a16="http://schemas.microsoft.com/office/drawing/2014/main" id="{F26CFF6B-01DB-4B6B-B0A9-AA77E63ADE94}"/>
              </a:ext>
            </a:extLst>
          </p:cNvPr>
          <p:cNvSpPr txBox="1"/>
          <p:nvPr/>
        </p:nvSpPr>
        <p:spPr>
          <a:xfrm>
            <a:off x="7321158" y="5939434"/>
            <a:ext cx="206788" cy="180242"/>
          </a:xfrm>
          <a:prstGeom prst="rect">
            <a:avLst/>
          </a:prstGeom>
          <a:noFill/>
        </p:spPr>
        <p:txBody>
          <a:bodyPr wrap="none" lIns="0" tIns="0" rIns="0" bIns="0">
            <a:spAutoFit/>
          </a:bodyPr>
          <a:lstStyle/>
          <a:p>
            <a:pPr eaLnBrk="1" fontAlgn="auto" hangingPunct="1">
              <a:lnSpc>
                <a:spcPts val="1404"/>
              </a:lnSpc>
              <a:spcBef>
                <a:spcPts val="0"/>
              </a:spcBef>
              <a:spcAft>
                <a:spcPts val="0"/>
              </a:spcAft>
              <a:defRPr/>
            </a:pPr>
            <a:r>
              <a:rPr lang="zh-CN" altLang="en-US" sz="1600" b="1">
                <a:solidFill>
                  <a:srgbClr val="000000"/>
                </a:solidFill>
                <a:latin typeface="Times New Roman" panose="02020603050405020304" pitchFamily="18" charset="0"/>
                <a:ea typeface="+mn-ea"/>
              </a:rPr>
              <a:t>④</a:t>
            </a:r>
          </a:p>
        </p:txBody>
      </p:sp>
      <p:sp>
        <p:nvSpPr>
          <p:cNvPr id="26" name="文本框 25">
            <a:extLst>
              <a:ext uri="{FF2B5EF4-FFF2-40B4-BE49-F238E27FC236}">
                <a16:creationId xmlns:a16="http://schemas.microsoft.com/office/drawing/2014/main" id="{E1AD1B0A-2E9B-4532-A6BF-FAA6506B2690}"/>
              </a:ext>
            </a:extLst>
          </p:cNvPr>
          <p:cNvSpPr txBox="1"/>
          <p:nvPr/>
        </p:nvSpPr>
        <p:spPr>
          <a:xfrm>
            <a:off x="3179370" y="3789959"/>
            <a:ext cx="206788" cy="180242"/>
          </a:xfrm>
          <a:prstGeom prst="rect">
            <a:avLst/>
          </a:prstGeom>
          <a:noFill/>
        </p:spPr>
        <p:txBody>
          <a:bodyPr wrap="none" lIns="0" tIns="0" rIns="0" bIns="0">
            <a:spAutoFit/>
          </a:bodyPr>
          <a:lstStyle/>
          <a:p>
            <a:pPr eaLnBrk="1" fontAlgn="auto" hangingPunct="1">
              <a:lnSpc>
                <a:spcPts val="1404"/>
              </a:lnSpc>
              <a:spcBef>
                <a:spcPts val="0"/>
              </a:spcBef>
              <a:spcAft>
                <a:spcPts val="0"/>
              </a:spcAft>
              <a:defRPr/>
            </a:pPr>
            <a:r>
              <a:rPr lang="zh-CN" altLang="en-US" sz="1600" b="1">
                <a:solidFill>
                  <a:srgbClr val="000000"/>
                </a:solidFill>
                <a:latin typeface="Times New Roman" panose="02020603050405020304" pitchFamily="18" charset="0"/>
                <a:ea typeface="+mn-ea"/>
              </a:rPr>
              <a:t>⑧</a:t>
            </a:r>
          </a:p>
        </p:txBody>
      </p:sp>
      <p:sp>
        <p:nvSpPr>
          <p:cNvPr id="27" name="文本框 26">
            <a:extLst>
              <a:ext uri="{FF2B5EF4-FFF2-40B4-BE49-F238E27FC236}">
                <a16:creationId xmlns:a16="http://schemas.microsoft.com/office/drawing/2014/main" id="{4B8CBDA9-71D9-45CD-98F1-587B2B121F20}"/>
              </a:ext>
            </a:extLst>
          </p:cNvPr>
          <p:cNvSpPr txBox="1"/>
          <p:nvPr/>
        </p:nvSpPr>
        <p:spPr>
          <a:xfrm>
            <a:off x="4568433" y="3556596"/>
            <a:ext cx="206788" cy="180242"/>
          </a:xfrm>
          <a:prstGeom prst="rect">
            <a:avLst/>
          </a:prstGeom>
          <a:noFill/>
        </p:spPr>
        <p:txBody>
          <a:bodyPr wrap="none" lIns="0" tIns="0" rIns="0" bIns="0">
            <a:spAutoFit/>
          </a:bodyPr>
          <a:lstStyle/>
          <a:p>
            <a:pPr eaLnBrk="1" fontAlgn="auto" hangingPunct="1">
              <a:lnSpc>
                <a:spcPts val="1404"/>
              </a:lnSpc>
              <a:spcBef>
                <a:spcPts val="0"/>
              </a:spcBef>
              <a:spcAft>
                <a:spcPts val="0"/>
              </a:spcAft>
              <a:defRPr/>
            </a:pPr>
            <a:r>
              <a:rPr lang="zh-CN" altLang="en-US" sz="1600" b="1">
                <a:solidFill>
                  <a:srgbClr val="000000"/>
                </a:solidFill>
                <a:latin typeface="Times New Roman" panose="02020603050405020304" pitchFamily="18" charset="0"/>
                <a:ea typeface="+mn-ea"/>
              </a:rPr>
              <a:t>⑦</a:t>
            </a:r>
          </a:p>
        </p:txBody>
      </p:sp>
      <p:sp>
        <p:nvSpPr>
          <p:cNvPr id="28" name="文本框 27">
            <a:extLst>
              <a:ext uri="{FF2B5EF4-FFF2-40B4-BE49-F238E27FC236}">
                <a16:creationId xmlns:a16="http://schemas.microsoft.com/office/drawing/2014/main" id="{C7277D4A-596E-4AC6-A02E-ECFF470DBFD7}"/>
              </a:ext>
            </a:extLst>
          </p:cNvPr>
          <p:cNvSpPr txBox="1"/>
          <p:nvPr/>
        </p:nvSpPr>
        <p:spPr>
          <a:xfrm>
            <a:off x="6160695" y="4628159"/>
            <a:ext cx="206788" cy="180242"/>
          </a:xfrm>
          <a:prstGeom prst="rect">
            <a:avLst/>
          </a:prstGeom>
          <a:noFill/>
        </p:spPr>
        <p:txBody>
          <a:bodyPr wrap="none" lIns="0" tIns="0" rIns="0" bIns="0">
            <a:spAutoFit/>
          </a:bodyPr>
          <a:lstStyle/>
          <a:p>
            <a:pPr eaLnBrk="1" fontAlgn="auto" hangingPunct="1">
              <a:lnSpc>
                <a:spcPts val="1404"/>
              </a:lnSpc>
              <a:spcBef>
                <a:spcPts val="0"/>
              </a:spcBef>
              <a:spcAft>
                <a:spcPts val="0"/>
              </a:spcAft>
              <a:defRPr/>
            </a:pPr>
            <a:r>
              <a:rPr lang="zh-CN" altLang="en-US" sz="1600" b="1">
                <a:solidFill>
                  <a:srgbClr val="000000"/>
                </a:solidFill>
                <a:latin typeface="Times New Roman" panose="02020603050405020304" pitchFamily="18" charset="0"/>
                <a:ea typeface="+mn-ea"/>
              </a:rPr>
              <a:t>⑥</a:t>
            </a:r>
          </a:p>
        </p:txBody>
      </p:sp>
      <p:sp>
        <p:nvSpPr>
          <p:cNvPr id="29" name="文本框 28">
            <a:extLst>
              <a:ext uri="{FF2B5EF4-FFF2-40B4-BE49-F238E27FC236}">
                <a16:creationId xmlns:a16="http://schemas.microsoft.com/office/drawing/2014/main" id="{17A629D2-C70C-4B76-A95E-DE1B9886A529}"/>
              </a:ext>
            </a:extLst>
          </p:cNvPr>
          <p:cNvSpPr txBox="1"/>
          <p:nvPr/>
        </p:nvSpPr>
        <p:spPr>
          <a:xfrm>
            <a:off x="5951145" y="5288559"/>
            <a:ext cx="206788" cy="180242"/>
          </a:xfrm>
          <a:prstGeom prst="rect">
            <a:avLst/>
          </a:prstGeom>
          <a:noFill/>
        </p:spPr>
        <p:txBody>
          <a:bodyPr wrap="none" lIns="0" tIns="0" rIns="0" bIns="0">
            <a:spAutoFit/>
          </a:bodyPr>
          <a:lstStyle/>
          <a:p>
            <a:pPr eaLnBrk="1" fontAlgn="auto" hangingPunct="1">
              <a:lnSpc>
                <a:spcPts val="1404"/>
              </a:lnSpc>
              <a:spcBef>
                <a:spcPts val="0"/>
              </a:spcBef>
              <a:spcAft>
                <a:spcPts val="0"/>
              </a:spcAft>
              <a:defRPr/>
            </a:pPr>
            <a:r>
              <a:rPr lang="zh-CN" altLang="en-US" sz="1600" b="1">
                <a:solidFill>
                  <a:srgbClr val="000000"/>
                </a:solidFill>
                <a:latin typeface="Times New Roman" panose="02020603050405020304" pitchFamily="18" charset="0"/>
                <a:ea typeface="+mn-ea"/>
              </a:rPr>
              <a:t>⑤</a:t>
            </a:r>
          </a:p>
        </p:txBody>
      </p:sp>
      <p:sp>
        <p:nvSpPr>
          <p:cNvPr id="30" name="文本框 29">
            <a:extLst>
              <a:ext uri="{FF2B5EF4-FFF2-40B4-BE49-F238E27FC236}">
                <a16:creationId xmlns:a16="http://schemas.microsoft.com/office/drawing/2014/main" id="{533B56B9-D263-4C98-8439-ADE2B33CBFE5}"/>
              </a:ext>
            </a:extLst>
          </p:cNvPr>
          <p:cNvSpPr txBox="1"/>
          <p:nvPr/>
        </p:nvSpPr>
        <p:spPr>
          <a:xfrm>
            <a:off x="902895" y="5626696"/>
            <a:ext cx="3097002" cy="230832"/>
          </a:xfrm>
          <a:prstGeom prst="rect">
            <a:avLst/>
          </a:prstGeom>
          <a:noFill/>
        </p:spPr>
        <p:txBody>
          <a:bodyPr wrap="none" lIns="0" tIns="0" rIns="0" bIns="0">
            <a:spAutoFit/>
          </a:bodyPr>
          <a:lstStyle/>
          <a:p>
            <a:pPr eaLnBrk="1" fontAlgn="auto" hangingPunct="1">
              <a:lnSpc>
                <a:spcPts val="1802"/>
              </a:lnSpc>
              <a:spcBef>
                <a:spcPts val="0"/>
              </a:spcBef>
              <a:spcAft>
                <a:spcPts val="0"/>
              </a:spcAft>
              <a:defRPr/>
            </a:pPr>
            <a:r>
              <a:rPr lang="zh-CN" altLang="en-US" sz="2000" b="1">
                <a:solidFill>
                  <a:srgbClr val="2F2F2F"/>
                </a:solidFill>
                <a:latin typeface="黑体" panose="02010609060101010101" pitchFamily="49" charset="-122"/>
                <a:ea typeface="+mn-ea"/>
              </a:rPr>
              <a:t>有去（</a:t>
            </a:r>
            <a:r>
              <a:rPr lang="zh-CN" altLang="en-US" sz="2000" b="1">
                <a:solidFill>
                  <a:srgbClr val="F77A2D"/>
                </a:solidFill>
                <a:latin typeface="黑体" panose="02010609060101010101" pitchFamily="49" charset="-122"/>
                <a:ea typeface="+mn-ea"/>
              </a:rPr>
              <a:t>递</a:t>
            </a:r>
            <a:r>
              <a:rPr lang="zh-CN" altLang="en-US" sz="2000" b="1">
                <a:solidFill>
                  <a:srgbClr val="2F2F2F"/>
                </a:solidFill>
                <a:latin typeface="黑体" panose="02010609060101010101" pitchFamily="49" charset="-122"/>
                <a:ea typeface="+mn-ea"/>
              </a:rPr>
              <a:t>进）有回（</a:t>
            </a:r>
            <a:r>
              <a:rPr lang="zh-CN" altLang="en-US" sz="2000" b="1">
                <a:solidFill>
                  <a:srgbClr val="F77A2D"/>
                </a:solidFill>
                <a:latin typeface="黑体" panose="02010609060101010101" pitchFamily="49" charset="-122"/>
                <a:ea typeface="+mn-ea"/>
              </a:rPr>
              <a:t>归</a:t>
            </a:r>
            <a:r>
              <a:rPr lang="zh-CN" altLang="en-US" sz="2000" b="1">
                <a:solidFill>
                  <a:srgbClr val="2F2F2F"/>
                </a:solidFill>
                <a:latin typeface="黑体" panose="02010609060101010101" pitchFamily="49" charset="-122"/>
                <a:ea typeface="+mn-ea"/>
              </a:rPr>
              <a:t>来）</a:t>
            </a:r>
          </a:p>
        </p:txBody>
      </p:sp>
      <p:sp>
        <p:nvSpPr>
          <p:cNvPr id="31" name="文本框 30">
            <a:extLst>
              <a:ext uri="{FF2B5EF4-FFF2-40B4-BE49-F238E27FC236}">
                <a16:creationId xmlns:a16="http://schemas.microsoft.com/office/drawing/2014/main" id="{00E45347-D59D-4678-BF91-796744476CF2}"/>
              </a:ext>
            </a:extLst>
          </p:cNvPr>
          <p:cNvSpPr txBox="1"/>
          <p:nvPr/>
        </p:nvSpPr>
        <p:spPr>
          <a:xfrm>
            <a:off x="5317751" y="3385358"/>
            <a:ext cx="2195081" cy="786456"/>
          </a:xfrm>
          <a:prstGeom prst="rect">
            <a:avLst/>
          </a:prstGeom>
          <a:noFill/>
          <a:ln w="28575">
            <a:solidFill>
              <a:schemeClr val="tx1"/>
            </a:solidFill>
          </a:ln>
        </p:spPr>
        <p:txBody>
          <a:bodyPr wrap="square" rtlCol="0">
            <a:spAutoFit/>
          </a:bodyPr>
          <a:lstStyle/>
          <a:p>
            <a:endParaRPr lang="zh-CN" altLang="en-US" dirty="0"/>
          </a:p>
        </p:txBody>
      </p:sp>
      <p:sp>
        <p:nvSpPr>
          <p:cNvPr id="37" name="文本框 36">
            <a:extLst>
              <a:ext uri="{FF2B5EF4-FFF2-40B4-BE49-F238E27FC236}">
                <a16:creationId xmlns:a16="http://schemas.microsoft.com/office/drawing/2014/main" id="{444B5006-27C7-4B08-968C-55A1AA2699AA}"/>
              </a:ext>
            </a:extLst>
          </p:cNvPr>
          <p:cNvSpPr txBox="1"/>
          <p:nvPr/>
        </p:nvSpPr>
        <p:spPr>
          <a:xfrm>
            <a:off x="6862586" y="4685066"/>
            <a:ext cx="2195081" cy="786456"/>
          </a:xfrm>
          <a:prstGeom prst="rect">
            <a:avLst/>
          </a:prstGeom>
          <a:noFill/>
          <a:ln w="28575">
            <a:solidFill>
              <a:schemeClr val="tx1"/>
            </a:solidFill>
          </a:ln>
        </p:spPr>
        <p:txBody>
          <a:bodyPr wrap="square" rtlCol="0">
            <a:spAutoFit/>
          </a:bodyPr>
          <a:lstStyle/>
          <a:p>
            <a:endParaRPr lang="zh-CN" altLang="en-US" dirty="0"/>
          </a:p>
        </p:txBody>
      </p:sp>
      <p:sp>
        <p:nvSpPr>
          <p:cNvPr id="38" name="文本框 37">
            <a:extLst>
              <a:ext uri="{FF2B5EF4-FFF2-40B4-BE49-F238E27FC236}">
                <a16:creationId xmlns:a16="http://schemas.microsoft.com/office/drawing/2014/main" id="{2F70E517-D0CD-4A2C-9F9B-82B96346A330}"/>
              </a:ext>
            </a:extLst>
          </p:cNvPr>
          <p:cNvSpPr txBox="1"/>
          <p:nvPr/>
        </p:nvSpPr>
        <p:spPr>
          <a:xfrm>
            <a:off x="4377199" y="5863621"/>
            <a:ext cx="2195081" cy="786456"/>
          </a:xfrm>
          <a:prstGeom prst="rect">
            <a:avLst/>
          </a:prstGeom>
          <a:noFill/>
          <a:ln w="28575">
            <a:solidFill>
              <a:schemeClr val="tx1"/>
            </a:solidFill>
          </a:ln>
        </p:spPr>
        <p:txBody>
          <a:bodyPr wrap="square" rtlCol="0">
            <a:spAutoFit/>
          </a:bodyPr>
          <a:lstStyle/>
          <a:p>
            <a:endParaRPr lang="zh-CN" altLang="en-US" dirty="0"/>
          </a:p>
        </p:txBody>
      </p:sp>
    </p:spTree>
    <p:extLst>
      <p:ext uri="{BB962C8B-B14F-4D97-AF65-F5344CB8AC3E}">
        <p14:creationId xmlns:p14="http://schemas.microsoft.com/office/powerpoint/2010/main" val="26430529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2">
            <a:extLst>
              <a:ext uri="{FF2B5EF4-FFF2-40B4-BE49-F238E27FC236}">
                <a16:creationId xmlns:a16="http://schemas.microsoft.com/office/drawing/2014/main" id="{97E6D5E9-9B95-9451-F8F5-C369E2A17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1426"/>
            <a:ext cx="9005887" cy="5097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4">
            <a:extLst>
              <a:ext uri="{FF2B5EF4-FFF2-40B4-BE49-F238E27FC236}">
                <a16:creationId xmlns:a16="http://schemas.microsoft.com/office/drawing/2014/main" id="{C5B5AA86-AE77-BD32-3CF5-C57742ADD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394325"/>
            <a:ext cx="91440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2">
            <a:extLst>
              <a:ext uri="{FF2B5EF4-FFF2-40B4-BE49-F238E27FC236}">
                <a16:creationId xmlns:a16="http://schemas.microsoft.com/office/drawing/2014/main" id="{5AB2450D-05A1-5735-51BE-54B618AB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5613"/>
            <a:ext cx="911860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a:extLst>
              <a:ext uri="{FF2B5EF4-FFF2-40B4-BE49-F238E27FC236}">
                <a16:creationId xmlns:a16="http://schemas.microsoft.com/office/drawing/2014/main" id="{52F56888-75CF-9598-0935-CDE90DAC6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8188"/>
            <a:ext cx="914400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a:extLst>
              <a:ext uri="{FF2B5EF4-FFF2-40B4-BE49-F238E27FC236}">
                <a16:creationId xmlns:a16="http://schemas.microsoft.com/office/drawing/2014/main" id="{938DBEA9-2005-6255-08BE-A7D8A3654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3100"/>
            <a:ext cx="9144000"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2">
            <a:extLst>
              <a:ext uri="{FF2B5EF4-FFF2-40B4-BE49-F238E27FC236}">
                <a16:creationId xmlns:a16="http://schemas.microsoft.com/office/drawing/2014/main" id="{3FC01C67-BBDE-A2A8-1D74-7C012E7FC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144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a:extLst>
              <a:ext uri="{FF2B5EF4-FFF2-40B4-BE49-F238E27FC236}">
                <a16:creationId xmlns:a16="http://schemas.microsoft.com/office/drawing/2014/main" id="{2F6C466F-2CEF-D686-1898-01C63C80E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4688"/>
            <a:ext cx="91440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a:extLst>
              <a:ext uri="{FF2B5EF4-FFF2-40B4-BE49-F238E27FC236}">
                <a16:creationId xmlns:a16="http://schemas.microsoft.com/office/drawing/2014/main" id="{4FF85EA8-2CF0-F525-E76A-99F490EAF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2613"/>
            <a:ext cx="9144000"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2">
            <a:extLst>
              <a:ext uri="{FF2B5EF4-FFF2-40B4-BE49-F238E27FC236}">
                <a16:creationId xmlns:a16="http://schemas.microsoft.com/office/drawing/2014/main" id="{45E24763-ACDD-8FE7-D801-4AB52BA18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2300"/>
            <a:ext cx="8940800"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
            <a:extLst>
              <a:ext uri="{FF2B5EF4-FFF2-40B4-BE49-F238E27FC236}">
                <a16:creationId xmlns:a16="http://schemas.microsoft.com/office/drawing/2014/main" id="{9FAE477C-3CFB-D0DF-80F6-21654406B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7538"/>
            <a:ext cx="8915400"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2">
            <a:extLst>
              <a:ext uri="{FF2B5EF4-FFF2-40B4-BE49-F238E27FC236}">
                <a16:creationId xmlns:a16="http://schemas.microsoft.com/office/drawing/2014/main" id="{4095353C-E9B9-0C99-E0B3-50B253E49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75"/>
            <a:ext cx="8986838" cy="578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主题1">
  <a:themeElements>
    <a:clrScheme name="自定义 1">
      <a:dk1>
        <a:sysClr val="windowText" lastClr="000000"/>
      </a:dk1>
      <a:lt1>
        <a:sysClr val="window" lastClr="FFFFFF"/>
      </a:lt1>
      <a:dk2>
        <a:srgbClr val="44546A"/>
      </a:dk2>
      <a:lt2>
        <a:srgbClr val="E7E6E6"/>
      </a:lt2>
      <a:accent1>
        <a:srgbClr val="7E0C6E"/>
      </a:accent1>
      <a:accent2>
        <a:srgbClr val="983D8B"/>
      </a:accent2>
      <a:accent3>
        <a:srgbClr val="B26DA8"/>
      </a:accent3>
      <a:accent4>
        <a:srgbClr val="A00072"/>
      </a:accent4>
      <a:accent5>
        <a:srgbClr val="AD1798"/>
      </a:accent5>
      <a:accent6>
        <a:srgbClr val="D84D91"/>
      </a:accent6>
      <a:hlink>
        <a:srgbClr val="B26DA8"/>
      </a:hlink>
      <a:folHlink>
        <a:srgbClr val="CB9EC5"/>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915C5BE5-B032-485A-84D1-D8260B13304C}" vid="{BFC930FF-91FA-4820-A818-0387AAC554F1}"/>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14787</TotalTime>
  <Words>25929</Words>
  <Application>Microsoft Office PowerPoint</Application>
  <PresentationFormat>全屏显示(4:3)</PresentationFormat>
  <Paragraphs>2474</Paragraphs>
  <Slides>307</Slides>
  <Notes>143</Notes>
  <HiddenSlides>0</HiddenSlides>
  <MMClips>2</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4</vt:i4>
      </vt:variant>
      <vt:variant>
        <vt:lpstr>幻灯片标题</vt:lpstr>
      </vt:variant>
      <vt:variant>
        <vt:i4>307</vt:i4>
      </vt:variant>
    </vt:vector>
  </HeadingPairs>
  <TitlesOfParts>
    <vt:vector size="341" baseType="lpstr">
      <vt:lpstr>-apple-system</vt:lpstr>
      <vt:lpstr>ComicSansMS</vt:lpstr>
      <vt:lpstr>Helvetica Neue</vt:lpstr>
      <vt:lpstr>Inter</vt:lpstr>
      <vt:lpstr>PingFang SC</vt:lpstr>
      <vt:lpstr>ShidianHackSafariFont</vt:lpstr>
      <vt:lpstr>等线</vt:lpstr>
      <vt:lpstr>黑体</vt:lpstr>
      <vt:lpstr>华文楷体</vt:lpstr>
      <vt:lpstr>华文隶书</vt:lpstr>
      <vt:lpstr>华文行楷</vt:lpstr>
      <vt:lpstr>楷体_GB2312</vt:lpstr>
      <vt:lpstr>宋体</vt:lpstr>
      <vt:lpstr>宋体</vt:lpstr>
      <vt:lpstr>微软雅黑</vt:lpstr>
      <vt:lpstr>新宋体</vt:lpstr>
      <vt:lpstr>Arial</vt:lpstr>
      <vt:lpstr>Arial</vt:lpstr>
      <vt:lpstr>Arial Narrow</vt:lpstr>
      <vt:lpstr>Arial Rounded MT Bold</vt:lpstr>
      <vt:lpstr>Calibri</vt:lpstr>
      <vt:lpstr>Cambria Math</vt:lpstr>
      <vt:lpstr>Comic Sans MS</vt:lpstr>
      <vt:lpstr>Courier New</vt:lpstr>
      <vt:lpstr>Nyala</vt:lpstr>
      <vt:lpstr>Symbol</vt:lpstr>
      <vt:lpstr>Times New Roman</vt:lpstr>
      <vt:lpstr>Verdana</vt:lpstr>
      <vt:lpstr>Wingdings</vt:lpstr>
      <vt:lpstr>主题1</vt:lpstr>
      <vt:lpstr>公式</vt:lpstr>
      <vt:lpstr>Equation</vt:lpstr>
      <vt:lpstr>Visio</vt:lpstr>
      <vt:lpstr>BMP 图像</vt:lpstr>
      <vt:lpstr>第五章 分治策略</vt:lpstr>
      <vt:lpstr>PowerPoint 演示文稿</vt:lpstr>
      <vt:lpstr>PowerPoint 演示文稿</vt:lpstr>
      <vt:lpstr>PowerPoint 演示文稿</vt:lpstr>
      <vt:lpstr>2.1  递归的概念</vt:lpstr>
      <vt:lpstr>PowerPoint 演示文稿</vt:lpstr>
      <vt:lpstr>2.1  递归的概念</vt:lpstr>
      <vt:lpstr>2.1  递归的概念</vt:lpstr>
      <vt:lpstr>2.1  递归的概念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分治策略</vt:lpstr>
      <vt:lpstr>PowerPoint 演示文稿</vt:lpstr>
      <vt:lpstr>PowerPoint 演示文稿</vt:lpstr>
      <vt:lpstr>PowerPoint 演示文稿</vt:lpstr>
      <vt:lpstr>分治法的适用条件</vt:lpstr>
      <vt:lpstr>归并排序算法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归并排序</vt:lpstr>
      <vt:lpstr>递推关系</vt:lpstr>
      <vt:lpstr>递推关系</vt:lpstr>
      <vt:lpstr>递推关系</vt:lpstr>
      <vt:lpstr>递推关系</vt:lpstr>
      <vt:lpstr>递推关系</vt:lpstr>
      <vt:lpstr>递推关系</vt:lpstr>
      <vt:lpstr>递推关系</vt:lpstr>
      <vt:lpstr>其他递推关系</vt:lpstr>
      <vt:lpstr>其他递推关系</vt:lpstr>
      <vt:lpstr>其他递推关系</vt:lpstr>
      <vt:lpstr>其他递推关系</vt:lpstr>
      <vt:lpstr>其他递推关系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 计数逆序</vt:lpstr>
      <vt:lpstr>计数逆序</vt:lpstr>
      <vt:lpstr>计数逆序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 最邻近点对</vt:lpstr>
      <vt:lpstr>5.4 最邻近点对</vt:lpstr>
      <vt:lpstr>5.4 最邻近点对</vt:lpstr>
      <vt:lpstr>最邻近点对</vt:lpstr>
      <vt:lpstr>最邻近点对</vt:lpstr>
      <vt:lpstr>最邻近点对</vt:lpstr>
      <vt:lpstr>最邻近点对</vt:lpstr>
      <vt:lpstr>最邻近点对</vt:lpstr>
      <vt:lpstr>最邻近点对</vt:lpstr>
      <vt:lpstr>最邻近点对</vt:lpstr>
      <vt:lpstr>例子</vt:lpstr>
      <vt:lpstr>例子</vt:lpstr>
      <vt:lpstr>分治算法</vt:lpstr>
      <vt:lpstr>分治算法</vt:lpstr>
      <vt:lpstr>分治算法</vt:lpstr>
      <vt:lpstr>分治算法</vt:lpstr>
      <vt:lpstr>分治算法</vt:lpstr>
      <vt:lpstr>分治算法</vt:lpstr>
      <vt:lpstr>分治算法</vt:lpstr>
      <vt:lpstr>分治算法</vt:lpstr>
      <vt:lpstr>分治算法</vt:lpstr>
      <vt:lpstr>分治算法</vt:lpstr>
      <vt:lpstr>分治算法</vt:lpstr>
      <vt:lpstr>分治算法</vt:lpstr>
      <vt:lpstr>分治算法</vt:lpstr>
      <vt:lpstr>分治算法</vt:lpstr>
      <vt:lpstr>分治算法</vt:lpstr>
      <vt:lpstr>5.5 整数乘法</vt:lpstr>
      <vt:lpstr> 整数乘法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分析算法</vt:lpstr>
      <vt:lpstr>矩阵乘积</vt:lpstr>
      <vt:lpstr>矩阵乘积</vt:lpstr>
      <vt:lpstr>矩阵乘积</vt:lpstr>
      <vt:lpstr>5.6 卷积与快速傅立叶变换</vt:lpstr>
      <vt:lpstr>5.6 卷积与快速傅立叶变换</vt:lpstr>
      <vt:lpstr>5.6 卷积与快速傅立叶变换</vt:lpstr>
      <vt:lpstr>5.6 卷积与快速傅立叶变换</vt:lpstr>
      <vt:lpstr>5.6 卷积与快速傅立叶变换</vt:lpstr>
      <vt:lpstr>卷积</vt:lpstr>
      <vt:lpstr>卷积</vt:lpstr>
      <vt:lpstr>卷积</vt:lpstr>
      <vt:lpstr>卷积</vt:lpstr>
      <vt:lpstr>卷积</vt:lpstr>
      <vt:lpstr>卷积</vt:lpstr>
      <vt:lpstr>卷积</vt:lpstr>
      <vt:lpstr>卷积</vt:lpstr>
      <vt:lpstr>卷积</vt:lpstr>
      <vt:lpstr>卷积</vt:lpstr>
      <vt:lpstr>卷积</vt:lpstr>
      <vt:lpstr>卷积</vt:lpstr>
      <vt:lpstr>卷积</vt:lpstr>
      <vt:lpstr>卷积</vt:lpstr>
      <vt:lpstr>5.6 卷积与快速傅立叶变换</vt:lpstr>
      <vt:lpstr>Time Domain &amp; Frequency Domain</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快速傅里叶变换-设计与分析算法</vt:lpstr>
      <vt:lpstr>快速傅立叶变换</vt:lpstr>
      <vt:lpstr>快速傅里叶变换-设计与分析算法</vt:lpstr>
      <vt:lpstr>快速傅里叶变换-设计与分析算法</vt:lpstr>
      <vt:lpstr>多项式插值与卷积计算</vt:lpstr>
      <vt:lpstr>多项式插值与卷积计算</vt:lpstr>
      <vt:lpstr>快速傅立叶变换</vt:lpstr>
      <vt:lpstr>应用</vt:lpstr>
      <vt:lpstr>推广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 Su</dc:creator>
  <cp:lastModifiedBy>David Ma</cp:lastModifiedBy>
  <cp:revision>510</cp:revision>
  <dcterms:created xsi:type="dcterms:W3CDTF">2008-10-23T00:22:20Z</dcterms:created>
  <dcterms:modified xsi:type="dcterms:W3CDTF">2025-04-08T16:41:51Z</dcterms:modified>
</cp:coreProperties>
</file>